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charts/chart13.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18.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notesSlides/notesSlide19.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charts/chart20.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notesSlides/notesSlide20.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21.xml" ContentType="application/vnd.openxmlformats-officedocument.drawingml.chartshapes+xml"/>
  <Override PartName="/ppt/charts/chart22.xml" ContentType="application/vnd.openxmlformats-officedocument.drawingml.chart+xml"/>
  <Override PartName="/ppt/theme/themeOverride22.xml" ContentType="application/vnd.openxmlformats-officedocument.themeOverride+xml"/>
  <Override PartName="/ppt/drawings/drawing22.xml" ContentType="application/vnd.openxmlformats-officedocument.drawingml.chartshapes+xml"/>
  <Override PartName="/ppt/notesSlides/notesSlide21.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drawings/drawing23.xml" ContentType="application/vnd.openxmlformats-officedocument.drawingml.chartshapes+xml"/>
  <Override PartName="/ppt/charts/chart24.xml" ContentType="application/vnd.openxmlformats-officedocument.drawingml.chart+xml"/>
  <Override PartName="/ppt/theme/themeOverride24.xml" ContentType="application/vnd.openxmlformats-officedocument.themeOverride+xml"/>
  <Override PartName="/ppt/drawings/drawing24.xml" ContentType="application/vnd.openxmlformats-officedocument.drawingml.chartshapes+xml"/>
  <Override PartName="/ppt/notesSlides/notesSlide22.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drawings/drawing25.xml" ContentType="application/vnd.openxmlformats-officedocument.drawingml.chartshapes+xml"/>
  <Override PartName="/ppt/charts/chart26.xml" ContentType="application/vnd.openxmlformats-officedocument.drawingml.chart+xml"/>
  <Override PartName="/ppt/theme/themeOverride26.xml" ContentType="application/vnd.openxmlformats-officedocument.themeOverride+xml"/>
  <Override PartName="/ppt/drawings/drawing26.xml" ContentType="application/vnd.openxmlformats-officedocument.drawingml.chartshapes+xml"/>
  <Override PartName="/ppt/notesSlides/notesSlide23.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24.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drawings/drawing27.xml" ContentType="application/vnd.openxmlformats-officedocument.drawingml.chartshapes+xml"/>
  <Override PartName="/ppt/charts/chart29.xml" ContentType="application/vnd.openxmlformats-officedocument.drawingml.chart+xml"/>
  <Override PartName="/ppt/theme/themeOverride29.xml" ContentType="application/vnd.openxmlformats-officedocument.themeOverride+xml"/>
  <Override PartName="/ppt/drawings/drawing28.xml" ContentType="application/vnd.openxmlformats-officedocument.drawingml.chartshapes+xml"/>
  <Override PartName="/ppt/notesSlides/notesSlide25.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26.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drawings/drawing29.xml" ContentType="application/vnd.openxmlformats-officedocument.drawingml.chartshapes+xml"/>
  <Override PartName="/ppt/charts/chart32.xml" ContentType="application/vnd.openxmlformats-officedocument.drawingml.chart+xml"/>
  <Override PartName="/ppt/theme/themeOverride32.xml" ContentType="application/vnd.openxmlformats-officedocument.themeOverride+xml"/>
  <Override PartName="/ppt/drawings/drawing30.xml" ContentType="application/vnd.openxmlformats-officedocument.drawingml.chartshapes+xml"/>
  <Override PartName="/ppt/notesSlides/notesSlide27.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28.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drawings/drawing31.xml" ContentType="application/vnd.openxmlformats-officedocument.drawingml.chartshapes+xml"/>
  <Override PartName="/ppt/charts/chart35.xml" ContentType="application/vnd.openxmlformats-officedocument.drawingml.chart+xml"/>
  <Override PartName="/ppt/theme/themeOverride35.xml" ContentType="application/vnd.openxmlformats-officedocument.themeOverride+xml"/>
  <Override PartName="/ppt/drawings/drawing32.xml" ContentType="application/vnd.openxmlformats-officedocument.drawingml.chartshapes+xml"/>
  <Override PartName="/ppt/notesSlides/notesSlide29.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30.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drawings/drawing33.xml" ContentType="application/vnd.openxmlformats-officedocument.drawingml.chartshapes+xml"/>
  <Override PartName="/ppt/notesSlides/notesSlide31.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drawings/drawing34.xml" ContentType="application/vnd.openxmlformats-officedocument.drawingml.chartshapes+xml"/>
  <Override PartName="/ppt/notesSlides/notesSlide32.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drawings/drawing35.xml" ContentType="application/vnd.openxmlformats-officedocument.drawingml.chartshapes+xml"/>
  <Override PartName="/ppt/notesSlides/notesSlide33.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drawings/drawing36.xml" ContentType="application/vnd.openxmlformats-officedocument.drawingml.chartshapes+xml"/>
  <Override PartName="/ppt/charts/chart41.xml" ContentType="application/vnd.openxmlformats-officedocument.drawingml.chart+xml"/>
  <Override PartName="/ppt/theme/themeOverride41.xml" ContentType="application/vnd.openxmlformats-officedocument.themeOverride+xml"/>
  <Override PartName="/ppt/drawings/drawing37.xml" ContentType="application/vnd.openxmlformats-officedocument.drawingml.chartshapes+xml"/>
  <Override PartName="/ppt/notesSlides/notesSlide34.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38.xml" ContentType="application/vnd.openxmlformats-officedocument.drawingml.chartshapes+xml"/>
  <Override PartName="/ppt/charts/chart43.xml" ContentType="application/vnd.openxmlformats-officedocument.drawingml.chart+xml"/>
  <Override PartName="/ppt/theme/themeOverride43.xml" ContentType="application/vnd.openxmlformats-officedocument.themeOverride+xml"/>
  <Override PartName="/ppt/drawings/drawing39.xml" ContentType="application/vnd.openxmlformats-officedocument.drawingml.chartshapes+xml"/>
  <Override PartName="/ppt/notesSlides/notesSlide35.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drawings/drawing40.xml" ContentType="application/vnd.openxmlformats-officedocument.drawingml.chartshapes+xml"/>
  <Override PartName="/ppt/charts/chart45.xml" ContentType="application/vnd.openxmlformats-officedocument.drawingml.chart+xml"/>
  <Override PartName="/ppt/theme/themeOverride45.xml" ContentType="application/vnd.openxmlformats-officedocument.themeOverride+xml"/>
  <Override PartName="/ppt/drawings/drawing41.xml" ContentType="application/vnd.openxmlformats-officedocument.drawingml.chartshapes+xml"/>
  <Override PartName="/ppt/notesSlides/notesSlide36.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drawings/drawing42.xml" ContentType="application/vnd.openxmlformats-officedocument.drawingml.chartshapes+xml"/>
  <Override PartName="/ppt/charts/chart47.xml" ContentType="application/vnd.openxmlformats-officedocument.drawingml.chart+xml"/>
  <Override PartName="/ppt/theme/themeOverride47.xml" ContentType="application/vnd.openxmlformats-officedocument.themeOverride+xml"/>
  <Override PartName="/ppt/drawings/drawing43.xml" ContentType="application/vnd.openxmlformats-officedocument.drawingml.chartshapes+xml"/>
  <Override PartName="/ppt/notesSlides/notesSlide37.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drawings/drawing44.xml" ContentType="application/vnd.openxmlformats-officedocument.drawingml.chartshapes+xml"/>
  <Override PartName="/ppt/charts/chart49.xml" ContentType="application/vnd.openxmlformats-officedocument.drawingml.chart+xml"/>
  <Override PartName="/ppt/theme/themeOverride49.xml" ContentType="application/vnd.openxmlformats-officedocument.themeOverride+xml"/>
  <Override PartName="/ppt/drawings/drawing45.xml" ContentType="application/vnd.openxmlformats-officedocument.drawingml.chartshapes+xml"/>
  <Override PartName="/ppt/notesSlides/notesSlide38.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drawings/drawing46.xml" ContentType="application/vnd.openxmlformats-officedocument.drawingml.chartshapes+xml"/>
  <Override PartName="/ppt/charts/chart51.xml" ContentType="application/vnd.openxmlformats-officedocument.drawingml.chart+xml"/>
  <Override PartName="/ppt/theme/themeOverride51.xml" ContentType="application/vnd.openxmlformats-officedocument.themeOverride+xml"/>
  <Override PartName="/ppt/drawings/drawing47.xml" ContentType="application/vnd.openxmlformats-officedocument.drawingml.chartshapes+xml"/>
  <Override PartName="/ppt/notesSlides/notesSlide39.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drawings/drawing48.xml" ContentType="application/vnd.openxmlformats-officedocument.drawingml.chartshapes+xml"/>
  <Override PartName="/ppt/charts/chart53.xml" ContentType="application/vnd.openxmlformats-officedocument.drawingml.chart+xml"/>
  <Override PartName="/ppt/theme/themeOverride53.xml" ContentType="application/vnd.openxmlformats-officedocument.themeOverride+xml"/>
  <Override PartName="/ppt/drawings/drawing49.xml" ContentType="application/vnd.openxmlformats-officedocument.drawingml.chartshapes+xml"/>
  <Override PartName="/ppt/notesSlides/notesSlide40.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drawings/drawing50.xml" ContentType="application/vnd.openxmlformats-officedocument.drawingml.chartshapes+xml"/>
  <Override PartName="/ppt/charts/chart55.xml" ContentType="application/vnd.openxmlformats-officedocument.drawingml.chart+xml"/>
  <Override PartName="/ppt/theme/themeOverride55.xml" ContentType="application/vnd.openxmlformats-officedocument.themeOverride+xml"/>
  <Override PartName="/ppt/drawings/drawing51.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drawings/drawing52.xml" ContentType="application/vnd.openxmlformats-officedocument.drawingml.chartshapes+xml"/>
  <Override PartName="/ppt/charts/chart57.xml" ContentType="application/vnd.openxmlformats-officedocument.drawingml.chart+xml"/>
  <Override PartName="/ppt/theme/themeOverride57.xml" ContentType="application/vnd.openxmlformats-officedocument.themeOverride+xml"/>
  <Override PartName="/ppt/drawings/drawing53.xml" ContentType="application/vnd.openxmlformats-officedocument.drawingml.chartshapes+xml"/>
  <Override PartName="/ppt/notesSlides/notesSlide42.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drawings/drawing54.xml" ContentType="application/vnd.openxmlformats-officedocument.drawingml.chartshapes+xml"/>
  <Override PartName="/ppt/charts/chart59.xml" ContentType="application/vnd.openxmlformats-officedocument.drawingml.chart+xml"/>
  <Override PartName="/ppt/theme/themeOverride59.xml" ContentType="application/vnd.openxmlformats-officedocument.themeOverride+xml"/>
  <Override PartName="/ppt/drawings/drawing55.xml" ContentType="application/vnd.openxmlformats-officedocument.drawingml.chartshapes+xml"/>
  <Override PartName="/ppt/notesSlides/notesSlide43.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drawings/drawing56.xml" ContentType="application/vnd.openxmlformats-officedocument.drawingml.chartshapes+xml"/>
  <Override PartName="/ppt/notesSlides/notesSlide44.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drawings/drawing57.xml" ContentType="application/vnd.openxmlformats-officedocument.drawingml.chartshapes+xml"/>
  <Override PartName="/ppt/charts/chart62.xml" ContentType="application/vnd.openxmlformats-officedocument.drawingml.chart+xml"/>
  <Override PartName="/ppt/theme/themeOverride62.xml" ContentType="application/vnd.openxmlformats-officedocument.themeOverride+xml"/>
  <Override PartName="/ppt/drawings/drawing58.xml" ContentType="application/vnd.openxmlformats-officedocument.drawingml.chartshapes+xml"/>
  <Override PartName="/ppt/notesSlides/notesSlide45.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drawings/drawing59.xml" ContentType="application/vnd.openxmlformats-officedocument.drawingml.chartshapes+xml"/>
  <Override PartName="/ppt/charts/chart64.xml" ContentType="application/vnd.openxmlformats-officedocument.drawingml.chart+xml"/>
  <Override PartName="/ppt/theme/themeOverride64.xml" ContentType="application/vnd.openxmlformats-officedocument.themeOverride+xml"/>
  <Override PartName="/ppt/drawings/drawing60.xml" ContentType="application/vnd.openxmlformats-officedocument.drawingml.chartshapes+xml"/>
  <Override PartName="/ppt/notesSlides/notesSlide46.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drawings/drawing61.xml" ContentType="application/vnd.openxmlformats-officedocument.drawingml.chartshapes+xml"/>
  <Override PartName="/ppt/charts/chart66.xml" ContentType="application/vnd.openxmlformats-officedocument.drawingml.chart+xml"/>
  <Override PartName="/ppt/theme/themeOverride66.xml" ContentType="application/vnd.openxmlformats-officedocument.themeOverride+xml"/>
  <Override PartName="/ppt/drawings/drawing62.xml" ContentType="application/vnd.openxmlformats-officedocument.drawingml.chartshapes+xml"/>
  <Override PartName="/ppt/notesSlides/notesSlide47.xml" ContentType="application/vnd.openxmlformats-officedocument.presentationml.notesSlide+xml"/>
  <Override PartName="/ppt/charts/chart67.xml" ContentType="application/vnd.openxmlformats-officedocument.drawingml.chart+xml"/>
  <Override PartName="/ppt/theme/themeOverride67.xml" ContentType="application/vnd.openxmlformats-officedocument.themeOverride+xml"/>
  <Override PartName="/ppt/notesSlides/notesSlide48.xml" ContentType="application/vnd.openxmlformats-officedocument.presentationml.notesSlide+xml"/>
  <Override PartName="/ppt/charts/chart68.xml" ContentType="application/vnd.openxmlformats-officedocument.drawingml.chart+xml"/>
  <Override PartName="/ppt/theme/themeOverride68.xml" ContentType="application/vnd.openxmlformats-officedocument.themeOverride+xml"/>
  <Override PartName="/ppt/drawings/drawing63.xml" ContentType="application/vnd.openxmlformats-officedocument.drawingml.chartshapes+xml"/>
  <Override PartName="/ppt/notesSlides/notesSlide49.xml" ContentType="application/vnd.openxmlformats-officedocument.presentationml.notesSlide+xml"/>
  <Override PartName="/ppt/charts/chart69.xml" ContentType="application/vnd.openxmlformats-officedocument.drawingml.chart+xml"/>
  <Override PartName="/ppt/theme/themeOverride69.xml" ContentType="application/vnd.openxmlformats-officedocument.themeOverride+xml"/>
  <Override PartName="/ppt/drawings/drawing64.xml" ContentType="application/vnd.openxmlformats-officedocument.drawingml.chartshapes+xml"/>
  <Override PartName="/ppt/notesSlides/notesSlide50.xml" ContentType="application/vnd.openxmlformats-officedocument.presentationml.notesSlide+xml"/>
  <Override PartName="/ppt/charts/chart70.xml" ContentType="application/vnd.openxmlformats-officedocument.drawingml.chart+xml"/>
  <Override PartName="/ppt/theme/themeOverride70.xml" ContentType="application/vnd.openxmlformats-officedocument.themeOverride+xml"/>
  <Override PartName="/ppt/notesSlides/notesSlide51.xml" ContentType="application/vnd.openxmlformats-officedocument.presentationml.notesSlide+xml"/>
  <Override PartName="/ppt/charts/chart71.xml" ContentType="application/vnd.openxmlformats-officedocument.drawingml.chart+xml"/>
  <Override PartName="/ppt/theme/themeOverride71.xml" ContentType="application/vnd.openxmlformats-officedocument.themeOverride+xml"/>
  <Override PartName="/ppt/drawings/drawing65.xml" ContentType="application/vnd.openxmlformats-officedocument.drawingml.chartshapes+xml"/>
  <Override PartName="/ppt/charts/chart72.xml" ContentType="application/vnd.openxmlformats-officedocument.drawingml.chart+xml"/>
  <Override PartName="/ppt/theme/themeOverride72.xml" ContentType="application/vnd.openxmlformats-officedocument.themeOverride+xml"/>
  <Override PartName="/ppt/drawings/drawing66.xml" ContentType="application/vnd.openxmlformats-officedocument.drawingml.chartshapes+xml"/>
  <Override PartName="/ppt/notesSlides/notesSlide52.xml" ContentType="application/vnd.openxmlformats-officedocument.presentationml.notesSlide+xml"/>
  <Override PartName="/ppt/charts/chart73.xml" ContentType="application/vnd.openxmlformats-officedocument.drawingml.chart+xml"/>
  <Override PartName="/ppt/theme/themeOverride73.xml" ContentType="application/vnd.openxmlformats-officedocument.themeOverride+xml"/>
  <Override PartName="/ppt/notesSlides/notesSlide53.xml" ContentType="application/vnd.openxmlformats-officedocument.presentationml.notesSlide+xml"/>
  <Override PartName="/ppt/charts/chart74.xml" ContentType="application/vnd.openxmlformats-officedocument.drawingml.chart+xml"/>
  <Override PartName="/ppt/theme/themeOverride74.xml" ContentType="application/vnd.openxmlformats-officedocument.themeOverride+xml"/>
  <Override PartName="/ppt/drawings/drawing67.xml" ContentType="application/vnd.openxmlformats-officedocument.drawingml.chartshapes+xml"/>
  <Override PartName="/ppt/charts/chart75.xml" ContentType="application/vnd.openxmlformats-officedocument.drawingml.chart+xml"/>
  <Override PartName="/ppt/theme/themeOverride75.xml" ContentType="application/vnd.openxmlformats-officedocument.themeOverride+xml"/>
  <Override PartName="/ppt/drawings/drawing68.xml" ContentType="application/vnd.openxmlformats-officedocument.drawingml.chartshapes+xml"/>
  <Override PartName="/ppt/notesSlides/notesSlide54.xml" ContentType="application/vnd.openxmlformats-officedocument.presentationml.notesSlide+xml"/>
  <Override PartName="/ppt/charts/chart76.xml" ContentType="application/vnd.openxmlformats-officedocument.drawingml.chart+xml"/>
  <Override PartName="/ppt/theme/themeOverride76.xml" ContentType="application/vnd.openxmlformats-officedocument.themeOverride+xml"/>
  <Override PartName="/ppt/notesSlides/notesSlide55.xml" ContentType="application/vnd.openxmlformats-officedocument.presentationml.notesSlide+xml"/>
  <Override PartName="/ppt/charts/chart77.xml" ContentType="application/vnd.openxmlformats-officedocument.drawingml.chart+xml"/>
  <Override PartName="/ppt/theme/themeOverride77.xml" ContentType="application/vnd.openxmlformats-officedocument.themeOverride+xml"/>
  <Override PartName="/ppt/drawings/drawing69.xml" ContentType="application/vnd.openxmlformats-officedocument.drawingml.chartshapes+xml"/>
  <Override PartName="/ppt/charts/chart78.xml" ContentType="application/vnd.openxmlformats-officedocument.drawingml.chart+xml"/>
  <Override PartName="/ppt/theme/themeOverride78.xml" ContentType="application/vnd.openxmlformats-officedocument.themeOverride+xml"/>
  <Override PartName="/ppt/drawings/drawing70.xml" ContentType="application/vnd.openxmlformats-officedocument.drawingml.chartshapes+xml"/>
  <Override PartName="/ppt/notesSlides/notesSlide56.xml" ContentType="application/vnd.openxmlformats-officedocument.presentationml.notesSlide+xml"/>
  <Override PartName="/ppt/charts/chart79.xml" ContentType="application/vnd.openxmlformats-officedocument.drawingml.chart+xml"/>
  <Override PartName="/ppt/theme/themeOverride79.xml" ContentType="application/vnd.openxmlformats-officedocument.themeOverride+xml"/>
  <Override PartName="/ppt/notesSlides/notesSlide57.xml" ContentType="application/vnd.openxmlformats-officedocument.presentationml.notesSlide+xml"/>
  <Override PartName="/ppt/charts/chart80.xml" ContentType="application/vnd.openxmlformats-officedocument.drawingml.chart+xml"/>
  <Override PartName="/ppt/theme/themeOverride80.xml" ContentType="application/vnd.openxmlformats-officedocument.themeOverride+xml"/>
  <Override PartName="/ppt/drawings/drawing71.xml" ContentType="application/vnd.openxmlformats-officedocument.drawingml.chartshapes+xml"/>
  <Override PartName="/ppt/charts/chart81.xml" ContentType="application/vnd.openxmlformats-officedocument.drawingml.chart+xml"/>
  <Override PartName="/ppt/theme/themeOverride81.xml" ContentType="application/vnd.openxmlformats-officedocument.themeOverride+xml"/>
  <Override PartName="/ppt/drawings/drawing72.xml" ContentType="application/vnd.openxmlformats-officedocument.drawingml.chartshapes+xml"/>
  <Override PartName="/ppt/notesSlides/notesSlide58.xml" ContentType="application/vnd.openxmlformats-officedocument.presentationml.notesSlide+xml"/>
  <Override PartName="/ppt/charts/chart82.xml" ContentType="application/vnd.openxmlformats-officedocument.drawingml.chart+xml"/>
  <Override PartName="/ppt/theme/themeOverride82.xml" ContentType="application/vnd.openxmlformats-officedocument.themeOverride+xml"/>
  <Override PartName="/ppt/notesSlides/notesSlide59.xml" ContentType="application/vnd.openxmlformats-officedocument.presentationml.notesSlide+xml"/>
  <Override PartName="/ppt/charts/chart83.xml" ContentType="application/vnd.openxmlformats-officedocument.drawingml.chart+xml"/>
  <Override PartName="/ppt/theme/themeOverride83.xml" ContentType="application/vnd.openxmlformats-officedocument.themeOverride+xml"/>
  <Override PartName="/ppt/drawings/drawing73.xml" ContentType="application/vnd.openxmlformats-officedocument.drawingml.chartshapes+xml"/>
  <Override PartName="/ppt/charts/chart84.xml" ContentType="application/vnd.openxmlformats-officedocument.drawingml.chart+xml"/>
  <Override PartName="/ppt/theme/themeOverride84.xml" ContentType="application/vnd.openxmlformats-officedocument.themeOverride+xml"/>
  <Override PartName="/ppt/drawings/drawing74.xml" ContentType="application/vnd.openxmlformats-officedocument.drawingml.chartshapes+xml"/>
  <Override PartName="/ppt/notesSlides/notesSlide60.xml" ContentType="application/vnd.openxmlformats-officedocument.presentationml.notesSlide+xml"/>
  <Override PartName="/ppt/charts/chart85.xml" ContentType="application/vnd.openxmlformats-officedocument.drawingml.chart+xml"/>
  <Override PartName="/ppt/theme/themeOverride85.xml" ContentType="application/vnd.openxmlformats-officedocument.themeOverride+xml"/>
  <Override PartName="/ppt/notesSlides/notesSlide61.xml" ContentType="application/vnd.openxmlformats-officedocument.presentationml.notesSlide+xml"/>
  <Override PartName="/ppt/charts/chart86.xml" ContentType="application/vnd.openxmlformats-officedocument.drawingml.chart+xml"/>
  <Override PartName="/ppt/theme/themeOverride86.xml" ContentType="application/vnd.openxmlformats-officedocument.themeOverride+xml"/>
  <Override PartName="/ppt/drawings/drawing75.xml" ContentType="application/vnd.openxmlformats-officedocument.drawingml.chartshapes+xml"/>
  <Override PartName="/ppt/charts/chart87.xml" ContentType="application/vnd.openxmlformats-officedocument.drawingml.chart+xml"/>
  <Override PartName="/ppt/theme/themeOverride87.xml" ContentType="application/vnd.openxmlformats-officedocument.themeOverride+xml"/>
  <Override PartName="/ppt/drawings/drawing76.xml" ContentType="application/vnd.openxmlformats-officedocument.drawingml.chartshapes+xml"/>
  <Override PartName="/ppt/notesSlides/notesSlide62.xml" ContentType="application/vnd.openxmlformats-officedocument.presentationml.notesSlide+xml"/>
  <Override PartName="/ppt/charts/chart88.xml" ContentType="application/vnd.openxmlformats-officedocument.drawingml.chart+xml"/>
  <Override PartName="/ppt/theme/themeOverride88.xml" ContentType="application/vnd.openxmlformats-officedocument.themeOverride+xml"/>
  <Override PartName="/ppt/drawings/drawing77.xml" ContentType="application/vnd.openxmlformats-officedocument.drawingml.chartshapes+xml"/>
  <Override PartName="/ppt/notesSlides/notesSlide63.xml" ContentType="application/vnd.openxmlformats-officedocument.presentationml.notesSlide+xml"/>
  <Override PartName="/ppt/charts/chart89.xml" ContentType="application/vnd.openxmlformats-officedocument.drawingml.chart+xml"/>
  <Override PartName="/ppt/theme/themeOverride89.xml" ContentType="application/vnd.openxmlformats-officedocument.themeOverride+xml"/>
  <Override PartName="/ppt/charts/chart90.xml" ContentType="application/vnd.openxmlformats-officedocument.drawingml.chart+xml"/>
  <Override PartName="/ppt/theme/themeOverride90.xml" ContentType="application/vnd.openxmlformats-officedocument.themeOverride+xml"/>
  <Override PartName="/ppt/drawings/drawing78.xml" ContentType="application/vnd.openxmlformats-officedocument.drawingml.chartshapes+xml"/>
  <Override PartName="/ppt/notesSlides/notesSlide64.xml" ContentType="application/vnd.openxmlformats-officedocument.presentationml.notesSlide+xml"/>
  <Override PartName="/ppt/charts/chart91.xml" ContentType="application/vnd.openxmlformats-officedocument.drawingml.chart+xml"/>
  <Override PartName="/ppt/theme/themeOverride91.xml" ContentType="application/vnd.openxmlformats-officedocument.themeOverride+xml"/>
  <Override PartName="/ppt/drawings/drawing79.xml" ContentType="application/vnd.openxmlformats-officedocument.drawingml.chartshapes+xml"/>
  <Override PartName="/ppt/charts/chart92.xml" ContentType="application/vnd.openxmlformats-officedocument.drawingml.chart+xml"/>
  <Override PartName="/ppt/theme/themeOverride92.xml" ContentType="application/vnd.openxmlformats-officedocument.themeOverride+xml"/>
  <Override PartName="/ppt/notesSlides/notesSlide65.xml" ContentType="application/vnd.openxmlformats-officedocument.presentationml.notesSlide+xml"/>
  <Override PartName="/ppt/charts/chart93.xml" ContentType="application/vnd.openxmlformats-officedocument.drawingml.chart+xml"/>
  <Override PartName="/ppt/theme/themeOverride93.xml" ContentType="application/vnd.openxmlformats-officedocument.themeOverride+xml"/>
  <Override PartName="/ppt/notesSlides/notesSlide66.xml" ContentType="application/vnd.openxmlformats-officedocument.presentationml.notesSlide+xml"/>
  <Override PartName="/ppt/charts/chart94.xml" ContentType="application/vnd.openxmlformats-officedocument.drawingml.chart+xml"/>
  <Override PartName="/ppt/theme/themeOverride94.xml" ContentType="application/vnd.openxmlformats-officedocument.themeOverride+xml"/>
  <Override PartName="/ppt/drawings/drawing80.xml" ContentType="application/vnd.openxmlformats-officedocument.drawingml.chartshapes+xml"/>
  <Override PartName="/ppt/notesSlides/notesSlide67.xml" ContentType="application/vnd.openxmlformats-officedocument.presentationml.notesSlide+xml"/>
  <Override PartName="/ppt/charts/chart95.xml" ContentType="application/vnd.openxmlformats-officedocument.drawingml.chart+xml"/>
  <Override PartName="/ppt/theme/themeOverride95.xml" ContentType="application/vnd.openxmlformats-officedocument.themeOverride+xml"/>
  <Override PartName="/ppt/drawings/drawing8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76"/>
  </p:notesMasterIdLst>
  <p:handoutMasterIdLst>
    <p:handoutMasterId r:id="rId77"/>
  </p:handoutMasterIdLst>
  <p:sldIdLst>
    <p:sldId id="490" r:id="rId3"/>
    <p:sldId id="483" r:id="rId4"/>
    <p:sldId id="449" r:id="rId5"/>
    <p:sldId id="257" r:id="rId6"/>
    <p:sldId id="573" r:id="rId7"/>
    <p:sldId id="482" r:id="rId8"/>
    <p:sldId id="580" r:id="rId9"/>
    <p:sldId id="581" r:id="rId10"/>
    <p:sldId id="574" r:id="rId11"/>
    <p:sldId id="382" r:id="rId12"/>
    <p:sldId id="579" r:id="rId13"/>
    <p:sldId id="499" r:id="rId14"/>
    <p:sldId id="498" r:id="rId15"/>
    <p:sldId id="500" r:id="rId16"/>
    <p:sldId id="496" r:id="rId17"/>
    <p:sldId id="497" r:id="rId18"/>
    <p:sldId id="493" r:id="rId19"/>
    <p:sldId id="494" r:id="rId20"/>
    <p:sldId id="504" r:id="rId21"/>
    <p:sldId id="505" r:id="rId22"/>
    <p:sldId id="503" r:id="rId23"/>
    <p:sldId id="501" r:id="rId24"/>
    <p:sldId id="502" r:id="rId25"/>
    <p:sldId id="560" r:id="rId26"/>
    <p:sldId id="512" r:id="rId27"/>
    <p:sldId id="465" r:id="rId28"/>
    <p:sldId id="514" r:id="rId29"/>
    <p:sldId id="515" r:id="rId30"/>
    <p:sldId id="516" r:id="rId31"/>
    <p:sldId id="513" r:id="rId32"/>
    <p:sldId id="517" r:id="rId33"/>
    <p:sldId id="555" r:id="rId34"/>
    <p:sldId id="518" r:id="rId35"/>
    <p:sldId id="525" r:id="rId36"/>
    <p:sldId id="522" r:id="rId37"/>
    <p:sldId id="519" r:id="rId38"/>
    <p:sldId id="520" r:id="rId39"/>
    <p:sldId id="524" r:id="rId40"/>
    <p:sldId id="526" r:id="rId41"/>
    <p:sldId id="523" r:id="rId42"/>
    <p:sldId id="521" r:id="rId43"/>
    <p:sldId id="528" r:id="rId44"/>
    <p:sldId id="527" r:id="rId45"/>
    <p:sldId id="529" r:id="rId46"/>
    <p:sldId id="532" r:id="rId47"/>
    <p:sldId id="531" r:id="rId48"/>
    <p:sldId id="530" r:id="rId49"/>
    <p:sldId id="534" r:id="rId50"/>
    <p:sldId id="535" r:id="rId51"/>
    <p:sldId id="556" r:id="rId52"/>
    <p:sldId id="536" r:id="rId53"/>
    <p:sldId id="537" r:id="rId54"/>
    <p:sldId id="538" r:id="rId55"/>
    <p:sldId id="564" r:id="rId56"/>
    <p:sldId id="540" r:id="rId57"/>
    <p:sldId id="565" r:id="rId58"/>
    <p:sldId id="542" r:id="rId59"/>
    <p:sldId id="543" r:id="rId60"/>
    <p:sldId id="544" r:id="rId61"/>
    <p:sldId id="545" r:id="rId62"/>
    <p:sldId id="546" r:id="rId63"/>
    <p:sldId id="547" r:id="rId64"/>
    <p:sldId id="548" r:id="rId65"/>
    <p:sldId id="570" r:id="rId66"/>
    <p:sldId id="571" r:id="rId67"/>
    <p:sldId id="551" r:id="rId68"/>
    <p:sldId id="552" r:id="rId69"/>
    <p:sldId id="557" r:id="rId70"/>
    <p:sldId id="575" r:id="rId71"/>
    <p:sldId id="486" r:id="rId72"/>
    <p:sldId id="553" r:id="rId73"/>
    <p:sldId id="268" r:id="rId74"/>
    <p:sldId id="474" r:id="rId75"/>
  </p:sldIdLst>
  <p:sldSz cx="12192000" cy="6858000"/>
  <p:notesSz cx="6799263" cy="99298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borga Daila Zīriņa" initials="IDZ" lastIdx="1" clrIdx="0"/>
  <p:cmAuthor id="2" name="Atis Putniņš" initials="AP" lastIdx="1" clrIdx="1">
    <p:extLst>
      <p:ext uri="{19B8F6BF-5375-455C-9EA6-DF929625EA0E}">
        <p15:presenceInfo xmlns:p15="http://schemas.microsoft.com/office/powerpoint/2012/main" userId="S-1-5-21-57989841-1606980848-725345543-4239" providerId="AD"/>
      </p:ext>
    </p:extLst>
  </p:cmAuthor>
  <p:cmAuthor id="3" name="Mārtiņš Krontāls" initials="MK" lastIdx="1" clrIdx="2">
    <p:extLst>
      <p:ext uri="{19B8F6BF-5375-455C-9EA6-DF929625EA0E}">
        <p15:presenceInfo xmlns:p15="http://schemas.microsoft.com/office/powerpoint/2012/main" userId="efdf839d898074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D97"/>
    <a:srgbClr val="F3F2F1"/>
    <a:srgbClr val="FFFFFF"/>
    <a:srgbClr val="97C9D5"/>
    <a:srgbClr val="16697A"/>
    <a:srgbClr val="A2965C"/>
    <a:srgbClr val="D8D0E2"/>
    <a:srgbClr val="489FB5"/>
    <a:srgbClr val="114F5B"/>
    <a:srgbClr val="E5E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6192" autoAdjust="0"/>
  </p:normalViewPr>
  <p:slideViewPr>
    <p:cSldViewPr>
      <p:cViewPr varScale="1">
        <p:scale>
          <a:sx n="106" d="100"/>
          <a:sy n="106" d="100"/>
        </p:scale>
        <p:origin x="720" y="96"/>
      </p:cViewPr>
      <p:guideLst>
        <p:guide orient="horz" pos="2160"/>
        <p:guide pos="3840"/>
      </p:guideLst>
    </p:cSldViewPr>
  </p:slideViewPr>
  <p:notesTextViewPr>
    <p:cViewPr>
      <p:scale>
        <a:sx n="3" d="2"/>
        <a:sy n="3" d="2"/>
      </p:scale>
      <p:origin x="0" y="0"/>
    </p:cViewPr>
  </p:notesTextViewPr>
  <p:sorterViewPr>
    <p:cViewPr>
      <p:scale>
        <a:sx n="100" d="100"/>
        <a:sy n="100" d="100"/>
      </p:scale>
      <p:origin x="0" y="-3678"/>
    </p:cViewPr>
  </p:sorterViewPr>
  <p:notesViewPr>
    <p:cSldViewPr>
      <p:cViewPr varScale="1">
        <p:scale>
          <a:sx n="75" d="100"/>
          <a:sy n="75" d="100"/>
        </p:scale>
        <p:origin x="40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3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3" Type="http://schemas.openxmlformats.org/officeDocument/2006/relationships/chartUserShapes" Target="../drawings/drawing32.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33.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3" Type="http://schemas.openxmlformats.org/officeDocument/2006/relationships/chartUserShapes" Target="../drawings/drawing34.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35.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36.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37.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38.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39.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40.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4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42.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3" Type="http://schemas.openxmlformats.org/officeDocument/2006/relationships/chartUserShapes" Target="../drawings/drawing43.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44.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45.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46.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47.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8.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49.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50.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5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52.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53.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54.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55.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56.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57.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58.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59.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60.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6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62.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63.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64.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3" Type="http://schemas.openxmlformats.org/officeDocument/2006/relationships/chartUserShapes" Target="../drawings/drawing65.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3" Type="http://schemas.openxmlformats.org/officeDocument/2006/relationships/chartUserShapes" Target="../drawings/drawing66.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2.xml"/></Relationships>
</file>

<file path=ppt/charts/_rels/chart73.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3.xml"/></Relationships>
</file>

<file path=ppt/charts/_rels/chart74.xml.rels><?xml version="1.0" encoding="UTF-8" standalone="yes"?>
<Relationships xmlns="http://schemas.openxmlformats.org/package/2006/relationships"><Relationship Id="rId3" Type="http://schemas.openxmlformats.org/officeDocument/2006/relationships/chartUserShapes" Target="../drawings/drawing67.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4.xml"/></Relationships>
</file>

<file path=ppt/charts/_rels/chart75.xml.rels><?xml version="1.0" encoding="UTF-8" standalone="yes"?>
<Relationships xmlns="http://schemas.openxmlformats.org/package/2006/relationships"><Relationship Id="rId3" Type="http://schemas.openxmlformats.org/officeDocument/2006/relationships/chartUserShapes" Target="../drawings/drawing68.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5.xml"/></Relationships>
</file>

<file path=ppt/charts/_rels/chart76.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6.xml"/></Relationships>
</file>

<file path=ppt/charts/_rels/chart77.xml.rels><?xml version="1.0" encoding="UTF-8" standalone="yes"?>
<Relationships xmlns="http://schemas.openxmlformats.org/package/2006/relationships"><Relationship Id="rId3" Type="http://schemas.openxmlformats.org/officeDocument/2006/relationships/chartUserShapes" Target="../drawings/drawing69.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7.xml"/></Relationships>
</file>

<file path=ppt/charts/_rels/chart78.xml.rels><?xml version="1.0" encoding="UTF-8" standalone="yes"?>
<Relationships xmlns="http://schemas.openxmlformats.org/package/2006/relationships"><Relationship Id="rId3" Type="http://schemas.openxmlformats.org/officeDocument/2006/relationships/chartUserShapes" Target="../drawings/drawing70.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8.xml"/></Relationships>
</file>

<file path=ppt/charts/_rels/chart79.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79.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3" Type="http://schemas.openxmlformats.org/officeDocument/2006/relationships/chartUserShapes" Target="../drawings/drawing7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0.xml"/></Relationships>
</file>

<file path=ppt/charts/_rels/chart81.xml.rels><?xml version="1.0" encoding="UTF-8" standalone="yes"?>
<Relationships xmlns="http://schemas.openxmlformats.org/package/2006/relationships"><Relationship Id="rId3" Type="http://schemas.openxmlformats.org/officeDocument/2006/relationships/chartUserShapes" Target="../drawings/drawing72.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1.xml"/></Relationships>
</file>

<file path=ppt/charts/_rels/chart82.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2.xml"/></Relationships>
</file>

<file path=ppt/charts/_rels/chart83.xml.rels><?xml version="1.0" encoding="UTF-8" standalone="yes"?>
<Relationships xmlns="http://schemas.openxmlformats.org/package/2006/relationships"><Relationship Id="rId3" Type="http://schemas.openxmlformats.org/officeDocument/2006/relationships/chartUserShapes" Target="../drawings/drawing73.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3.xml"/></Relationships>
</file>

<file path=ppt/charts/_rels/chart84.xml.rels><?xml version="1.0" encoding="UTF-8" standalone="yes"?>
<Relationships xmlns="http://schemas.openxmlformats.org/package/2006/relationships"><Relationship Id="rId3" Type="http://schemas.openxmlformats.org/officeDocument/2006/relationships/chartUserShapes" Target="../drawings/drawing74.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4.xml"/></Relationships>
</file>

<file path=ppt/charts/_rels/chart85.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5.xml"/></Relationships>
</file>

<file path=ppt/charts/_rels/chart86.xml.rels><?xml version="1.0" encoding="UTF-8" standalone="yes"?>
<Relationships xmlns="http://schemas.openxmlformats.org/package/2006/relationships"><Relationship Id="rId3" Type="http://schemas.openxmlformats.org/officeDocument/2006/relationships/chartUserShapes" Target="../drawings/drawing75.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6.xml"/></Relationships>
</file>

<file path=ppt/charts/_rels/chart87.xml.rels><?xml version="1.0" encoding="UTF-8" standalone="yes"?>
<Relationships xmlns="http://schemas.openxmlformats.org/package/2006/relationships"><Relationship Id="rId3" Type="http://schemas.openxmlformats.org/officeDocument/2006/relationships/chartUserShapes" Target="../drawings/drawing76.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7.xml"/></Relationships>
</file>

<file path=ppt/charts/_rels/chart88.xml.rels><?xml version="1.0" encoding="UTF-8" standalone="yes"?>
<Relationships xmlns="http://schemas.openxmlformats.org/package/2006/relationships"><Relationship Id="rId3" Type="http://schemas.openxmlformats.org/officeDocument/2006/relationships/chartUserShapes" Target="../drawings/drawing77.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8.xml"/></Relationships>
</file>

<file path=ppt/charts/_rels/chart89.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89.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3" Type="http://schemas.openxmlformats.org/officeDocument/2006/relationships/chartUserShapes" Target="../drawings/drawing78.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90.xml"/></Relationships>
</file>

<file path=ppt/charts/_rels/chart91.xml.rels><?xml version="1.0" encoding="UTF-8" standalone="yes"?>
<Relationships xmlns="http://schemas.openxmlformats.org/package/2006/relationships"><Relationship Id="rId3" Type="http://schemas.openxmlformats.org/officeDocument/2006/relationships/chartUserShapes" Target="../drawings/drawing79.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91.xml"/></Relationships>
</file>

<file path=ppt/charts/_rels/chart92.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92.xml"/></Relationships>
</file>

<file path=ppt/charts/_rels/chart93.xml.rels><?xml version="1.0" encoding="UTF-8" standalone="yes"?>
<Relationships xmlns="http://schemas.openxmlformats.org/package/2006/relationships"><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93.xml"/></Relationships>
</file>

<file path=ppt/charts/_rels/chart94.xml.rels><?xml version="1.0" encoding="UTF-8" standalone="yes"?>
<Relationships xmlns="http://schemas.openxmlformats.org/package/2006/relationships"><Relationship Id="rId3" Type="http://schemas.openxmlformats.org/officeDocument/2006/relationships/chartUserShapes" Target="../drawings/drawing80.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94.xml"/></Relationships>
</file>

<file path=ppt/charts/_rels/chart95.xml.rels><?xml version="1.0" encoding="UTF-8" standalone="yes"?>
<Relationships xmlns="http://schemas.openxmlformats.org/package/2006/relationships"><Relationship Id="rId3" Type="http://schemas.openxmlformats.org/officeDocument/2006/relationships/chartUserShapes" Target="../drawings/drawing81.xml"/><Relationship Id="rId2" Type="http://schemas.openxmlformats.org/officeDocument/2006/relationships/oleObject" Target="file:///C:\Users\Lenovo\Desktop\L&#257;zerepil&#257;cija\Grafiki_Laserklinika_2023.xlsx" TargetMode="External"/><Relationship Id="rId1" Type="http://schemas.openxmlformats.org/officeDocument/2006/relationships/themeOverride" Target="../theme/themeOverride9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dirty="0"/>
              <a:t>%</a:t>
            </a:r>
          </a:p>
        </c:rich>
      </c:tx>
      <c:layout>
        <c:manualLayout>
          <c:xMode val="edge"/>
          <c:yMode val="edge"/>
          <c:x val="0.96795078482783037"/>
          <c:y val="0.1168934323221907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6654628338079809"/>
          <c:y val="0.18951458653875167"/>
          <c:w val="0.6229808242990893"/>
          <c:h val="0.80014571454430261"/>
        </c:manualLayout>
      </c:layout>
      <c:barChart>
        <c:barDir val="bar"/>
        <c:grouping val="stacked"/>
        <c:varyColors val="0"/>
        <c:ser>
          <c:idx val="0"/>
          <c:order val="0"/>
          <c:tx>
            <c:strRef>
              <c:f>Dati!$C$3</c:f>
              <c:strCache>
                <c:ptCount val="1"/>
                <c:pt idx="0">
                  <c:v>Jā, pēdējā gada laikā</c:v>
                </c:pt>
              </c:strCache>
            </c:strRef>
          </c:tx>
          <c:spPr>
            <a:solidFill>
              <a:srgbClr val="16697A"/>
            </a:solidFill>
          </c:spPr>
          <c:invertIfNegative val="0"/>
          <c:dLbls>
            <c:dLbl>
              <c:idx val="5"/>
              <c:layout>
                <c:manualLayout>
                  <c:x val="1.2616577785838011E-2"/>
                  <c:y val="0"/>
                </c:manualLayout>
              </c:layout>
              <c:spPr>
                <a:noFill/>
                <a:ln>
                  <a:noFill/>
                </a:ln>
                <a:effectLst/>
              </c:spPr>
              <c:txPr>
                <a:bodyPr wrap="square" lIns="38100" tIns="19050" rIns="38100" bIns="19050" anchor="ctr">
                  <a:spAutoFit/>
                </a:bodyPr>
                <a:lstStyle/>
                <a:p>
                  <a:pPr>
                    <a:defRPr sz="1100" b="1">
                      <a:solidFill>
                        <a:sysClr val="windowText" lastClr="000000"/>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B9-4AF9-B651-3EF9B053A00E}"/>
                </c:ext>
              </c:extLst>
            </c:dLbl>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Dati!$B$4:$B$9</c:f>
              <c:strCache>
                <c:ptCount val="6"/>
                <c:pt idx="0">
                  <c:v>Lāzerepilācija, fotoepilācija</c:v>
                </c:pt>
                <c:pt idx="1">
                  <c:v>Ķermeni koriģējošās aparātprocedūras</c:v>
                </c:pt>
                <c:pt idx="2">
                  <c:v>Citas lāzerprocedūras</c:v>
                </c:pt>
                <c:pt idx="3">
                  <c:v>Skaistuma injekcijas (filleri, mezoterapija, botokss u. c.)</c:v>
                </c:pt>
                <c:pt idx="4">
                  <c:v>IPL procedūra (intensīvi pulsējoša gaisma)</c:v>
                </c:pt>
                <c:pt idx="5">
                  <c:v>Tetovējuma likvidēšana ar lāzeriekārtu</c:v>
                </c:pt>
              </c:strCache>
            </c:strRef>
          </c:cat>
          <c:val>
            <c:numRef>
              <c:f>Dati!$C$4:$C$9</c:f>
              <c:numCache>
                <c:formatCode>0</c:formatCode>
                <c:ptCount val="6"/>
                <c:pt idx="0">
                  <c:v>13.797634691195796</c:v>
                </c:pt>
                <c:pt idx="1">
                  <c:v>4.5992115637319317</c:v>
                </c:pt>
                <c:pt idx="2">
                  <c:v>5.6504599211563731</c:v>
                </c:pt>
                <c:pt idx="3">
                  <c:v>7.6215505913272015</c:v>
                </c:pt>
                <c:pt idx="4">
                  <c:v>2.1024967148488831</c:v>
                </c:pt>
                <c:pt idx="5" formatCode="0.0">
                  <c:v>0.39421813403416556</c:v>
                </c:pt>
              </c:numCache>
            </c:numRef>
          </c:val>
          <c:extLst>
            <c:ext xmlns:c16="http://schemas.microsoft.com/office/drawing/2014/chart" uri="{C3380CC4-5D6E-409C-BE32-E72D297353CC}">
              <c16:uniqueId val="{00000001-91B9-4AF9-B651-3EF9B053A00E}"/>
            </c:ext>
          </c:extLst>
        </c:ser>
        <c:ser>
          <c:idx val="1"/>
          <c:order val="1"/>
          <c:tx>
            <c:strRef>
              <c:f>Dati!$D$3</c:f>
              <c:strCache>
                <c:ptCount val="1"/>
                <c:pt idx="0">
                  <c:v>Jā, pēdējo 3 gadu laikā</c:v>
                </c:pt>
              </c:strCache>
            </c:strRef>
          </c:tx>
          <c:spPr>
            <a:solidFill>
              <a:srgbClr val="489FB5"/>
            </a:solidFill>
          </c:spPr>
          <c:invertIfNegative val="0"/>
          <c:dLbls>
            <c:dLbl>
              <c:idx val="5"/>
              <c:layout>
                <c:manualLayout>
                  <c:x val="3.36442074289015E-2"/>
                  <c:y val="5.8326042578011078E-7"/>
                </c:manualLayout>
              </c:layout>
              <c:spPr>
                <a:noFill/>
                <a:ln>
                  <a:noFill/>
                </a:ln>
                <a:effectLst/>
              </c:spPr>
              <c:txPr>
                <a:bodyPr wrap="square" lIns="38100" tIns="19050" rIns="38100" bIns="19050" anchor="ctr">
                  <a:spAutoFit/>
                </a:bodyPr>
                <a:lstStyle/>
                <a:p>
                  <a:pPr>
                    <a:defRPr sz="1100" b="1">
                      <a:solidFill>
                        <a:sysClr val="windowText" lastClr="000000"/>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B9-4AF9-B651-3EF9B053A00E}"/>
                </c:ext>
              </c:extLst>
            </c:dLbl>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Dati!$B$4:$B$9</c:f>
              <c:strCache>
                <c:ptCount val="6"/>
                <c:pt idx="0">
                  <c:v>Lāzerepilācija, fotoepilācija</c:v>
                </c:pt>
                <c:pt idx="1">
                  <c:v>Ķermeni koriģējošās aparātprocedūras</c:v>
                </c:pt>
                <c:pt idx="2">
                  <c:v>Citas lāzerprocedūras</c:v>
                </c:pt>
                <c:pt idx="3">
                  <c:v>Skaistuma injekcijas (filleri, mezoterapija, botokss u. c.)</c:v>
                </c:pt>
                <c:pt idx="4">
                  <c:v>IPL procedūra (intensīvi pulsējoša gaisma)</c:v>
                </c:pt>
                <c:pt idx="5">
                  <c:v>Tetovējuma likvidēšana ar lāzeriekārtu</c:v>
                </c:pt>
              </c:strCache>
            </c:strRef>
          </c:cat>
          <c:val>
            <c:numRef>
              <c:f>Dati!$D$4:$D$9</c:f>
              <c:numCache>
                <c:formatCode>0</c:formatCode>
                <c:ptCount val="6"/>
                <c:pt idx="0">
                  <c:v>2.8909329829172141</c:v>
                </c:pt>
                <c:pt idx="1">
                  <c:v>3.1537450722733245</c:v>
                </c:pt>
                <c:pt idx="2">
                  <c:v>4.2049934296977662</c:v>
                </c:pt>
                <c:pt idx="3">
                  <c:v>3.0223390275952693</c:v>
                </c:pt>
                <c:pt idx="4">
                  <c:v>1.1826544021024967</c:v>
                </c:pt>
                <c:pt idx="5" formatCode="0.0">
                  <c:v>0.39421813403416556</c:v>
                </c:pt>
              </c:numCache>
            </c:numRef>
          </c:val>
          <c:extLst>
            <c:ext xmlns:c16="http://schemas.microsoft.com/office/drawing/2014/chart" uri="{C3380CC4-5D6E-409C-BE32-E72D297353CC}">
              <c16:uniqueId val="{00000003-91B9-4AF9-B651-3EF9B053A00E}"/>
            </c:ext>
          </c:extLst>
        </c:ser>
        <c:ser>
          <c:idx val="2"/>
          <c:order val="2"/>
          <c:tx>
            <c:strRef>
              <c:f>Dati!$E$3</c:f>
              <c:strCache>
                <c:ptCount val="1"/>
                <c:pt idx="0">
                  <c:v>Jā, pēdējo 5 gadu laikā</c:v>
                </c:pt>
              </c:strCache>
            </c:strRef>
          </c:tx>
          <c:spPr>
            <a:solidFill>
              <a:srgbClr val="C2BDC7"/>
            </a:solidFill>
          </c:spPr>
          <c:invertIfNegative val="0"/>
          <c:dLbls>
            <c:dLbl>
              <c:idx val="5"/>
              <c:layout>
                <c:manualLayout>
                  <c:x val="4.9064469167148024E-2"/>
                  <c:y val="5.83260425780110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B9-4AF9-B651-3EF9B053A00E}"/>
                </c:ext>
              </c:extLst>
            </c:dLbl>
            <c:spPr>
              <a:noFill/>
              <a:ln>
                <a:noFill/>
              </a:ln>
              <a:effectLst/>
            </c:spPr>
            <c:txPr>
              <a:bodyPr wrap="square" lIns="38100" tIns="19050" rIns="38100" bIns="19050" anchor="ctr">
                <a:spAutoFit/>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Dati!$B$4:$B$9</c:f>
              <c:strCache>
                <c:ptCount val="6"/>
                <c:pt idx="0">
                  <c:v>Lāzerepilācija, fotoepilācija</c:v>
                </c:pt>
                <c:pt idx="1">
                  <c:v>Ķermeni koriģējošās aparātprocedūras</c:v>
                </c:pt>
                <c:pt idx="2">
                  <c:v>Citas lāzerprocedūras</c:v>
                </c:pt>
                <c:pt idx="3">
                  <c:v>Skaistuma injekcijas (filleri, mezoterapija, botokss u. c.)</c:v>
                </c:pt>
                <c:pt idx="4">
                  <c:v>IPL procedūra (intensīvi pulsējoša gaisma)</c:v>
                </c:pt>
                <c:pt idx="5">
                  <c:v>Tetovējuma likvidēšana ar lāzeriekārtu</c:v>
                </c:pt>
              </c:strCache>
            </c:strRef>
          </c:cat>
          <c:val>
            <c:numRef>
              <c:f>Dati!$E$4:$E$9</c:f>
              <c:numCache>
                <c:formatCode>0</c:formatCode>
                <c:ptCount val="6"/>
                <c:pt idx="0">
                  <c:v>4.3363994743758214</c:v>
                </c:pt>
                <c:pt idx="1">
                  <c:v>3.8107752956636007</c:v>
                </c:pt>
                <c:pt idx="2">
                  <c:v>3.8107752956636007</c:v>
                </c:pt>
                <c:pt idx="3">
                  <c:v>1.7082785808147174</c:v>
                </c:pt>
                <c:pt idx="4">
                  <c:v>1.0512483574244416</c:v>
                </c:pt>
                <c:pt idx="5">
                  <c:v>0.52562417871222078</c:v>
                </c:pt>
              </c:numCache>
            </c:numRef>
          </c:val>
          <c:extLst>
            <c:ext xmlns:c16="http://schemas.microsoft.com/office/drawing/2014/chart" uri="{C3380CC4-5D6E-409C-BE32-E72D297353CC}">
              <c16:uniqueId val="{00000005-91B9-4AF9-B651-3EF9B053A00E}"/>
            </c:ext>
          </c:extLst>
        </c:ser>
        <c:ser>
          <c:idx val="3"/>
          <c:order val="3"/>
          <c:tx>
            <c:strRef>
              <c:f>Dati!$F$3</c:f>
              <c:strCache>
                <c:ptCount val="1"/>
                <c:pt idx="0">
                  <c:v>Senāk</c:v>
                </c:pt>
              </c:strCache>
            </c:strRef>
          </c:tx>
          <c:spPr>
            <a:solidFill>
              <a:srgbClr val="7C7287"/>
            </a:solidFill>
          </c:spPr>
          <c:invertIfNegative val="0"/>
          <c:dLbls>
            <c:dLbl>
              <c:idx val="5"/>
              <c:layout>
                <c:manualLayout>
                  <c:x val="6.5886572881598771E-2"/>
                  <c:y val="2.9163021289005539E-7"/>
                </c:manualLayout>
              </c:layout>
              <c:spPr>
                <a:noFill/>
                <a:ln>
                  <a:noFill/>
                </a:ln>
                <a:effectLst/>
              </c:spPr>
              <c:txPr>
                <a:bodyPr wrap="square" lIns="38100" tIns="19050" rIns="38100" bIns="19050" anchor="ctr">
                  <a:spAutoFit/>
                </a:bodyPr>
                <a:lstStyle/>
                <a:p>
                  <a:pPr>
                    <a:defRPr sz="1100" b="1">
                      <a:solidFill>
                        <a:sysClr val="windowText" lastClr="000000"/>
                      </a:solidFill>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B9-4AF9-B651-3EF9B053A00E}"/>
                </c:ext>
              </c:extLst>
            </c:dLbl>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Dati!$B$4:$B$9</c:f>
              <c:strCache>
                <c:ptCount val="6"/>
                <c:pt idx="0">
                  <c:v>Lāzerepilācija, fotoepilācija</c:v>
                </c:pt>
                <c:pt idx="1">
                  <c:v>Ķermeni koriģējošās aparātprocedūras</c:v>
                </c:pt>
                <c:pt idx="2">
                  <c:v>Citas lāzerprocedūras</c:v>
                </c:pt>
                <c:pt idx="3">
                  <c:v>Skaistuma injekcijas (filleri, mezoterapija, botokss u. c.)</c:v>
                </c:pt>
                <c:pt idx="4">
                  <c:v>IPL procedūra (intensīvi pulsējoša gaisma)</c:v>
                </c:pt>
                <c:pt idx="5">
                  <c:v>Tetovējuma likvidēšana ar lāzeriekārtu</c:v>
                </c:pt>
              </c:strCache>
            </c:strRef>
          </c:cat>
          <c:val>
            <c:numRef>
              <c:f>Dati!$F$4:$F$9</c:f>
              <c:numCache>
                <c:formatCode>0</c:formatCode>
                <c:ptCount val="6"/>
                <c:pt idx="0">
                  <c:v>3.9421813403416559</c:v>
                </c:pt>
                <c:pt idx="1">
                  <c:v>8.4099868593955325</c:v>
                </c:pt>
                <c:pt idx="2">
                  <c:v>5.1248357424441524</c:v>
                </c:pt>
                <c:pt idx="3">
                  <c:v>2.6281208935611038</c:v>
                </c:pt>
                <c:pt idx="4">
                  <c:v>1.0512483574244416</c:v>
                </c:pt>
                <c:pt idx="5" formatCode="0.0">
                  <c:v>0.26281208935611039</c:v>
                </c:pt>
              </c:numCache>
            </c:numRef>
          </c:val>
          <c:extLst>
            <c:ext xmlns:c16="http://schemas.microsoft.com/office/drawing/2014/chart" uri="{C3380CC4-5D6E-409C-BE32-E72D297353CC}">
              <c16:uniqueId val="{00000007-91B9-4AF9-B651-3EF9B053A00E}"/>
            </c:ext>
          </c:extLst>
        </c:ser>
        <c:ser>
          <c:idx val="4"/>
          <c:order val="4"/>
          <c:tx>
            <c:strRef>
              <c:f>Dati!$G$3</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11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Dati!$B$4:$B$9</c:f>
              <c:strCache>
                <c:ptCount val="6"/>
                <c:pt idx="0">
                  <c:v>Lāzerepilācija, fotoepilācija</c:v>
                </c:pt>
                <c:pt idx="1">
                  <c:v>Ķermeni koriģējošās aparātprocedūras</c:v>
                </c:pt>
                <c:pt idx="2">
                  <c:v>Citas lāzerprocedūras</c:v>
                </c:pt>
                <c:pt idx="3">
                  <c:v>Skaistuma injekcijas (filleri, mezoterapija, botokss u. c.)</c:v>
                </c:pt>
                <c:pt idx="4">
                  <c:v>IPL procedūra (intensīvi pulsējoša gaisma)</c:v>
                </c:pt>
                <c:pt idx="5">
                  <c:v>Tetovējuma likvidēšana ar lāzeriekārtu</c:v>
                </c:pt>
              </c:strCache>
            </c:strRef>
          </c:cat>
          <c:val>
            <c:numRef>
              <c:f>Dati!$G$4:$G$9</c:f>
              <c:numCache>
                <c:formatCode>0</c:formatCode>
                <c:ptCount val="6"/>
                <c:pt idx="0">
                  <c:v>75.032851511169525</c:v>
                </c:pt>
                <c:pt idx="1">
                  <c:v>78.843626806833115</c:v>
                </c:pt>
                <c:pt idx="2">
                  <c:v>79.369250985545335</c:v>
                </c:pt>
                <c:pt idx="3">
                  <c:v>85.019710906701704</c:v>
                </c:pt>
                <c:pt idx="4">
                  <c:v>93.298291721419176</c:v>
                </c:pt>
                <c:pt idx="5">
                  <c:v>98.160315374507221</c:v>
                </c:pt>
              </c:numCache>
            </c:numRef>
          </c:val>
          <c:extLst>
            <c:ext xmlns:c16="http://schemas.microsoft.com/office/drawing/2014/chart" uri="{C3380CC4-5D6E-409C-BE32-E72D297353CC}">
              <c16:uniqueId val="{00000008-91B9-4AF9-B651-3EF9B053A00E}"/>
            </c:ext>
          </c:extLst>
        </c:ser>
        <c:ser>
          <c:idx val="5"/>
          <c:order val="5"/>
          <c:tx>
            <c:strRef>
              <c:f>Dati!$H$3</c:f>
              <c:strCache>
                <c:ptCount val="1"/>
                <c:pt idx="0">
                  <c:v>Grūti pateikt</c:v>
                </c:pt>
              </c:strCache>
            </c:strRef>
          </c:tx>
          <c:spPr>
            <a:solidFill>
              <a:sysClr val="window" lastClr="FFFFFF">
                <a:lumMod val="75000"/>
              </a:sysClr>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1B9-4AF9-B651-3EF9B053A00E}"/>
                </c:ext>
              </c:extLst>
            </c:dLbl>
            <c:spPr>
              <a:noFill/>
              <a:ln>
                <a:noFill/>
              </a:ln>
              <a:effectLst/>
            </c:spPr>
            <c:txPr>
              <a:bodyPr wrap="square" lIns="38100" tIns="19050" rIns="38100" bIns="19050" anchor="ctr">
                <a:spAutoFit/>
              </a:bodyPr>
              <a:lstStyle/>
              <a:p>
                <a:pPr>
                  <a:defRPr sz="1100"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Dati!$B$4:$B$9</c:f>
              <c:strCache>
                <c:ptCount val="6"/>
                <c:pt idx="0">
                  <c:v>Lāzerepilācija, fotoepilācija</c:v>
                </c:pt>
                <c:pt idx="1">
                  <c:v>Ķermeni koriģējošās aparātprocedūras</c:v>
                </c:pt>
                <c:pt idx="2">
                  <c:v>Citas lāzerprocedūras</c:v>
                </c:pt>
                <c:pt idx="3">
                  <c:v>Skaistuma injekcijas (filleri, mezoterapija, botokss u. c.)</c:v>
                </c:pt>
                <c:pt idx="4">
                  <c:v>IPL procedūra (intensīvi pulsējoša gaisma)</c:v>
                </c:pt>
                <c:pt idx="5">
                  <c:v>Tetovējuma likvidēšana ar lāzeriekārtu</c:v>
                </c:pt>
              </c:strCache>
            </c:strRef>
          </c:cat>
          <c:val>
            <c:numRef>
              <c:f>Dati!$H$4:$H$9</c:f>
              <c:numCache>
                <c:formatCode>0</c:formatCode>
                <c:ptCount val="6"/>
                <c:pt idx="1">
                  <c:v>1.1826544021024967</c:v>
                </c:pt>
                <c:pt idx="2">
                  <c:v>1.8396846254927726</c:v>
                </c:pt>
                <c:pt idx="4">
                  <c:v>1.3140604467805519</c:v>
                </c:pt>
                <c:pt idx="5" formatCode="0.0">
                  <c:v>0.26281208935611039</c:v>
                </c:pt>
              </c:numCache>
            </c:numRef>
          </c:val>
          <c:extLst>
            <c:ext xmlns:c16="http://schemas.microsoft.com/office/drawing/2014/chart" uri="{C3380CC4-5D6E-409C-BE32-E72D297353CC}">
              <c16:uniqueId val="{0000000A-91B9-4AF9-B651-3EF9B053A00E}"/>
            </c:ext>
          </c:extLst>
        </c:ser>
        <c:dLbls>
          <c:showLegendKey val="0"/>
          <c:showVal val="1"/>
          <c:showCatName val="0"/>
          <c:showSerName val="0"/>
          <c:showPercent val="0"/>
          <c:showBubbleSize val="0"/>
        </c:dLbls>
        <c:gapWidth val="25"/>
        <c:overlap val="100"/>
        <c:axId val="395248688"/>
        <c:axId val="395246336"/>
      </c:barChart>
      <c:catAx>
        <c:axId val="3952486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100"/>
            </a:pPr>
            <a:endParaRPr lang="lv-LV"/>
          </a:p>
        </c:txPr>
        <c:crossAx val="395246336"/>
        <c:crosses val="autoZero"/>
        <c:auto val="1"/>
        <c:lblAlgn val="ctr"/>
        <c:lblOffset val="100"/>
        <c:tickLblSkip val="1"/>
        <c:tickMarkSkip val="1"/>
        <c:noMultiLvlLbl val="0"/>
      </c:catAx>
      <c:valAx>
        <c:axId val="395246336"/>
        <c:scaling>
          <c:orientation val="minMax"/>
          <c:max val="105"/>
          <c:min val="0"/>
        </c:scaling>
        <c:delete val="1"/>
        <c:axPos val="t"/>
        <c:numFmt formatCode="0" sourceLinked="1"/>
        <c:majorTickMark val="out"/>
        <c:minorTickMark val="none"/>
        <c:tickLblPos val="nextTo"/>
        <c:crossAx val="39524868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8696003078"/>
          <c:y val="9.752825109080014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855685287997883"/>
          <c:y val="9.7172337936693609E-2"/>
          <c:w val="0.4762576542177635"/>
          <c:h val="0.88617350769069614"/>
        </c:manualLayout>
      </c:layout>
      <c:barChart>
        <c:barDir val="bar"/>
        <c:grouping val="stacked"/>
        <c:varyColors val="0"/>
        <c:ser>
          <c:idx val="0"/>
          <c:order val="0"/>
          <c:tx>
            <c:strRef>
              <c:f>Dati!$C$76</c:f>
              <c:strCache>
                <c:ptCount val="1"/>
                <c:pt idx="0">
                  <c:v>Jā, pēdējā gada laikā</c:v>
                </c:pt>
              </c:strCache>
            </c:strRef>
          </c:tx>
          <c:spPr>
            <a:solidFill>
              <a:srgbClr val="16697A"/>
            </a:solidFill>
          </c:spPr>
          <c:invertIfNegative val="0"/>
          <c:dLbls>
            <c:dLbl>
              <c:idx val="3"/>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1D09-42FB-85DF-F2545E8747B0}"/>
                </c:ext>
              </c:extLst>
            </c:dLbl>
            <c:dLbl>
              <c:idx val="10"/>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D09-42FB-85DF-F2545E8747B0}"/>
                </c:ext>
              </c:extLst>
            </c:dLbl>
            <c:dLbl>
              <c:idx val="16"/>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D09-42FB-85DF-F2545E8747B0}"/>
                </c:ext>
              </c:extLst>
            </c:dLbl>
            <c:dLbl>
              <c:idx val="18"/>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1D09-42FB-85DF-F2545E8747B0}"/>
                </c:ext>
              </c:extLst>
            </c:dLbl>
            <c:dLbl>
              <c:idx val="19"/>
              <c:layout>
                <c:manualLayout>
                  <c:x val="-1.4066305867788174E-2"/>
                  <c:y val="0"/>
                </c:manualLayout>
              </c:layout>
              <c:spPr>
                <a:noFill/>
                <a:ln>
                  <a:noFill/>
                </a:ln>
                <a:effectLst/>
              </c:spPr>
              <c:txPr>
                <a:bodyPr wrap="square" lIns="38100" tIns="19050" rIns="38100" bIns="19050" anchor="ctr">
                  <a:spAutoFit/>
                </a:bodyPr>
                <a:lstStyle/>
                <a:p>
                  <a:pPr>
                    <a:defRPr sz="800"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09-42FB-85DF-F2545E8747B0}"/>
                </c:ext>
              </c:extLst>
            </c:dLbl>
            <c:dLbl>
              <c:idx val="20"/>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1D09-42FB-85DF-F2545E8747B0}"/>
                </c:ext>
              </c:extLst>
            </c:dLbl>
            <c:dLbl>
              <c:idx val="24"/>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1D09-42FB-85DF-F2545E8747B0}"/>
                </c:ext>
              </c:extLst>
            </c:dLbl>
            <c:spPr>
              <a:noFill/>
              <a:ln>
                <a:noFill/>
              </a:ln>
              <a:effectLst/>
            </c:spPr>
            <c:txPr>
              <a:bodyPr wrap="square" lIns="38100" tIns="19050" rIns="38100" bIns="19050" anchor="ctr">
                <a:spAutoFit/>
              </a:bodyPr>
              <a:lstStyle/>
              <a:p>
                <a:pPr>
                  <a:defRPr sz="900"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Dati!$B$77:$B$103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Dati!$C$77:$C$103</c:f>
              <c:numCache>
                <c:formatCode>General</c:formatCode>
                <c:ptCount val="27"/>
                <c:pt idx="0" formatCode="0">
                  <c:v>2.10249671484888</c:v>
                </c:pt>
                <c:pt idx="2" formatCode="0">
                  <c:v>1.8315018315018317</c:v>
                </c:pt>
                <c:pt idx="3" formatCode="0">
                  <c:v>2.8925619834710745</c:v>
                </c:pt>
                <c:pt idx="4" formatCode="0">
                  <c:v>1.6260162601626018</c:v>
                </c:pt>
                <c:pt idx="6" formatCode="0">
                  <c:v>2.1346469622331692</c:v>
                </c:pt>
                <c:pt idx="7" formatCode="0">
                  <c:v>2.1739130434782608</c:v>
                </c:pt>
                <c:pt idx="9" formatCode="0">
                  <c:v>0.54347826086956519</c:v>
                </c:pt>
                <c:pt idx="10" formatCode="0">
                  <c:v>2.5996533795493932</c:v>
                </c:pt>
                <c:pt idx="12" formatCode="0">
                  <c:v>1</c:v>
                </c:pt>
                <c:pt idx="13" formatCode="0">
                  <c:v>1.0638297872340425</c:v>
                </c:pt>
                <c:pt idx="14" formatCode="0">
                  <c:v>1.9607843137254901</c:v>
                </c:pt>
                <c:pt idx="15" formatCode="0">
                  <c:v>1.7391304347826086</c:v>
                </c:pt>
                <c:pt idx="16" formatCode="0">
                  <c:v>3.8095238095238098</c:v>
                </c:pt>
                <c:pt idx="18" formatCode="0">
                  <c:v>3.3519553072625698</c:v>
                </c:pt>
                <c:pt idx="19" formatCode="0.0">
                  <c:v>0.46296296296296291</c:v>
                </c:pt>
                <c:pt idx="20" formatCode="0">
                  <c:v>2.9411764705882351</c:v>
                </c:pt>
                <c:pt idx="21" formatCode="0">
                  <c:v>1.4925373134328357</c:v>
                </c:pt>
                <c:pt idx="24" formatCode="0">
                  <c:v>3.3519553072625698</c:v>
                </c:pt>
                <c:pt idx="25" formatCode="0">
                  <c:v>0.72992700729927007</c:v>
                </c:pt>
                <c:pt idx="26" formatCode="0">
                  <c:v>1.5503875968992249</c:v>
                </c:pt>
              </c:numCache>
            </c:numRef>
          </c:val>
          <c:extLst>
            <c:ext xmlns:c16="http://schemas.microsoft.com/office/drawing/2014/chart" uri="{C3380CC4-5D6E-409C-BE32-E72D297353CC}">
              <c16:uniqueId val="{00000005-1D09-42FB-85DF-F2545E8747B0}"/>
            </c:ext>
          </c:extLst>
        </c:ser>
        <c:ser>
          <c:idx val="1"/>
          <c:order val="1"/>
          <c:tx>
            <c:strRef>
              <c:f>Dati!$D$76</c:f>
              <c:strCache>
                <c:ptCount val="1"/>
                <c:pt idx="0">
                  <c:v>Jā, pēdējo 3 gadu laikā</c:v>
                </c:pt>
              </c:strCache>
            </c:strRef>
          </c:tx>
          <c:spPr>
            <a:solidFill>
              <a:srgbClr val="489FB5"/>
            </a:solidFill>
          </c:spPr>
          <c:invertIfNegative val="0"/>
          <c:dLbls>
            <c:dLbl>
              <c:idx val="6"/>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0-C126-4B0B-889D-FE55A8D101F0}"/>
                </c:ext>
              </c:extLst>
            </c:dLbl>
            <c:dLbl>
              <c:idx val="12"/>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1-C126-4B0B-889D-FE55A8D101F0}"/>
                </c:ext>
              </c:extLst>
            </c:dLbl>
            <c:dLbl>
              <c:idx val="19"/>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09-42FB-85DF-F2545E8747B0}"/>
                </c:ext>
              </c:extLst>
            </c:dLbl>
            <c:dLbl>
              <c:idx val="25"/>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2-C126-4B0B-889D-FE55A8D101F0}"/>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Dati!$B$77:$B$103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Dati!$D$77:$D$103</c:f>
              <c:numCache>
                <c:formatCode>General</c:formatCode>
                <c:ptCount val="27"/>
                <c:pt idx="0" formatCode="0">
                  <c:v>1.1826544021024967</c:v>
                </c:pt>
                <c:pt idx="2" formatCode="0">
                  <c:v>1.098901098901099</c:v>
                </c:pt>
                <c:pt idx="3" formatCode="0">
                  <c:v>0.82644628099173556</c:v>
                </c:pt>
                <c:pt idx="4" formatCode="0">
                  <c:v>1.6260162601626018</c:v>
                </c:pt>
                <c:pt idx="6" formatCode="0">
                  <c:v>1.4778325123152709</c:v>
                </c:pt>
                <c:pt idx="9" formatCode="0">
                  <c:v>1.6304347826086956</c:v>
                </c:pt>
                <c:pt idx="10" formatCode="0">
                  <c:v>1.0398613518197575</c:v>
                </c:pt>
                <c:pt idx="12" formatCode="0">
                  <c:v>1</c:v>
                </c:pt>
                <c:pt idx="14" formatCode="0">
                  <c:v>2.9411764705882351</c:v>
                </c:pt>
                <c:pt idx="15" formatCode="0">
                  <c:v>1.7391304347826086</c:v>
                </c:pt>
                <c:pt idx="16" formatCode="0">
                  <c:v>1.9047619047619049</c:v>
                </c:pt>
                <c:pt idx="18" formatCode="0">
                  <c:v>1.9553072625698324</c:v>
                </c:pt>
                <c:pt idx="19" formatCode="0.0">
                  <c:v>0.46296296296296291</c:v>
                </c:pt>
                <c:pt idx="21" formatCode="0">
                  <c:v>1.4925373134328357</c:v>
                </c:pt>
                <c:pt idx="24" formatCode="0">
                  <c:v>1.9553072625698324</c:v>
                </c:pt>
                <c:pt idx="25" formatCode="0">
                  <c:v>0.72992700729927007</c:v>
                </c:pt>
              </c:numCache>
            </c:numRef>
          </c:val>
          <c:extLst>
            <c:ext xmlns:c16="http://schemas.microsoft.com/office/drawing/2014/chart" uri="{C3380CC4-5D6E-409C-BE32-E72D297353CC}">
              <c16:uniqueId val="{0000000F-1D09-42FB-85DF-F2545E8747B0}"/>
            </c:ext>
          </c:extLst>
        </c:ser>
        <c:ser>
          <c:idx val="2"/>
          <c:order val="2"/>
          <c:tx>
            <c:strRef>
              <c:f>Dati!$E$76</c:f>
              <c:strCache>
                <c:ptCount val="1"/>
                <c:pt idx="0">
                  <c:v>Jā, pēdējo 5 gadu laikā</c:v>
                </c:pt>
              </c:strCache>
            </c:strRef>
          </c:tx>
          <c:spPr>
            <a:solidFill>
              <a:srgbClr val="C2BDC7"/>
            </a:solidFill>
          </c:spPr>
          <c:invertIfNegative val="0"/>
          <c:dLbls>
            <c:dLbl>
              <c:idx val="4"/>
              <c:layout>
                <c:manualLayout>
                  <c:x val="-7.6824504733215043E-17"/>
                  <c:y val="-1.9292604501607677E-2"/>
                </c:manualLayout>
              </c:layout>
              <c:spPr>
                <a:noFill/>
                <a:ln>
                  <a:noFill/>
                </a:ln>
                <a:effectLst/>
              </c:spPr>
              <c:txPr>
                <a:bodyPr wrap="square" lIns="38100" tIns="19050" rIns="38100" bIns="19050" anchor="ctr">
                  <a:spAutoFit/>
                </a:bodyPr>
                <a:lstStyle/>
                <a:p>
                  <a:pPr>
                    <a:defRPr sz="800" b="1"/>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1D09-42FB-85DF-F2545E8747B0}"/>
                </c:ext>
              </c:extLst>
            </c:dLbl>
            <c:dLbl>
              <c:idx val="19"/>
              <c:layout>
                <c:manualLayout>
                  <c:x val="5.80554145898513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D09-42FB-85DF-F2545E8747B0}"/>
                </c:ext>
              </c:extLst>
            </c:dLbl>
            <c:spPr>
              <a:noFill/>
              <a:ln>
                <a:noFill/>
              </a:ln>
              <a:effectLst/>
            </c:spPr>
            <c:txPr>
              <a:bodyPr wrap="square" lIns="38100" tIns="19050" rIns="38100" bIns="19050" anchor="ctr">
                <a:spAutoFit/>
              </a:bodyPr>
              <a:lstStyle/>
              <a:p>
                <a:pPr>
                  <a:defRPr sz="900"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Dati!$B$77:$B$103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Dati!$E$77:$E$103</c:f>
              <c:numCache>
                <c:formatCode>General</c:formatCode>
                <c:ptCount val="27"/>
                <c:pt idx="0" formatCode="0">
                  <c:v>1.0512483574244416</c:v>
                </c:pt>
                <c:pt idx="2" formatCode="0">
                  <c:v>0.73260073260073255</c:v>
                </c:pt>
                <c:pt idx="3" formatCode="0">
                  <c:v>2.0661157024793391</c:v>
                </c:pt>
                <c:pt idx="4" formatCode="0.0">
                  <c:v>0.40650406504065045</c:v>
                </c:pt>
                <c:pt idx="6" formatCode="0">
                  <c:v>1.1494252873563218</c:v>
                </c:pt>
                <c:pt idx="7" formatCode="0">
                  <c:v>0.72463768115942029</c:v>
                </c:pt>
                <c:pt idx="9" formatCode="0">
                  <c:v>1.0869565217391304</c:v>
                </c:pt>
                <c:pt idx="10" formatCode="0">
                  <c:v>1.0398613518197575</c:v>
                </c:pt>
                <c:pt idx="15" formatCode="0">
                  <c:v>1.7391304347826086</c:v>
                </c:pt>
                <c:pt idx="16" formatCode="0">
                  <c:v>2.8571428571428572</c:v>
                </c:pt>
                <c:pt idx="18" formatCode="0">
                  <c:v>1.3966480446927374</c:v>
                </c:pt>
                <c:pt idx="19" formatCode="0.0">
                  <c:v>0.46296296296296291</c:v>
                </c:pt>
                <c:pt idx="20" formatCode="0">
                  <c:v>2.9411764705882351</c:v>
                </c:pt>
                <c:pt idx="24" formatCode="0">
                  <c:v>1.3966480446927374</c:v>
                </c:pt>
                <c:pt idx="25" formatCode="0">
                  <c:v>1.0948905109489051</c:v>
                </c:pt>
              </c:numCache>
            </c:numRef>
          </c:val>
          <c:extLst>
            <c:ext xmlns:c16="http://schemas.microsoft.com/office/drawing/2014/chart" uri="{C3380CC4-5D6E-409C-BE32-E72D297353CC}">
              <c16:uniqueId val="{00000011-1D09-42FB-85DF-F2545E8747B0}"/>
            </c:ext>
          </c:extLst>
        </c:ser>
        <c:ser>
          <c:idx val="3"/>
          <c:order val="3"/>
          <c:tx>
            <c:strRef>
              <c:f>Dati!$F$76</c:f>
              <c:strCache>
                <c:ptCount val="1"/>
                <c:pt idx="0">
                  <c:v>Senāk</c:v>
                </c:pt>
              </c:strCache>
            </c:strRef>
          </c:tx>
          <c:spPr>
            <a:solidFill>
              <a:srgbClr val="7C7287"/>
            </a:solidFill>
          </c:spPr>
          <c:invertIfNegative val="0"/>
          <c:dLbls>
            <c:dLbl>
              <c:idx val="19"/>
              <c:layout>
                <c:manualLayout>
                  <c:x val="8.04757806988657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D09-42FB-85DF-F2545E8747B0}"/>
                </c:ext>
              </c:extLst>
            </c:dLbl>
            <c:dLbl>
              <c:idx val="22"/>
              <c:spPr>
                <a:noFill/>
                <a:ln>
                  <a:noFill/>
                </a:ln>
                <a:effectLst/>
              </c:spPr>
              <c:txPr>
                <a:bodyPr wrap="square" lIns="38100" tIns="19050" rIns="38100" bIns="19050" anchor="ctr">
                  <a:spAutoFit/>
                </a:bodyPr>
                <a:lstStyle/>
                <a:p>
                  <a:pPr>
                    <a:defRPr sz="900"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D09-42FB-85DF-F2545E8747B0}"/>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Dati!$B$77:$B$103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Dati!$F$77:$F$103</c:f>
              <c:numCache>
                <c:formatCode>General</c:formatCode>
                <c:ptCount val="27"/>
                <c:pt idx="0" formatCode="0">
                  <c:v>1.0512483574244416</c:v>
                </c:pt>
                <c:pt idx="2" formatCode="0">
                  <c:v>0.73260073260073255</c:v>
                </c:pt>
                <c:pt idx="3" formatCode="0">
                  <c:v>1.2396694214876034</c:v>
                </c:pt>
                <c:pt idx="4" formatCode="0">
                  <c:v>1.2195121951219512</c:v>
                </c:pt>
                <c:pt idx="6" formatCode="0">
                  <c:v>0.82101806239737274</c:v>
                </c:pt>
                <c:pt idx="7" formatCode="0">
                  <c:v>1.4492753623188406</c:v>
                </c:pt>
                <c:pt idx="9" formatCode="0">
                  <c:v>0.54347826086956519</c:v>
                </c:pt>
                <c:pt idx="10" formatCode="0">
                  <c:v>1.2131715771230502</c:v>
                </c:pt>
                <c:pt idx="12" formatCode="0">
                  <c:v>1</c:v>
                </c:pt>
                <c:pt idx="13" formatCode="0">
                  <c:v>1.0638297872340425</c:v>
                </c:pt>
                <c:pt idx="14" formatCode="0">
                  <c:v>0.98039215686274506</c:v>
                </c:pt>
                <c:pt idx="15" formatCode="0">
                  <c:v>1.7391304347826086</c:v>
                </c:pt>
                <c:pt idx="16" formatCode="0">
                  <c:v>1.9047619047619049</c:v>
                </c:pt>
                <c:pt idx="18" formatCode="0">
                  <c:v>1.3966480446927374</c:v>
                </c:pt>
                <c:pt idx="19" formatCode="0">
                  <c:v>0.92592592592592582</c:v>
                </c:pt>
                <c:pt idx="22" formatCode="0">
                  <c:v>1.9230769230769231</c:v>
                </c:pt>
                <c:pt idx="24" formatCode="0">
                  <c:v>1.3966480446927374</c:v>
                </c:pt>
                <c:pt idx="25" formatCode="0">
                  <c:v>0.72992700729927007</c:v>
                </c:pt>
                <c:pt idx="26" formatCode="0">
                  <c:v>0.77519379844961245</c:v>
                </c:pt>
              </c:numCache>
            </c:numRef>
          </c:val>
          <c:extLst>
            <c:ext xmlns:c16="http://schemas.microsoft.com/office/drawing/2014/chart" uri="{C3380CC4-5D6E-409C-BE32-E72D297353CC}">
              <c16:uniqueId val="{00000024-1D09-42FB-85DF-F2545E8747B0}"/>
            </c:ext>
          </c:extLst>
        </c:ser>
        <c:ser>
          <c:idx val="4"/>
          <c:order val="4"/>
          <c:tx>
            <c:strRef>
              <c:f>Dati!$G$76</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Dati!$B$77:$B$103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Dati!$G$77:$G$103</c:f>
              <c:numCache>
                <c:formatCode>General</c:formatCode>
                <c:ptCount val="27"/>
                <c:pt idx="0" formatCode="0">
                  <c:v>93.298291721419176</c:v>
                </c:pt>
                <c:pt idx="2" formatCode="0">
                  <c:v>94.871794871794862</c:v>
                </c:pt>
                <c:pt idx="3" formatCode="0">
                  <c:v>92.148760330578511</c:v>
                </c:pt>
                <c:pt idx="4" formatCode="0">
                  <c:v>92.682926829268297</c:v>
                </c:pt>
                <c:pt idx="6" formatCode="0">
                  <c:v>93.267651888341547</c:v>
                </c:pt>
                <c:pt idx="7" formatCode="0">
                  <c:v>94.20289855072464</c:v>
                </c:pt>
                <c:pt idx="9" formatCode="0">
                  <c:v>95.652173913043484</c:v>
                </c:pt>
                <c:pt idx="10" formatCode="0">
                  <c:v>92.547660311958396</c:v>
                </c:pt>
                <c:pt idx="12" formatCode="0">
                  <c:v>94</c:v>
                </c:pt>
                <c:pt idx="13" formatCode="0">
                  <c:v>95.744680851063833</c:v>
                </c:pt>
                <c:pt idx="14" formatCode="0">
                  <c:v>93.137254901960787</c:v>
                </c:pt>
                <c:pt idx="15" formatCode="0">
                  <c:v>93.043478260869563</c:v>
                </c:pt>
                <c:pt idx="16" formatCode="0">
                  <c:v>88.571428571428569</c:v>
                </c:pt>
                <c:pt idx="18" formatCode="0">
                  <c:v>89.944134078212286</c:v>
                </c:pt>
                <c:pt idx="19" formatCode="0">
                  <c:v>97.222222222222214</c:v>
                </c:pt>
                <c:pt idx="20" formatCode="0">
                  <c:v>92.64705882352942</c:v>
                </c:pt>
                <c:pt idx="21" formatCode="0">
                  <c:v>97.014925373134332</c:v>
                </c:pt>
                <c:pt idx="22" formatCode="0">
                  <c:v>96.15384615384616</c:v>
                </c:pt>
                <c:pt idx="24" formatCode="0">
                  <c:v>89.944134078212286</c:v>
                </c:pt>
                <c:pt idx="25" formatCode="0">
                  <c:v>95.620437956204384</c:v>
                </c:pt>
                <c:pt idx="26" formatCode="0">
                  <c:v>97.674418604651152</c:v>
                </c:pt>
              </c:numCache>
            </c:numRef>
          </c:val>
          <c:extLst>
            <c:ext xmlns:c16="http://schemas.microsoft.com/office/drawing/2014/chart" uri="{C3380CC4-5D6E-409C-BE32-E72D297353CC}">
              <c16:uniqueId val="{00000025-1D09-42FB-85DF-F2545E8747B0}"/>
            </c:ext>
          </c:extLst>
        </c:ser>
        <c:ser>
          <c:idx val="5"/>
          <c:order val="5"/>
          <c:tx>
            <c:strRef>
              <c:f>Dati!$H$76</c:f>
              <c:strCache>
                <c:ptCount val="1"/>
                <c:pt idx="0">
                  <c:v>Grūti pateikt</c:v>
                </c:pt>
              </c:strCache>
            </c:strRef>
          </c:tx>
          <c:spPr>
            <a:solidFill>
              <a:sysClr val="window" lastClr="FFFFFF">
                <a:lumMod val="75000"/>
              </a:sysClr>
            </a:solidFill>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1D09-42FB-85DF-F2545E8747B0}"/>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Dati!$B$77:$B$103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Dati!$H$77:$H$103</c:f>
              <c:numCache>
                <c:formatCode>General</c:formatCode>
                <c:ptCount val="27"/>
                <c:pt idx="0" formatCode="0">
                  <c:v>1.3140604467805519</c:v>
                </c:pt>
                <c:pt idx="2" formatCode="0">
                  <c:v>0.73260073260073255</c:v>
                </c:pt>
                <c:pt idx="3" formatCode="0">
                  <c:v>0.82644628099173556</c:v>
                </c:pt>
                <c:pt idx="4" formatCode="0">
                  <c:v>2.4390243902439024</c:v>
                </c:pt>
                <c:pt idx="6" formatCode="0">
                  <c:v>1.1494252873563218</c:v>
                </c:pt>
                <c:pt idx="7" formatCode="0">
                  <c:v>1.4492753623188406</c:v>
                </c:pt>
                <c:pt idx="9" formatCode="0">
                  <c:v>0.54347826086956519</c:v>
                </c:pt>
                <c:pt idx="10" formatCode="0">
                  <c:v>1.559792027729636</c:v>
                </c:pt>
                <c:pt idx="12" formatCode="0">
                  <c:v>3</c:v>
                </c:pt>
                <c:pt idx="13" formatCode="0">
                  <c:v>2.1276595744680851</c:v>
                </c:pt>
                <c:pt idx="14" formatCode="0">
                  <c:v>0.98039215686274506</c:v>
                </c:pt>
                <c:pt idx="16" formatCode="0">
                  <c:v>0.95238095238095244</c:v>
                </c:pt>
                <c:pt idx="18" formatCode="0">
                  <c:v>1.9553072625698324</c:v>
                </c:pt>
                <c:pt idx="19" formatCode="0.0">
                  <c:v>0.46296296296296291</c:v>
                </c:pt>
                <c:pt idx="20" formatCode="0">
                  <c:v>1.4705882352941175</c:v>
                </c:pt>
                <c:pt idx="22" formatCode="0">
                  <c:v>1.9230769230769231</c:v>
                </c:pt>
                <c:pt idx="24" formatCode="0">
                  <c:v>1.9553072625698324</c:v>
                </c:pt>
                <c:pt idx="25" formatCode="0">
                  <c:v>1.0948905109489051</c:v>
                </c:pt>
              </c:numCache>
            </c:numRef>
          </c:val>
          <c:extLst>
            <c:ext xmlns:c16="http://schemas.microsoft.com/office/drawing/2014/chart" uri="{C3380CC4-5D6E-409C-BE32-E72D297353CC}">
              <c16:uniqueId val="{00000026-1D09-42FB-85DF-F2545E8747B0}"/>
            </c:ext>
          </c:extLst>
        </c:ser>
        <c:dLbls>
          <c:dLblPos val="ctr"/>
          <c:showLegendKey val="0"/>
          <c:showVal val="1"/>
          <c:showCatName val="0"/>
          <c:showSerName val="0"/>
          <c:showPercent val="0"/>
          <c:showBubbleSize val="0"/>
        </c:dLbls>
        <c:gapWidth val="20"/>
        <c:overlap val="100"/>
        <c:axId val="396773800"/>
        <c:axId val="396774976"/>
      </c:barChart>
      <c:catAx>
        <c:axId val="39677380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6774976"/>
        <c:crossesAt val="0"/>
        <c:auto val="1"/>
        <c:lblAlgn val="ctr"/>
        <c:lblOffset val="100"/>
        <c:tickLblSkip val="1"/>
        <c:tickMarkSkip val="1"/>
        <c:noMultiLvlLbl val="0"/>
      </c:catAx>
      <c:valAx>
        <c:axId val="396774976"/>
        <c:scaling>
          <c:orientation val="minMax"/>
          <c:max val="100"/>
          <c:min val="-4"/>
        </c:scaling>
        <c:delete val="1"/>
        <c:axPos val="t"/>
        <c:numFmt formatCode="0" sourceLinked="1"/>
        <c:majorTickMark val="out"/>
        <c:minorTickMark val="none"/>
        <c:tickLblPos val="nextTo"/>
        <c:crossAx val="39677380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8696003078"/>
          <c:y val="9.538462836839928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6688336156680244"/>
          <c:y val="9.7172337936693609E-2"/>
          <c:w val="0.47230524350624709"/>
          <c:h val="0.88617350769069614"/>
        </c:manualLayout>
      </c:layout>
      <c:barChart>
        <c:barDir val="bar"/>
        <c:grouping val="stacked"/>
        <c:varyColors val="0"/>
        <c:ser>
          <c:idx val="0"/>
          <c:order val="0"/>
          <c:tx>
            <c:strRef>
              <c:f>Dati!$C$106</c:f>
              <c:strCache>
                <c:ptCount val="1"/>
                <c:pt idx="0">
                  <c:v>Jā, pēdējā gada laikā</c:v>
                </c:pt>
              </c:strCache>
            </c:strRef>
          </c:tx>
          <c:spPr>
            <a:solidFill>
              <a:srgbClr val="16697A"/>
            </a:solidFill>
          </c:spPr>
          <c:invertIfNegative val="0"/>
          <c:dLbls>
            <c:dLbl>
              <c:idx val="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CEB-4FDA-8835-0E9A875ED81D}"/>
                </c:ext>
              </c:extLst>
            </c:dLbl>
            <c:dLbl>
              <c:idx val="9"/>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CEB-4FDA-8835-0E9A875ED81D}"/>
                </c:ext>
              </c:extLst>
            </c:dLbl>
            <c:dLbl>
              <c:idx val="18"/>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CEB-4FDA-8835-0E9A875ED81D}"/>
                </c:ext>
              </c:extLst>
            </c:dLbl>
            <c:dLbl>
              <c:idx val="2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7D8D-482F-8333-89FC8818D085}"/>
                </c:ext>
              </c:extLst>
            </c:dLbl>
            <c:dLbl>
              <c:idx val="27"/>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CEB-4FDA-8835-0E9A875ED81D}"/>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Dati!$B$107:$B$134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Dati!$C$107:$C$134</c:f>
              <c:numCache>
                <c:formatCode>General</c:formatCode>
                <c:ptCount val="28"/>
                <c:pt idx="0" formatCode="0">
                  <c:v>2.1024967148488831</c:v>
                </c:pt>
                <c:pt idx="2" formatCode="0">
                  <c:v>4.2553191489361701</c:v>
                </c:pt>
                <c:pt idx="5" formatCode="0">
                  <c:v>5.5172413793103452</c:v>
                </c:pt>
                <c:pt idx="8" formatCode="0">
                  <c:v>5.2631578947368416</c:v>
                </c:pt>
                <c:pt idx="9" formatCode="0">
                  <c:v>1.545595054095827</c:v>
                </c:pt>
                <c:pt idx="11" formatCode="0">
                  <c:v>3.4934497816593884</c:v>
                </c:pt>
                <c:pt idx="14" formatCode="0">
                  <c:v>4.3243243243243246</c:v>
                </c:pt>
                <c:pt idx="17" formatCode="0">
                  <c:v>4</c:v>
                </c:pt>
                <c:pt idx="18" formatCode="0">
                  <c:v>1.5358361774744027</c:v>
                </c:pt>
                <c:pt idx="20" formatCode="0">
                  <c:v>4.4943820224719104</c:v>
                </c:pt>
                <c:pt idx="21" formatCode="0">
                  <c:v>4.0404040404040407</c:v>
                </c:pt>
                <c:pt idx="23" formatCode="0">
                  <c:v>6.4516129032258061</c:v>
                </c:pt>
                <c:pt idx="24" formatCode="0">
                  <c:v>3.8216560509554141</c:v>
                </c:pt>
                <c:pt idx="26" formatCode="0">
                  <c:v>12.328767123287671</c:v>
                </c:pt>
                <c:pt idx="27" formatCode="0">
                  <c:v>2.3102310231023102</c:v>
                </c:pt>
              </c:numCache>
            </c:numRef>
          </c:val>
          <c:extLst>
            <c:ext xmlns:c16="http://schemas.microsoft.com/office/drawing/2014/chart" uri="{C3380CC4-5D6E-409C-BE32-E72D297353CC}">
              <c16:uniqueId val="{00000000-DCEB-4FDA-8835-0E9A875ED81D}"/>
            </c:ext>
          </c:extLst>
        </c:ser>
        <c:ser>
          <c:idx val="1"/>
          <c:order val="1"/>
          <c:tx>
            <c:strRef>
              <c:f>Dati!$D$106</c:f>
              <c:strCache>
                <c:ptCount val="1"/>
                <c:pt idx="0">
                  <c:v>Jā, pēdējo 3 gadu laikā</c:v>
                </c:pt>
              </c:strCache>
            </c:strRef>
          </c:tx>
          <c:spPr>
            <a:solidFill>
              <a:srgbClr val="489FB5"/>
            </a:solidFill>
          </c:spPr>
          <c:invertIfNegative val="0"/>
          <c:dLbls>
            <c:dLbl>
              <c:idx val="0"/>
              <c:layout>
                <c:manualLayout>
                  <c:x val="6.2857139086185112E-3"/>
                  <c:y val="3.37578381480449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EB-4FDA-8835-0E9A875ED81D}"/>
                </c:ext>
              </c:extLst>
            </c:dLbl>
            <c:dLbl>
              <c:idx val="9"/>
              <c:layout>
                <c:manualLayout>
                  <c:x val="1.2571427817237099E-2"/>
                  <c:y val="5.0636757222067499E-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EB-4FDA-8835-0E9A875ED81D}"/>
                </c:ext>
              </c:extLst>
            </c:dLbl>
            <c:dLbl>
              <c:idx val="15"/>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EB-4FDA-8835-0E9A875ED81D}"/>
                </c:ext>
              </c:extLst>
            </c:dLbl>
            <c:dLbl>
              <c:idx val="18"/>
              <c:layout>
                <c:manualLayout>
                  <c:x val="1.0476189847697647E-2"/>
                  <c:y val="7.8598591843724714E-1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EB-4FDA-8835-0E9A875ED81D}"/>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Dati!$B$107:$B$134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Dati!$D$107:$D$134</c:f>
              <c:numCache>
                <c:formatCode>General</c:formatCode>
                <c:ptCount val="28"/>
                <c:pt idx="0" formatCode="0">
                  <c:v>1.1826544021024967</c:v>
                </c:pt>
                <c:pt idx="2" formatCode="0">
                  <c:v>2.3936170212765959</c:v>
                </c:pt>
                <c:pt idx="5" formatCode="0">
                  <c:v>3.103448275862069</c:v>
                </c:pt>
                <c:pt idx="8" formatCode="0">
                  <c:v>4.3859649122807012</c:v>
                </c:pt>
                <c:pt idx="9" formatCode="0">
                  <c:v>0.61823802163833075</c:v>
                </c:pt>
                <c:pt idx="11" formatCode="0">
                  <c:v>1.9650655021834063</c:v>
                </c:pt>
                <c:pt idx="14" formatCode="0">
                  <c:v>1.8918918918918921</c:v>
                </c:pt>
                <c:pt idx="15" formatCode="0">
                  <c:v>0.51150895140664965</c:v>
                </c:pt>
                <c:pt idx="17" formatCode="0">
                  <c:v>2.2857142857142856</c:v>
                </c:pt>
                <c:pt idx="18" formatCode="0">
                  <c:v>0.85324232081911267</c:v>
                </c:pt>
                <c:pt idx="20" formatCode="0">
                  <c:v>2.8089887640449436</c:v>
                </c:pt>
                <c:pt idx="21" formatCode="0">
                  <c:v>2.0202020202020203</c:v>
                </c:pt>
                <c:pt idx="23" formatCode="0">
                  <c:v>3.225806451612903</c:v>
                </c:pt>
                <c:pt idx="24" formatCode="0">
                  <c:v>2.2292993630573248</c:v>
                </c:pt>
                <c:pt idx="26" formatCode="0">
                  <c:v>5.4794520547945202</c:v>
                </c:pt>
                <c:pt idx="27" formatCode="0">
                  <c:v>1.6501650165016499</c:v>
                </c:pt>
              </c:numCache>
            </c:numRef>
          </c:val>
          <c:extLst>
            <c:ext xmlns:c16="http://schemas.microsoft.com/office/drawing/2014/chart" uri="{C3380CC4-5D6E-409C-BE32-E72D297353CC}">
              <c16:uniqueId val="{00000006-DCEB-4FDA-8835-0E9A875ED81D}"/>
            </c:ext>
          </c:extLst>
        </c:ser>
        <c:ser>
          <c:idx val="2"/>
          <c:order val="2"/>
          <c:tx>
            <c:strRef>
              <c:f>Dati!$E$106</c:f>
              <c:strCache>
                <c:ptCount val="1"/>
                <c:pt idx="0">
                  <c:v>Jā, pēdējo 5 gadu laikā</c:v>
                </c:pt>
              </c:strCache>
            </c:strRef>
          </c:tx>
          <c:spPr>
            <a:solidFill>
              <a:srgbClr val="C2BDC7"/>
            </a:solidFill>
          </c:spPr>
          <c:invertIfNegative val="0"/>
          <c:dLbls>
            <c:dLbl>
              <c:idx val="0"/>
              <c:layout>
                <c:manualLayout>
                  <c:x val="1.257142781723709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EB-4FDA-8835-0E9A875ED81D}"/>
                </c:ext>
              </c:extLst>
            </c:dLbl>
            <c:dLbl>
              <c:idx val="9"/>
              <c:layout>
                <c:manualLayout>
                  <c:x val="3.7714283451711531E-2"/>
                  <c:y val="3.375783815590485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EB-4FDA-8835-0E9A875ED81D}"/>
                </c:ext>
              </c:extLst>
            </c:dLbl>
            <c:dLbl>
              <c:idx val="18"/>
              <c:layout>
                <c:manualLayout>
                  <c:x val="2.0952379695395294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EB-4FDA-8835-0E9A875ED81D}"/>
                </c:ext>
              </c:extLst>
            </c:dLbl>
            <c:dLbl>
              <c:idx val="20"/>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0-6415-4576-AF00-F8181E6A4357}"/>
                </c:ext>
              </c:extLst>
            </c:dLbl>
            <c:dLbl>
              <c:idx val="2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1-6415-4576-AF00-F8181E6A4357}"/>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Dati!$B$107:$B$134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Dati!$E$107:$E$134</c:f>
              <c:numCache>
                <c:formatCode>General</c:formatCode>
                <c:ptCount val="28"/>
                <c:pt idx="0" formatCode="0">
                  <c:v>1.0512483574244416</c:v>
                </c:pt>
                <c:pt idx="2" formatCode="0">
                  <c:v>2.1276595744680851</c:v>
                </c:pt>
                <c:pt idx="5" formatCode="0">
                  <c:v>2.7586206896551726</c:v>
                </c:pt>
                <c:pt idx="8" formatCode="0">
                  <c:v>4.3859649122807012</c:v>
                </c:pt>
                <c:pt idx="9" formatCode="0.0">
                  <c:v>0.46367851622874806</c:v>
                </c:pt>
                <c:pt idx="11" formatCode="0">
                  <c:v>1.7467248908296942</c:v>
                </c:pt>
                <c:pt idx="14" formatCode="0">
                  <c:v>2.1621621621621623</c:v>
                </c:pt>
                <c:pt idx="17" formatCode="0">
                  <c:v>2.2857142857142856</c:v>
                </c:pt>
                <c:pt idx="18" formatCode="0">
                  <c:v>0.68259385665529015</c:v>
                </c:pt>
                <c:pt idx="20" formatCode="0">
                  <c:v>0.5617977528089888</c:v>
                </c:pt>
                <c:pt idx="21" formatCode="0">
                  <c:v>3.535353535353535</c:v>
                </c:pt>
                <c:pt idx="23" formatCode="0">
                  <c:v>1.6129032258064515</c:v>
                </c:pt>
                <c:pt idx="24" formatCode="0">
                  <c:v>2.2292993630573248</c:v>
                </c:pt>
                <c:pt idx="26" formatCode="0">
                  <c:v>4.10958904109589</c:v>
                </c:pt>
                <c:pt idx="27" formatCode="0">
                  <c:v>1.6501650165016499</c:v>
                </c:pt>
              </c:numCache>
            </c:numRef>
          </c:val>
          <c:extLst>
            <c:ext xmlns:c16="http://schemas.microsoft.com/office/drawing/2014/chart" uri="{C3380CC4-5D6E-409C-BE32-E72D297353CC}">
              <c16:uniqueId val="{0000000C-DCEB-4FDA-8835-0E9A875ED81D}"/>
            </c:ext>
          </c:extLst>
        </c:ser>
        <c:ser>
          <c:idx val="3"/>
          <c:order val="3"/>
          <c:tx>
            <c:strRef>
              <c:f>Dati!$F$106</c:f>
              <c:strCache>
                <c:ptCount val="1"/>
                <c:pt idx="0">
                  <c:v>Senāk</c:v>
                </c:pt>
              </c:strCache>
            </c:strRef>
          </c:tx>
          <c:spPr>
            <a:solidFill>
              <a:srgbClr val="7C7287"/>
            </a:solidFill>
          </c:spPr>
          <c:invertIfNegative val="0"/>
          <c:dLbls>
            <c:dLbl>
              <c:idx val="0"/>
              <c:layout>
                <c:manualLayout>
                  <c:x val="2.79257276085052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EB-4FDA-8835-0E9A875ED81D}"/>
                </c:ext>
              </c:extLst>
            </c:dLbl>
            <c:dLbl>
              <c:idx val="5"/>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EB-4FDA-8835-0E9A875ED81D}"/>
                </c:ext>
              </c:extLst>
            </c:dLbl>
            <c:dLbl>
              <c:idx val="8"/>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EB-4FDA-8835-0E9A875ED81D}"/>
                </c:ext>
              </c:extLst>
            </c:dLbl>
            <c:dLbl>
              <c:idx val="9"/>
              <c:layout>
                <c:manualLayout>
                  <c:x val="6.8591821906752337E-2"/>
                  <c:y val="3.375783815590485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EB-4FDA-8835-0E9A875ED81D}"/>
                </c:ext>
              </c:extLst>
            </c:dLbl>
            <c:dLbl>
              <c:idx val="18"/>
              <c:layout>
                <c:manualLayout>
                  <c:x val="3.2979045640552117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CEB-4FDA-8835-0E9A875ED81D}"/>
                </c:ext>
              </c:extLst>
            </c:dLbl>
            <c:dLbl>
              <c:idx val="20"/>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CEB-4FDA-8835-0E9A875ED81D}"/>
                </c:ext>
              </c:extLst>
            </c:dLbl>
            <c:dLbl>
              <c:idx val="2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CEB-4FDA-8835-0E9A875ED81D}"/>
                </c:ext>
              </c:extLst>
            </c:dLbl>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Dati!$B$107:$B$134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Dati!$F$107:$F$134</c:f>
              <c:numCache>
                <c:formatCode>General</c:formatCode>
                <c:ptCount val="28"/>
                <c:pt idx="0" formatCode="0">
                  <c:v>1.0512483574244416</c:v>
                </c:pt>
                <c:pt idx="2" formatCode="0">
                  <c:v>2.1276595744680851</c:v>
                </c:pt>
                <c:pt idx="5" formatCode="0">
                  <c:v>2.7586206896551726</c:v>
                </c:pt>
                <c:pt idx="8" formatCode="0">
                  <c:v>4.3859649122807012</c:v>
                </c:pt>
                <c:pt idx="9" formatCode="0.0">
                  <c:v>0.46367851622874806</c:v>
                </c:pt>
                <c:pt idx="11" formatCode="0">
                  <c:v>1.7467248908296942</c:v>
                </c:pt>
                <c:pt idx="14" formatCode="0">
                  <c:v>2.1621621621621623</c:v>
                </c:pt>
                <c:pt idx="17" formatCode="0">
                  <c:v>2.2857142857142856</c:v>
                </c:pt>
                <c:pt idx="18" formatCode="0">
                  <c:v>0.68259385665529015</c:v>
                </c:pt>
                <c:pt idx="20" formatCode="0">
                  <c:v>3.3707865168539324</c:v>
                </c:pt>
                <c:pt idx="21" formatCode="0">
                  <c:v>1.0101010101010102</c:v>
                </c:pt>
                <c:pt idx="23" formatCode="0">
                  <c:v>1.6129032258064515</c:v>
                </c:pt>
                <c:pt idx="24" formatCode="0">
                  <c:v>2.2292993630573248</c:v>
                </c:pt>
                <c:pt idx="26" formatCode="0">
                  <c:v>1.3698630136986301</c:v>
                </c:pt>
                <c:pt idx="27" formatCode="0">
                  <c:v>2.3102310231023102</c:v>
                </c:pt>
              </c:numCache>
            </c:numRef>
          </c:val>
          <c:extLst>
            <c:ext xmlns:c16="http://schemas.microsoft.com/office/drawing/2014/chart" uri="{C3380CC4-5D6E-409C-BE32-E72D297353CC}">
              <c16:uniqueId val="{00000013-DCEB-4FDA-8835-0E9A875ED81D}"/>
            </c:ext>
          </c:extLst>
        </c:ser>
        <c:ser>
          <c:idx val="4"/>
          <c:order val="4"/>
          <c:tx>
            <c:strRef>
              <c:f>Dati!$G$106</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Dati!$B$107:$B$134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Dati!$G$107:$G$134</c:f>
              <c:numCache>
                <c:formatCode>General</c:formatCode>
                <c:ptCount val="28"/>
                <c:pt idx="0" formatCode="0">
                  <c:v>93.298291721419176</c:v>
                </c:pt>
                <c:pt idx="2" formatCode="0">
                  <c:v>86.702127659574472</c:v>
                </c:pt>
                <c:pt idx="3" formatCode="0">
                  <c:v>99.740259740259745</c:v>
                </c:pt>
                <c:pt idx="5" formatCode="0">
                  <c:v>82.758620689655174</c:v>
                </c:pt>
                <c:pt idx="6" formatCode="0">
                  <c:v>99.787685774946922</c:v>
                </c:pt>
                <c:pt idx="8" formatCode="0">
                  <c:v>78.070175438596493</c:v>
                </c:pt>
                <c:pt idx="9" formatCode="0">
                  <c:v>95.981452859350853</c:v>
                </c:pt>
                <c:pt idx="11" formatCode="0">
                  <c:v>89.301310043668124</c:v>
                </c:pt>
                <c:pt idx="12" formatCode="0">
                  <c:v>99.339933993399342</c:v>
                </c:pt>
                <c:pt idx="14" formatCode="0">
                  <c:v>88.108108108108112</c:v>
                </c:pt>
                <c:pt idx="15" formatCode="0">
                  <c:v>98.209718670076725</c:v>
                </c:pt>
                <c:pt idx="17" formatCode="0">
                  <c:v>86.857142857142861</c:v>
                </c:pt>
                <c:pt idx="18" formatCode="0">
                  <c:v>95.221843003412971</c:v>
                </c:pt>
                <c:pt idx="20" formatCode="0">
                  <c:v>86.516853932584269</c:v>
                </c:pt>
                <c:pt idx="21" formatCode="0">
                  <c:v>86.868686868686879</c:v>
                </c:pt>
                <c:pt idx="23" formatCode="0">
                  <c:v>83.870967741935488</c:v>
                </c:pt>
                <c:pt idx="24" formatCode="0">
                  <c:v>87.261146496815286</c:v>
                </c:pt>
                <c:pt idx="26" formatCode="0">
                  <c:v>75.342465753424662</c:v>
                </c:pt>
                <c:pt idx="27" formatCode="0">
                  <c:v>89.438943894389439</c:v>
                </c:pt>
              </c:numCache>
            </c:numRef>
          </c:val>
          <c:extLst>
            <c:ext xmlns:c16="http://schemas.microsoft.com/office/drawing/2014/chart" uri="{C3380CC4-5D6E-409C-BE32-E72D297353CC}">
              <c16:uniqueId val="{00000014-DCEB-4FDA-8835-0E9A875ED81D}"/>
            </c:ext>
          </c:extLst>
        </c:ser>
        <c:ser>
          <c:idx val="5"/>
          <c:order val="5"/>
          <c:tx>
            <c:strRef>
              <c:f>Dati!$H$106</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CEB-4FDA-8835-0E9A875ED81D}"/>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CEB-4FDA-8835-0E9A875ED81D}"/>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CEB-4FDA-8835-0E9A875ED81D}"/>
                </c:ext>
              </c:extLst>
            </c:dLbl>
            <c:dLbl>
              <c:idx val="2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CEB-4FDA-8835-0E9A875ED81D}"/>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Dati!$B$107:$B$134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Dati!$H$107:$H$134</c:f>
              <c:numCache>
                <c:formatCode>General</c:formatCode>
                <c:ptCount val="28"/>
                <c:pt idx="0" formatCode="0">
                  <c:v>1.3140604467805519</c:v>
                </c:pt>
                <c:pt idx="2" formatCode="0">
                  <c:v>2.3936170212765959</c:v>
                </c:pt>
                <c:pt idx="3" formatCode="0.0">
                  <c:v>0.25974025974025972</c:v>
                </c:pt>
                <c:pt idx="5" formatCode="0">
                  <c:v>3.103448275862069</c:v>
                </c:pt>
                <c:pt idx="6" formatCode="0.0">
                  <c:v>0.21231422505307856</c:v>
                </c:pt>
                <c:pt idx="8" formatCode="0">
                  <c:v>3.5087719298245612</c:v>
                </c:pt>
                <c:pt idx="9" formatCode="0">
                  <c:v>0.92735703245749612</c:v>
                </c:pt>
                <c:pt idx="11" formatCode="0">
                  <c:v>1.7467248908296942</c:v>
                </c:pt>
                <c:pt idx="12" formatCode="0">
                  <c:v>0.66006600660066006</c:v>
                </c:pt>
                <c:pt idx="14" formatCode="0">
                  <c:v>1.3513513513513513</c:v>
                </c:pt>
                <c:pt idx="15" formatCode="0">
                  <c:v>1.2787723785166241</c:v>
                </c:pt>
                <c:pt idx="17" formatCode="0">
                  <c:v>2.2857142857142856</c:v>
                </c:pt>
                <c:pt idx="18" formatCode="0">
                  <c:v>1.0238907849829351</c:v>
                </c:pt>
                <c:pt idx="20" formatCode="0">
                  <c:v>2.2471910112359552</c:v>
                </c:pt>
                <c:pt idx="21" formatCode="0">
                  <c:v>2.5252525252525251</c:v>
                </c:pt>
                <c:pt idx="23" formatCode="0">
                  <c:v>3.225806451612903</c:v>
                </c:pt>
                <c:pt idx="24" formatCode="0">
                  <c:v>2.2292993630573248</c:v>
                </c:pt>
                <c:pt idx="26" formatCode="0">
                  <c:v>1.3698630136986301</c:v>
                </c:pt>
                <c:pt idx="27" formatCode="0">
                  <c:v>2.6402640264026402</c:v>
                </c:pt>
              </c:numCache>
            </c:numRef>
          </c:val>
          <c:extLst>
            <c:ext xmlns:c16="http://schemas.microsoft.com/office/drawing/2014/chart" uri="{C3380CC4-5D6E-409C-BE32-E72D297353CC}">
              <c16:uniqueId val="{00000019-DCEB-4FDA-8835-0E9A875ED81D}"/>
            </c:ext>
          </c:extLst>
        </c:ser>
        <c:dLbls>
          <c:dLblPos val="ctr"/>
          <c:showLegendKey val="0"/>
          <c:showVal val="1"/>
          <c:showCatName val="0"/>
          <c:showSerName val="0"/>
          <c:showPercent val="0"/>
          <c:showBubbleSize val="0"/>
        </c:dLbls>
        <c:gapWidth val="20"/>
        <c:overlap val="100"/>
        <c:axId val="398258448"/>
        <c:axId val="398259624"/>
      </c:barChart>
      <c:catAx>
        <c:axId val="39825844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8259624"/>
        <c:crossesAt val="0"/>
        <c:auto val="1"/>
        <c:lblAlgn val="ctr"/>
        <c:lblOffset val="100"/>
        <c:tickLblSkip val="1"/>
        <c:tickMarkSkip val="1"/>
        <c:noMultiLvlLbl val="0"/>
      </c:catAx>
      <c:valAx>
        <c:axId val="398259624"/>
        <c:scaling>
          <c:orientation val="minMax"/>
          <c:max val="100"/>
          <c:min val="-3"/>
        </c:scaling>
        <c:delete val="1"/>
        <c:axPos val="t"/>
        <c:numFmt formatCode="0" sourceLinked="1"/>
        <c:majorTickMark val="out"/>
        <c:minorTickMark val="none"/>
        <c:tickLblPos val="nextTo"/>
        <c:crossAx val="398258448"/>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8696003078"/>
          <c:y val="9.538462836839928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4808066303228117"/>
          <c:y val="9.7172337936693609E-2"/>
          <c:w val="0.47416241624822397"/>
          <c:h val="0.88617350769069614"/>
        </c:manualLayout>
      </c:layout>
      <c:barChart>
        <c:barDir val="bar"/>
        <c:grouping val="stacked"/>
        <c:varyColors val="0"/>
        <c:ser>
          <c:idx val="0"/>
          <c:order val="0"/>
          <c:tx>
            <c:strRef>
              <c:f>Dati!$C$139</c:f>
              <c:strCache>
                <c:ptCount val="1"/>
                <c:pt idx="0">
                  <c:v>Jā, pēdējā gada laikā</c:v>
                </c:pt>
              </c:strCache>
            </c:strRef>
          </c:tx>
          <c:spPr>
            <a:solidFill>
              <a:srgbClr val="16697A"/>
            </a:solidFill>
          </c:spPr>
          <c:invertIfNegative val="0"/>
          <c:dLbls>
            <c:dLbl>
              <c:idx val="0"/>
              <c:layout>
                <c:manualLayout>
                  <c:x val="-1.8501281229769406E-2"/>
                  <c:y val="1.9649647960931179E-1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EF-4A2D-82F4-62ABDE1AC911}"/>
                </c:ext>
              </c:extLst>
            </c:dLbl>
            <c:dLbl>
              <c:idx val="2"/>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6="http://schemas.microsoft.com/office/drawing/2014/chart" uri="{C3380CC4-5D6E-409C-BE32-E72D297353CC}">
                  <c16:uniqueId val="{00000000-3DF2-4A3A-B433-553A0BAB8690}"/>
                </c:ext>
              </c:extLst>
            </c:dLbl>
            <c:dLbl>
              <c:idx val="3"/>
              <c:layout>
                <c:manualLayout>
                  <c:x val="-1.8458386594172534E-2"/>
                  <c:y val="0"/>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EF-4A2D-82F4-62ABDE1AC911}"/>
                </c:ext>
              </c:extLst>
            </c:dLbl>
            <c:dLbl>
              <c:idx val="6"/>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6="http://schemas.microsoft.com/office/drawing/2014/chart" uri="{C3380CC4-5D6E-409C-BE32-E72D297353CC}">
                  <c16:uniqueId val="{00000001-3DF2-4A3A-B433-553A0BAB8690}"/>
                </c:ext>
              </c:extLst>
            </c:dLbl>
            <c:dLbl>
              <c:idx val="10"/>
              <c:layout>
                <c:manualLayout>
                  <c:x val="-1.6904940868095113E-2"/>
                  <c:y val="0"/>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EF-4A2D-82F4-62ABDE1AC911}"/>
                </c:ext>
              </c:extLst>
            </c:dLbl>
            <c:dLbl>
              <c:idx val="14"/>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6="http://schemas.microsoft.com/office/drawing/2014/chart" uri="{C3380CC4-5D6E-409C-BE32-E72D297353CC}">
                  <c16:uniqueId val="{00000002-3DF2-4A3A-B433-553A0BAB8690}"/>
                </c:ext>
              </c:extLst>
            </c:dLbl>
            <c:dLbl>
              <c:idx val="18"/>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6="http://schemas.microsoft.com/office/drawing/2014/chart" uri="{C3380CC4-5D6E-409C-BE32-E72D297353CC}">
                  <c16:uniqueId val="{00000003-3DF2-4A3A-B433-553A0BAB8690}"/>
                </c:ext>
              </c:extLst>
            </c:dLbl>
            <c:dLbl>
              <c:idx val="24"/>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6="http://schemas.microsoft.com/office/drawing/2014/chart" uri="{C3380CC4-5D6E-409C-BE32-E72D297353CC}">
                  <c16:uniqueId val="{00000004-3DF2-4A3A-B433-553A0BAB8690}"/>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Dati!$B$140:$B$166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Dati!$C$140:$C$166</c:f>
              <c:numCache>
                <c:formatCode>General</c:formatCode>
                <c:ptCount val="27"/>
                <c:pt idx="0" formatCode="0.0">
                  <c:v>0.39421813403416556</c:v>
                </c:pt>
                <c:pt idx="2" formatCode="0">
                  <c:v>0.73260073260073255</c:v>
                </c:pt>
                <c:pt idx="3" formatCode="0.0">
                  <c:v>0.41322314049586778</c:v>
                </c:pt>
                <c:pt idx="6" formatCode="0.0">
                  <c:v>0.32840722495894908</c:v>
                </c:pt>
                <c:pt idx="7" formatCode="0">
                  <c:v>0.72463768115942029</c:v>
                </c:pt>
                <c:pt idx="9" formatCode="0">
                  <c:v>1.0869565217391304</c:v>
                </c:pt>
                <c:pt idx="10" formatCode="0.0">
                  <c:v>0.1733102253032929</c:v>
                </c:pt>
                <c:pt idx="14" formatCode="0">
                  <c:v>0.98039215686274506</c:v>
                </c:pt>
                <c:pt idx="18" formatCode="0">
                  <c:v>0.83798882681564246</c:v>
                </c:pt>
                <c:pt idx="24" formatCode="0">
                  <c:v>0.83798882681564246</c:v>
                </c:pt>
              </c:numCache>
            </c:numRef>
          </c:val>
          <c:extLst>
            <c:ext xmlns:c16="http://schemas.microsoft.com/office/drawing/2014/chart" uri="{C3380CC4-5D6E-409C-BE32-E72D297353CC}">
              <c16:uniqueId val="{0000000B-DFEF-4A2D-82F4-62ABDE1AC911}"/>
            </c:ext>
          </c:extLst>
        </c:ser>
        <c:ser>
          <c:idx val="1"/>
          <c:order val="1"/>
          <c:tx>
            <c:strRef>
              <c:f>Dati!$D$139</c:f>
              <c:strCache>
                <c:ptCount val="1"/>
                <c:pt idx="0">
                  <c:v>Jā, pēdējo 3 gadu laikā</c:v>
                </c:pt>
              </c:strCache>
            </c:strRef>
          </c:tx>
          <c:spPr>
            <a:solidFill>
              <a:srgbClr val="489FB5"/>
            </a:solidFill>
          </c:spPr>
          <c:invertIfNegative val="0"/>
          <c:dLbls>
            <c:dLbl>
              <c:idx val="0"/>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EF-4A2D-82F4-62ABDE1AC911}"/>
                </c:ext>
              </c:extLst>
            </c:dLbl>
            <c:dLbl>
              <c:idx val="2"/>
              <c:layout>
                <c:manualLayout>
                  <c:x val="2.7238093604013882E-2"/>
                  <c:y val="1.68789190740225E-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FEF-4A2D-82F4-62ABDE1AC911}"/>
                </c:ext>
              </c:extLst>
            </c:dLbl>
            <c:dLbl>
              <c:idx val="3"/>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FEF-4A2D-82F4-62ABDE1AC911}"/>
                </c:ext>
              </c:extLst>
            </c:dLbl>
            <c:dLbl>
              <c:idx val="6"/>
              <c:layout>
                <c:manualLayout>
                  <c:x val="1.8857141725855689E-2"/>
                  <c:y val="5.0636757222067499E-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FEF-4A2D-82F4-62ABDE1AC911}"/>
                </c:ext>
              </c:extLst>
            </c:dLbl>
            <c:dLbl>
              <c:idx val="7"/>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FEF-4A2D-82F4-62ABDE1AC911}"/>
                </c:ext>
              </c:extLst>
            </c:dLbl>
            <c:dLbl>
              <c:idx val="9"/>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FEF-4A2D-82F4-62ABDE1AC911}"/>
                </c:ext>
              </c:extLst>
            </c:dLbl>
            <c:dLbl>
              <c:idx val="10"/>
              <c:layout>
                <c:manualLayout>
                  <c:x val="1.8857141725855765E-2"/>
                  <c:y val="5.0636757222067499E-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FEF-4A2D-82F4-62ABDE1AC911}"/>
                </c:ext>
              </c:extLst>
            </c:dLbl>
            <c:dLbl>
              <c:idx val="12"/>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FEF-4A2D-82F4-62ABDE1AC911}"/>
                </c:ext>
              </c:extLst>
            </c:dLbl>
            <c:dLbl>
              <c:idx val="16"/>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FEF-4A2D-82F4-62ABDE1AC911}"/>
                </c:ext>
              </c:extLst>
            </c:dLbl>
            <c:dLbl>
              <c:idx val="20"/>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FEF-4A2D-82F4-62ABDE1AC911}"/>
                </c:ext>
              </c:extLst>
            </c:dLbl>
            <c:dLbl>
              <c:idx val="21"/>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FEF-4A2D-82F4-62ABDE1AC911}"/>
                </c:ext>
              </c:extLst>
            </c:dLbl>
            <c:dLbl>
              <c:idx val="22"/>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FEF-4A2D-82F4-62ABDE1AC911}"/>
                </c:ext>
              </c:extLst>
            </c:dLbl>
            <c:dLbl>
              <c:idx val="25"/>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FEF-4A2D-82F4-62ABDE1AC911}"/>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Dati!$B$140:$B$166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Dati!$D$140:$D$166</c:f>
              <c:numCache>
                <c:formatCode>General</c:formatCode>
                <c:ptCount val="27"/>
                <c:pt idx="0" formatCode="0.0">
                  <c:v>0.39421813403416556</c:v>
                </c:pt>
                <c:pt idx="2" formatCode="0.0">
                  <c:v>0.36630036630036628</c:v>
                </c:pt>
                <c:pt idx="3" formatCode="0">
                  <c:v>0.82644628099173556</c:v>
                </c:pt>
                <c:pt idx="6" formatCode="0.0">
                  <c:v>0.32840722495894908</c:v>
                </c:pt>
                <c:pt idx="7" formatCode="0">
                  <c:v>0.72463768115942029</c:v>
                </c:pt>
                <c:pt idx="9" formatCode="0">
                  <c:v>1.0869565217391304</c:v>
                </c:pt>
                <c:pt idx="10" formatCode="0.0">
                  <c:v>0.1733102253032929</c:v>
                </c:pt>
                <c:pt idx="12" formatCode="0">
                  <c:v>1</c:v>
                </c:pt>
                <c:pt idx="16" formatCode="0">
                  <c:v>0.95238095238095233</c:v>
                </c:pt>
                <c:pt idx="20" formatCode="0">
                  <c:v>1.4705882352941178</c:v>
                </c:pt>
                <c:pt idx="21" formatCode="0">
                  <c:v>1.4925373134328359</c:v>
                </c:pt>
                <c:pt idx="22" formatCode="0">
                  <c:v>1.9230769230769231</c:v>
                </c:pt>
                <c:pt idx="25" formatCode="0">
                  <c:v>1.0948905109489051</c:v>
                </c:pt>
              </c:numCache>
            </c:numRef>
          </c:val>
          <c:extLst>
            <c:ext xmlns:c16="http://schemas.microsoft.com/office/drawing/2014/chart" uri="{C3380CC4-5D6E-409C-BE32-E72D297353CC}">
              <c16:uniqueId val="{00000016-DFEF-4A2D-82F4-62ABDE1AC911}"/>
            </c:ext>
          </c:extLst>
        </c:ser>
        <c:ser>
          <c:idx val="2"/>
          <c:order val="2"/>
          <c:tx>
            <c:strRef>
              <c:f>Dati!$E$139</c:f>
              <c:strCache>
                <c:ptCount val="1"/>
                <c:pt idx="0">
                  <c:v>Jā, pēdējo 5 gadu laikā</c:v>
                </c:pt>
              </c:strCache>
            </c:strRef>
          </c:tx>
          <c:spPr>
            <a:solidFill>
              <a:srgbClr val="C2BDC7"/>
            </a:solidFill>
          </c:spPr>
          <c:invertIfNegative val="0"/>
          <c:dLbls>
            <c:dLbl>
              <c:idx val="0"/>
              <c:layout>
                <c:manualLayout>
                  <c:x val="5.6571425177567296E-2"/>
                  <c:y val="1.181524335181575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FEF-4A2D-82F4-62ABDE1AC911}"/>
                </c:ext>
              </c:extLst>
            </c:dLbl>
            <c:dLbl>
              <c:idx val="2"/>
              <c:layout>
                <c:manualLayout>
                  <c:x val="5.6571425177567296E-2"/>
                  <c:y val="3.37578381519749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FEF-4A2D-82F4-62ABDE1AC911}"/>
                </c:ext>
              </c:extLst>
            </c:dLbl>
            <c:dLbl>
              <c:idx val="3"/>
              <c:layout>
                <c:manualLayout>
                  <c:x val="2.9333331573553334E-2"/>
                  <c:y val="5.063675722599742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FEF-4A2D-82F4-62ABDE1AC911}"/>
                </c:ext>
              </c:extLst>
            </c:dLbl>
            <c:dLbl>
              <c:idx val="6"/>
              <c:layout>
                <c:manualLayout>
                  <c:x val="5.2380949238488232E-2"/>
                  <c:y val="6.75156762960899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FEF-4A2D-82F4-62ABDE1AC911}"/>
                </c:ext>
              </c:extLst>
            </c:dLbl>
            <c:dLbl>
              <c:idx val="7"/>
              <c:layout>
                <c:manualLayout>
                  <c:x val="1.4666665786776705E-2"/>
                  <c:y val="1.687891907795242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FEF-4A2D-82F4-62ABDE1AC911}"/>
                </c:ext>
              </c:extLst>
            </c:dLbl>
            <c:dLbl>
              <c:idx val="10"/>
              <c:layout>
                <c:manualLayout>
                  <c:x val="5.4476187208027764E-2"/>
                  <c:y val="8.43945953779723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FEF-4A2D-82F4-62ABDE1AC911}"/>
                </c:ext>
              </c:extLst>
            </c:dLbl>
            <c:dLbl>
              <c:idx val="16"/>
              <c:layout>
                <c:manualLayout>
                  <c:x val="1.466666578677670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FEF-4A2D-82F4-62ABDE1AC911}"/>
                </c:ext>
              </c:extLst>
            </c:dLbl>
            <c:dLbl>
              <c:idx val="18"/>
              <c:layout>
                <c:manualLayout>
                  <c:x val="8.3809518781580404E-3"/>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FEF-4A2D-82F4-62ABDE1AC911}"/>
                </c:ext>
              </c:extLst>
            </c:dLbl>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FEF-4A2D-82F4-62ABDE1AC911}"/>
                </c:ext>
              </c:extLst>
            </c:dLbl>
            <c:dLbl>
              <c:idx val="22"/>
              <c:layout>
                <c:manualLayout>
                  <c:x val="1.04761898476976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FEF-4A2D-82F4-62ABDE1AC911}"/>
                </c:ext>
              </c:extLst>
            </c:dLbl>
            <c:dLbl>
              <c:idx val="24"/>
              <c:layout>
                <c:manualLayout>
                  <c:x val="8.3809518781580404E-3"/>
                  <c:y val="6.751567631180971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FEF-4A2D-82F4-62ABDE1AC911}"/>
                </c:ext>
              </c:extLst>
            </c:dLbl>
            <c:dLbl>
              <c:idx val="25"/>
              <c:layout>
                <c:manualLayout>
                  <c:x val="2.7238093604013882E-2"/>
                  <c:y val="6.75156762960899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FEF-4A2D-82F4-62ABDE1AC911}"/>
                </c:ext>
              </c:extLst>
            </c:dLbl>
            <c:dLbl>
              <c:idx val="2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FEF-4A2D-82F4-62ABDE1AC911}"/>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Dati!$B$140:$B$166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Dati!$E$140:$E$166</c:f>
              <c:numCache>
                <c:formatCode>General</c:formatCode>
                <c:ptCount val="27"/>
                <c:pt idx="0" formatCode="0">
                  <c:v>0.52562417871222078</c:v>
                </c:pt>
                <c:pt idx="2" formatCode="0">
                  <c:v>0.73260073260073255</c:v>
                </c:pt>
                <c:pt idx="3" formatCode="0">
                  <c:v>0.82644628099173556</c:v>
                </c:pt>
                <c:pt idx="6" formatCode="0.0">
                  <c:v>0.32840722495894908</c:v>
                </c:pt>
                <c:pt idx="7" formatCode="0">
                  <c:v>1.4492753623188406</c:v>
                </c:pt>
                <c:pt idx="9" formatCode="0">
                  <c:v>1.6304347826086956</c:v>
                </c:pt>
                <c:pt idx="10" formatCode="0.0">
                  <c:v>0.1733102253032929</c:v>
                </c:pt>
                <c:pt idx="12" formatCode="0">
                  <c:v>2</c:v>
                </c:pt>
                <c:pt idx="16" formatCode="0">
                  <c:v>0.95238095238095233</c:v>
                </c:pt>
                <c:pt idx="18" formatCode="0">
                  <c:v>0.55865921787709494</c:v>
                </c:pt>
                <c:pt idx="19" formatCode="0.0">
                  <c:v>0.46296296296296297</c:v>
                </c:pt>
                <c:pt idx="22" formatCode="0">
                  <c:v>1.9230769230769231</c:v>
                </c:pt>
                <c:pt idx="24" formatCode="0">
                  <c:v>0.55865921787709494</c:v>
                </c:pt>
                <c:pt idx="25" formatCode="0.0">
                  <c:v>0.36496350364963503</c:v>
                </c:pt>
                <c:pt idx="26" formatCode="0">
                  <c:v>0.77519379844961245</c:v>
                </c:pt>
              </c:numCache>
            </c:numRef>
          </c:val>
          <c:extLst>
            <c:ext xmlns:c16="http://schemas.microsoft.com/office/drawing/2014/chart" uri="{C3380CC4-5D6E-409C-BE32-E72D297353CC}">
              <c16:uniqueId val="{00000026-DFEF-4A2D-82F4-62ABDE1AC911}"/>
            </c:ext>
          </c:extLst>
        </c:ser>
        <c:ser>
          <c:idx val="3"/>
          <c:order val="3"/>
          <c:tx>
            <c:strRef>
              <c:f>Dati!$F$139</c:f>
              <c:strCache>
                <c:ptCount val="1"/>
                <c:pt idx="0">
                  <c:v>Senāk</c:v>
                </c:pt>
              </c:strCache>
            </c:strRef>
          </c:tx>
          <c:spPr>
            <a:solidFill>
              <a:srgbClr val="7C7287"/>
            </a:solidFill>
          </c:spPr>
          <c:invertIfNegative val="0"/>
          <c:dLbls>
            <c:dLbl>
              <c:idx val="0"/>
              <c:layout>
                <c:manualLayout>
                  <c:x val="8.5769143710887522E-2"/>
                  <c:y val="6.751567629805496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FEF-4A2D-82F4-62ABDE1AC911}"/>
                </c:ext>
              </c:extLst>
            </c:dLbl>
            <c:dLbl>
              <c:idx val="2"/>
              <c:layout>
                <c:manualLayout>
                  <c:x val="8.1315030742255379E-2"/>
                  <c:y val="5.06367572220674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FEF-4A2D-82F4-62ABDE1AC911}"/>
                </c:ext>
              </c:extLst>
            </c:dLbl>
            <c:dLbl>
              <c:idx val="3"/>
              <c:layout>
                <c:manualLayout>
                  <c:x val="5.8147638056384593E-2"/>
                  <c:y val="3.37578381480449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FEF-4A2D-82F4-62ABDE1AC911}"/>
                </c:ext>
              </c:extLst>
            </c:dLbl>
            <c:dLbl>
              <c:idx val="6"/>
              <c:layout>
                <c:manualLayout>
                  <c:x val="8.8115810236771716E-2"/>
                  <c:y val="6.75156762960899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FEF-4A2D-82F4-62ABDE1AC911}"/>
                </c:ext>
              </c:extLst>
            </c:dLbl>
            <c:dLbl>
              <c:idx val="7"/>
              <c:layout>
                <c:manualLayout>
                  <c:x val="3.2729596836619537E-2"/>
                  <c:y val="1.687891907795242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DFEF-4A2D-82F4-62ABDE1AC911}"/>
                </c:ext>
              </c:extLst>
            </c:dLbl>
            <c:dLbl>
              <c:idx val="10"/>
              <c:layout>
                <c:manualLayout>
                  <c:x val="9.0187786115468405E-2"/>
                  <c:y val="6.75156762960899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DFEF-4A2D-82F4-62ABDE1AC911}"/>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FEF-4A2D-82F4-62ABDE1AC911}"/>
                </c:ext>
              </c:extLst>
            </c:dLbl>
            <c:dLbl>
              <c:idx val="18"/>
              <c:layout>
                <c:manualLayout>
                  <c:x val="3.7536600672719793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DFEF-4A2D-82F4-62ABDE1AC911}"/>
                </c:ext>
              </c:extLst>
            </c:dLbl>
            <c:dLbl>
              <c:idx val="19"/>
              <c:layout>
                <c:manualLayout>
                  <c:x val="1.8211412480755158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DFEF-4A2D-82F4-62ABDE1AC911}"/>
                </c:ext>
              </c:extLst>
            </c:dLbl>
            <c:dLbl>
              <c:idx val="24"/>
              <c:layout>
                <c:manualLayout>
                  <c:x val="3.7536600672719793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FEF-4A2D-82F4-62ABDE1AC911}"/>
                </c:ext>
              </c:extLst>
            </c:dLbl>
            <c:dLbl>
              <c:idx val="25"/>
              <c:layout>
                <c:manualLayout>
                  <c:x val="6.0365950634213683E-2"/>
                  <c:y val="3.375783816376471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FEF-4A2D-82F4-62ABDE1AC911}"/>
                </c:ext>
              </c:extLst>
            </c:dLbl>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Dati!$B$140:$B$166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Dati!$F$140:$F$166</c:f>
              <c:numCache>
                <c:formatCode>General</c:formatCode>
                <c:ptCount val="27"/>
                <c:pt idx="0" formatCode="0.0">
                  <c:v>0.26281208935611039</c:v>
                </c:pt>
                <c:pt idx="2" formatCode="0.0">
                  <c:v>0.36630036630036628</c:v>
                </c:pt>
                <c:pt idx="3" formatCode="0.0">
                  <c:v>0.41322314049586778</c:v>
                </c:pt>
                <c:pt idx="6" formatCode="0.0">
                  <c:v>0.16420361247947454</c:v>
                </c:pt>
                <c:pt idx="7" formatCode="0">
                  <c:v>0.72463768115942029</c:v>
                </c:pt>
                <c:pt idx="9" formatCode="0">
                  <c:v>0.54347826086956519</c:v>
                </c:pt>
                <c:pt idx="10" formatCode="0.0">
                  <c:v>0.1733102253032929</c:v>
                </c:pt>
                <c:pt idx="12" formatCode="0">
                  <c:v>1</c:v>
                </c:pt>
                <c:pt idx="15" formatCode="0">
                  <c:v>0.86956521739130432</c:v>
                </c:pt>
                <c:pt idx="18" formatCode="0.0">
                  <c:v>0.27932960893854747</c:v>
                </c:pt>
                <c:pt idx="19" formatCode="0.0">
                  <c:v>0.46296296296296297</c:v>
                </c:pt>
                <c:pt idx="24" formatCode="0.0">
                  <c:v>0.27932960893854747</c:v>
                </c:pt>
                <c:pt idx="25" formatCode="0.0">
                  <c:v>0.36496350364963503</c:v>
                </c:pt>
              </c:numCache>
            </c:numRef>
          </c:val>
          <c:extLst>
            <c:ext xmlns:c16="http://schemas.microsoft.com/office/drawing/2014/chart" uri="{C3380CC4-5D6E-409C-BE32-E72D297353CC}">
              <c16:uniqueId val="{00000033-DFEF-4A2D-82F4-62ABDE1AC911}"/>
            </c:ext>
          </c:extLst>
        </c:ser>
        <c:ser>
          <c:idx val="4"/>
          <c:order val="4"/>
          <c:tx>
            <c:strRef>
              <c:f>Dati!$G$139</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Dati!$B$140:$B$166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Dati!$G$140:$G$166</c:f>
              <c:numCache>
                <c:formatCode>General</c:formatCode>
                <c:ptCount val="27"/>
                <c:pt idx="0" formatCode="0">
                  <c:v>98.160315374507221</c:v>
                </c:pt>
                <c:pt idx="2" formatCode="0">
                  <c:v>97.802197802197796</c:v>
                </c:pt>
                <c:pt idx="3" formatCode="0">
                  <c:v>97.107438016528931</c:v>
                </c:pt>
                <c:pt idx="4" formatCode="0">
                  <c:v>99.59349593495935</c:v>
                </c:pt>
                <c:pt idx="6" formatCode="0">
                  <c:v>98.686371100164209</c:v>
                </c:pt>
                <c:pt idx="7" formatCode="0">
                  <c:v>95.652173913043484</c:v>
                </c:pt>
                <c:pt idx="9" formatCode="0">
                  <c:v>95.108695652173907</c:v>
                </c:pt>
                <c:pt idx="10" formatCode="0">
                  <c:v>99.13344887348353</c:v>
                </c:pt>
                <c:pt idx="12" formatCode="0">
                  <c:v>96</c:v>
                </c:pt>
                <c:pt idx="13" formatCode="0">
                  <c:v>98.936170212765958</c:v>
                </c:pt>
                <c:pt idx="14" formatCode="0">
                  <c:v>99.019607843137251</c:v>
                </c:pt>
                <c:pt idx="15" formatCode="0">
                  <c:v>99.130434782608702</c:v>
                </c:pt>
                <c:pt idx="16" formatCode="0">
                  <c:v>98.095238095238102</c:v>
                </c:pt>
                <c:pt idx="18" formatCode="0">
                  <c:v>98.044692737430168</c:v>
                </c:pt>
                <c:pt idx="19" formatCode="0">
                  <c:v>98.611111111111114</c:v>
                </c:pt>
                <c:pt idx="20" formatCode="0">
                  <c:v>98.529411764705884</c:v>
                </c:pt>
                <c:pt idx="21" formatCode="0">
                  <c:v>98.507462686567166</c:v>
                </c:pt>
                <c:pt idx="22" formatCode="0">
                  <c:v>96.15384615384616</c:v>
                </c:pt>
                <c:pt idx="24" formatCode="0">
                  <c:v>98.044692737430168</c:v>
                </c:pt>
                <c:pt idx="25" formatCode="0">
                  <c:v>98.175182481751818</c:v>
                </c:pt>
                <c:pt idx="26" formatCode="0">
                  <c:v>98.449612403100772</c:v>
                </c:pt>
              </c:numCache>
            </c:numRef>
          </c:val>
          <c:extLst>
            <c:ext xmlns:c16="http://schemas.microsoft.com/office/drawing/2014/chart" uri="{C3380CC4-5D6E-409C-BE32-E72D297353CC}">
              <c16:uniqueId val="{00000034-DFEF-4A2D-82F4-62ABDE1AC911}"/>
            </c:ext>
          </c:extLst>
        </c:ser>
        <c:ser>
          <c:idx val="5"/>
          <c:order val="5"/>
          <c:tx>
            <c:strRef>
              <c:f>Dati!$H$139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Dati!$B$140:$B$166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Dati!$H$140:$H$166</c:f>
              <c:numCache>
                <c:formatCode>General</c:formatCode>
                <c:ptCount val="27"/>
                <c:pt idx="0" formatCode="0.0">
                  <c:v>0.26281208935611039</c:v>
                </c:pt>
                <c:pt idx="3" formatCode="0.0">
                  <c:v>0.41322314049586778</c:v>
                </c:pt>
                <c:pt idx="4" formatCode="0.0">
                  <c:v>0.4065040650406504</c:v>
                </c:pt>
                <c:pt idx="6" formatCode="0.0">
                  <c:v>0.16420361247947454</c:v>
                </c:pt>
                <c:pt idx="7" formatCode="0">
                  <c:v>0.72463768115942029</c:v>
                </c:pt>
                <c:pt idx="9" formatCode="0">
                  <c:v>0.54347826086956519</c:v>
                </c:pt>
                <c:pt idx="10" formatCode="0.0">
                  <c:v>0.1733102253032929</c:v>
                </c:pt>
                <c:pt idx="13" formatCode="0">
                  <c:v>1.0638297872340425</c:v>
                </c:pt>
                <c:pt idx="18" formatCode="0.0">
                  <c:v>0.27932960893854747</c:v>
                </c:pt>
                <c:pt idx="19" formatCode="0.0">
                  <c:v>0.46296296296296297</c:v>
                </c:pt>
                <c:pt idx="24" formatCode="0.0">
                  <c:v>0.27932960893854747</c:v>
                </c:pt>
                <c:pt idx="26" formatCode="0">
                  <c:v>0.77519379844961245</c:v>
                </c:pt>
              </c:numCache>
            </c:numRef>
          </c:val>
          <c:extLst>
            <c:ext xmlns:c16="http://schemas.microsoft.com/office/drawing/2014/chart" uri="{C3380CC4-5D6E-409C-BE32-E72D297353CC}">
              <c16:uniqueId val="{00000035-DFEF-4A2D-82F4-62ABDE1AC911}"/>
            </c:ext>
          </c:extLst>
        </c:ser>
        <c:dLbls>
          <c:dLblPos val="ctr"/>
          <c:showLegendKey val="0"/>
          <c:showVal val="1"/>
          <c:showCatName val="0"/>
          <c:showSerName val="0"/>
          <c:showPercent val="0"/>
          <c:showBubbleSize val="0"/>
        </c:dLbls>
        <c:gapWidth val="20"/>
        <c:overlap val="100"/>
        <c:axId val="398255704"/>
        <c:axId val="398256096"/>
      </c:barChart>
      <c:catAx>
        <c:axId val="39825570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8256096"/>
        <c:crossesAt val="0"/>
        <c:auto val="1"/>
        <c:lblAlgn val="ctr"/>
        <c:lblOffset val="100"/>
        <c:tickLblSkip val="1"/>
        <c:tickMarkSkip val="1"/>
        <c:noMultiLvlLbl val="0"/>
      </c:catAx>
      <c:valAx>
        <c:axId val="398256096"/>
        <c:scaling>
          <c:orientation val="minMax"/>
          <c:max val="100"/>
          <c:min val="-5"/>
        </c:scaling>
        <c:delete val="1"/>
        <c:axPos val="t"/>
        <c:numFmt formatCode="0.0" sourceLinked="1"/>
        <c:majorTickMark val="out"/>
        <c:minorTickMark val="none"/>
        <c:tickLblPos val="nextTo"/>
        <c:crossAx val="39825570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6688336156680244"/>
          <c:y val="9.7172337936693609E-2"/>
          <c:w val="0.45923854762723376"/>
          <c:h val="0.88617350769069614"/>
        </c:manualLayout>
      </c:layout>
      <c:barChart>
        <c:barDir val="bar"/>
        <c:grouping val="stacked"/>
        <c:varyColors val="0"/>
        <c:ser>
          <c:idx val="0"/>
          <c:order val="0"/>
          <c:tx>
            <c:strRef>
              <c:f>Dati!$C$169</c:f>
              <c:strCache>
                <c:ptCount val="1"/>
                <c:pt idx="0">
                  <c:v>Jā, pēdējā gada laikā</c:v>
                </c:pt>
              </c:strCache>
            </c:strRef>
          </c:tx>
          <c:spPr>
            <a:solidFill>
              <a:srgbClr val="16697A"/>
            </a:solidFill>
          </c:spPr>
          <c:invertIfNegative val="0"/>
          <c:dLbls>
            <c:dLbl>
              <c:idx val="0"/>
              <c:layout>
                <c:manualLayout>
                  <c:x val="-1.7061506288023619E-2"/>
                  <c:y val="0"/>
                </c:manualLayout>
              </c:layout>
              <c:spPr>
                <a:noFill/>
                <a:ln>
                  <a:noFill/>
                </a:ln>
                <a:effectLst/>
              </c:spPr>
              <c:txPr>
                <a:bodyPr wrap="square" lIns="38100" tIns="19050" rIns="38100" bIns="19050" anchor="ctr">
                  <a:spAutoFit/>
                </a:bodyPr>
                <a:lstStyle/>
                <a:p>
                  <a:pPr>
                    <a:defRPr sz="900"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58-4067-8600-89EF03999CD2}"/>
                </c:ext>
              </c:extLst>
            </c:dLbl>
            <c:dLbl>
              <c:idx val="9"/>
              <c:layout>
                <c:manualLayout>
                  <c:x val="-1.485639205960902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58-4067-8600-89EF03999CD2}"/>
                </c:ext>
              </c:extLst>
            </c:dLbl>
            <c:dLbl>
              <c:idx val="18"/>
              <c:layout>
                <c:manualLayout>
                  <c:x val="-1.4820426557454724E-2"/>
                  <c:y val="7.859859184372471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58-4067-8600-89EF03999CD2}"/>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Dati!$B$170:$B$197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Dati!$C$170:$C$197</c:f>
              <c:numCache>
                <c:formatCode>General</c:formatCode>
                <c:ptCount val="28"/>
                <c:pt idx="0" formatCode="0.0">
                  <c:v>0.39421813403416556</c:v>
                </c:pt>
                <c:pt idx="2" formatCode="0">
                  <c:v>0.7978723404255319</c:v>
                </c:pt>
                <c:pt idx="5" formatCode="0">
                  <c:v>1.0344827586206897</c:v>
                </c:pt>
                <c:pt idx="8" formatCode="0">
                  <c:v>1.7543859649122806</c:v>
                </c:pt>
                <c:pt idx="9" formatCode="0.0">
                  <c:v>0.15455950540958269</c:v>
                </c:pt>
                <c:pt idx="11" formatCode="0">
                  <c:v>0.65502183406113534</c:v>
                </c:pt>
                <c:pt idx="14" formatCode="0">
                  <c:v>0.81081081081081086</c:v>
                </c:pt>
                <c:pt idx="17" formatCode="0">
                  <c:v>1.1428571428571428</c:v>
                </c:pt>
                <c:pt idx="18" formatCode="0.0">
                  <c:v>0.17064846416382254</c:v>
                </c:pt>
                <c:pt idx="20" formatCode="0">
                  <c:v>0.5617977528089888</c:v>
                </c:pt>
                <c:pt idx="21" formatCode="0">
                  <c:v>1.0101010101010102</c:v>
                </c:pt>
                <c:pt idx="24" formatCode="0">
                  <c:v>0.95541401273885351</c:v>
                </c:pt>
                <c:pt idx="27" formatCode="0">
                  <c:v>0.99009900990099009</c:v>
                </c:pt>
              </c:numCache>
            </c:numRef>
          </c:val>
          <c:extLst>
            <c:ext xmlns:c16="http://schemas.microsoft.com/office/drawing/2014/chart" uri="{C3380CC4-5D6E-409C-BE32-E72D297353CC}">
              <c16:uniqueId val="{00000008-E658-4067-8600-89EF03999CD2}"/>
            </c:ext>
          </c:extLst>
        </c:ser>
        <c:ser>
          <c:idx val="1"/>
          <c:order val="1"/>
          <c:tx>
            <c:strRef>
              <c:f>Dati!$D$169</c:f>
              <c:strCache>
                <c:ptCount val="1"/>
                <c:pt idx="0">
                  <c:v>Jā, pēdējo 3 gadu laikā</c:v>
                </c:pt>
              </c:strCache>
            </c:strRef>
          </c:tx>
          <c:spPr>
            <a:solidFill>
              <a:srgbClr val="489FB5"/>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58-4067-8600-89EF03999CD2}"/>
                </c:ext>
              </c:extLst>
            </c:dLbl>
            <c:dLbl>
              <c:idx val="2"/>
              <c:layout>
                <c:manualLayout>
                  <c:x val="1.2571427817237099E-2"/>
                  <c:y val="1.96496479609311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58-4067-8600-89EF03999CD2}"/>
                </c:ext>
              </c:extLst>
            </c:dLbl>
            <c:dLbl>
              <c:idx val="5"/>
              <c:layout>
                <c:manualLayout>
                  <c:x val="1.6761903756316233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58-4067-8600-89EF03999CD2}"/>
                </c:ext>
              </c:extLst>
            </c:dLbl>
            <c:dLbl>
              <c:idx val="8"/>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0-C136-47DC-BF28-6417B07681CA}"/>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658-4067-8600-89EF03999CD2}"/>
                </c:ext>
              </c:extLst>
            </c:dLbl>
            <c:dLbl>
              <c:idx val="11"/>
              <c:layout>
                <c:manualLayout>
                  <c:x val="2.72380936040138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58-4067-8600-89EF03999CD2}"/>
                </c:ext>
              </c:extLst>
            </c:dLbl>
            <c:dLbl>
              <c:idx val="12"/>
              <c:layout>
                <c:manualLayout>
                  <c:x val="-2.07580340002680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58-4067-8600-89EF03999CD2}"/>
                </c:ext>
              </c:extLst>
            </c:dLbl>
            <c:dLbl>
              <c:idx val="14"/>
              <c:layout>
                <c:manualLayout>
                  <c:x val="1.6761903756316233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658-4067-8600-89EF03999CD2}"/>
                </c:ext>
              </c:extLst>
            </c:dLbl>
            <c:dLbl>
              <c:idx val="15"/>
              <c:layout>
                <c:manualLayout>
                  <c:x val="-2.0922023491742124E-2"/>
                  <c:y val="7.859859184372471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658-4067-8600-89EF03999CD2}"/>
                </c:ext>
              </c:extLst>
            </c:dLbl>
            <c:dLbl>
              <c:idx val="18"/>
              <c:layout>
                <c:manualLayout>
                  <c:x val="1.047618984769757E-2"/>
                  <c:y val="7.859859184372471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658-4067-8600-89EF03999CD2}"/>
                </c:ext>
              </c:extLst>
            </c:dLbl>
            <c:dLbl>
              <c:idx val="20"/>
              <c:spPr>
                <a:noFill/>
                <a:ln>
                  <a:noFill/>
                </a:ln>
                <a:effectLst/>
              </c:spPr>
              <c:txPr>
                <a:bodyPr wrap="square" lIns="38100" tIns="19050" rIns="38100" bIns="19050" anchor="ctr">
                  <a:spAutoFit/>
                </a:bodyPr>
                <a:lstStyle/>
                <a:p>
                  <a:pPr>
                    <a:defRPr sz="900" b="1">
                      <a:solidFill>
                        <a:schemeClr val="bg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1-C136-47DC-BF28-6417B07681CA}"/>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E658-4067-8600-89EF03999CD2}"/>
                </c:ext>
              </c:extLst>
            </c:dLbl>
            <c:dLbl>
              <c:idx val="24"/>
              <c:layout>
                <c:manualLayout>
                  <c:x val="8.380951878158040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658-4067-8600-89EF03999CD2}"/>
                </c:ext>
              </c:extLst>
            </c:dLbl>
            <c:dLbl>
              <c:idx val="27"/>
              <c:layout>
                <c:manualLayout>
                  <c:x val="6.2857139086185112E-3"/>
                  <c:y val="1.571971836874494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658-4067-8600-89EF03999CD2}"/>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Dati!$B$170:$B$197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Dati!$D$170:$D$197</c:f>
              <c:numCache>
                <c:formatCode>General</c:formatCode>
                <c:ptCount val="28"/>
                <c:pt idx="0" formatCode="0.0">
                  <c:v>0.39421813403416556</c:v>
                </c:pt>
                <c:pt idx="2" formatCode="0">
                  <c:v>0.7978723404255319</c:v>
                </c:pt>
                <c:pt idx="5" formatCode="0">
                  <c:v>1.0344827586206897</c:v>
                </c:pt>
                <c:pt idx="8" formatCode="0">
                  <c:v>1.7543859649122806</c:v>
                </c:pt>
                <c:pt idx="9" formatCode="0.0">
                  <c:v>0.15455950540958269</c:v>
                </c:pt>
                <c:pt idx="11" formatCode="0.0">
                  <c:v>0.43668122270742354</c:v>
                </c:pt>
                <c:pt idx="12" formatCode="0.0">
                  <c:v>0.33003300330033003</c:v>
                </c:pt>
                <c:pt idx="14" formatCode="0">
                  <c:v>0.54054054054054057</c:v>
                </c:pt>
                <c:pt idx="15" formatCode="0.0">
                  <c:v>0.25575447570332482</c:v>
                </c:pt>
                <c:pt idx="18" formatCode="0">
                  <c:v>0.51194539249146753</c:v>
                </c:pt>
                <c:pt idx="20" formatCode="0">
                  <c:v>1.6853932584269662</c:v>
                </c:pt>
                <c:pt idx="23" formatCode="0">
                  <c:v>1.6129032258064515</c:v>
                </c:pt>
                <c:pt idx="24" formatCode="0">
                  <c:v>0.63694267515923575</c:v>
                </c:pt>
                <c:pt idx="27" formatCode="0">
                  <c:v>0.99009900990099009</c:v>
                </c:pt>
              </c:numCache>
            </c:numRef>
          </c:val>
          <c:extLst>
            <c:ext xmlns:c16="http://schemas.microsoft.com/office/drawing/2014/chart" uri="{C3380CC4-5D6E-409C-BE32-E72D297353CC}">
              <c16:uniqueId val="{00000016-E658-4067-8600-89EF03999CD2}"/>
            </c:ext>
          </c:extLst>
        </c:ser>
        <c:ser>
          <c:idx val="2"/>
          <c:order val="2"/>
          <c:tx>
            <c:strRef>
              <c:f>Dati!$E$169</c:f>
              <c:strCache>
                <c:ptCount val="1"/>
                <c:pt idx="0">
                  <c:v>Jā, pēdējo 5 gadu laikā</c:v>
                </c:pt>
              </c:strCache>
            </c:strRef>
          </c:tx>
          <c:spPr>
            <a:solidFill>
              <a:srgbClr val="C2BDC7"/>
            </a:solidFill>
          </c:spPr>
          <c:invertIfNegative val="0"/>
          <c:dLbls>
            <c:dLbl>
              <c:idx val="0"/>
              <c:layout>
                <c:manualLayout>
                  <c:x val="5.2203596418231933E-2"/>
                  <c:y val="8.43945953701124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658-4067-8600-89EF03999CD2}"/>
                </c:ext>
              </c:extLst>
            </c:dLbl>
            <c:dLbl>
              <c:idx val="2"/>
              <c:layout>
                <c:manualLayout>
                  <c:x val="2.7896196301690511E-2"/>
                  <c:y val="1.96496479609311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658-4067-8600-89EF03999CD2}"/>
                </c:ext>
              </c:extLst>
            </c:dLbl>
            <c:dLbl>
              <c:idx val="5"/>
              <c:layout>
                <c:manualLayout>
                  <c:x val="2.5062510682414059E-2"/>
                  <c:y val="3.929929592186235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658-4067-8600-89EF03999CD2}"/>
                </c:ext>
              </c:extLst>
            </c:dLbl>
            <c:dLbl>
              <c:idx val="8"/>
              <c:layout>
                <c:manualLayout>
                  <c:x val="2.83330616673078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658-4067-8600-89EF03999CD2}"/>
                </c:ext>
              </c:extLst>
            </c:dLbl>
            <c:dLbl>
              <c:idx val="9"/>
              <c:layout>
                <c:manualLayout>
                  <c:x val="6.2306272977501437E-2"/>
                  <c:y val="5.06367572220674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658-4067-8600-89EF03999CD2}"/>
                </c:ext>
              </c:extLst>
            </c:dLbl>
            <c:dLbl>
              <c:idx val="11"/>
              <c:layout>
                <c:manualLayout>
                  <c:x val="4.9805456329631341E-2"/>
                  <c:y val="1.687891908188235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E658-4067-8600-89EF03999CD2}"/>
                </c:ext>
              </c:extLst>
            </c:dLbl>
            <c:dLbl>
              <c:idx val="14"/>
              <c:layout>
                <c:manualLayout>
                  <c:x val="2.4297996292583651E-2"/>
                  <c:y val="7.859859184372471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658-4067-8600-89EF03999CD2}"/>
                </c:ext>
              </c:extLst>
            </c:dLbl>
            <c:dLbl>
              <c:idx val="18"/>
              <c:layout>
                <c:manualLayout>
                  <c:x val="2.9187984750627085E-2"/>
                  <c:y val="6.7515676303949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658-4067-8600-89EF03999CD2}"/>
                </c:ext>
              </c:extLst>
            </c:dLbl>
            <c:dLbl>
              <c:idx val="20"/>
              <c:layout>
                <c:manualLayout>
                  <c:x val="2.775629379789763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658-4067-8600-89EF03999CD2}"/>
                </c:ext>
              </c:extLst>
            </c:dLbl>
            <c:dLbl>
              <c:idx val="21"/>
              <c:layout>
                <c:manualLayout>
                  <c:x val="7.0696958638352689E-3"/>
                  <c:y val="1.571971836874494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658-4067-8600-89EF03999CD2}"/>
                </c:ext>
              </c:extLst>
            </c:dLbl>
            <c:dLbl>
              <c:idx val="24"/>
              <c:layout>
                <c:manualLayout>
                  <c:x val="1.976898269102466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658-4067-8600-89EF03999CD2}"/>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Dati!$B$170:$B$197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Dati!$E$170:$E$197</c:f>
              <c:numCache>
                <c:formatCode>General</c:formatCode>
                <c:ptCount val="28"/>
                <c:pt idx="0" formatCode="0">
                  <c:v>0.52562417871222078</c:v>
                </c:pt>
                <c:pt idx="2" formatCode="0">
                  <c:v>1.0638297872340425</c:v>
                </c:pt>
                <c:pt idx="5" formatCode="0">
                  <c:v>1.3793103448275863</c:v>
                </c:pt>
                <c:pt idx="8" formatCode="0">
                  <c:v>0.8771929824561403</c:v>
                </c:pt>
                <c:pt idx="9" formatCode="0.0">
                  <c:v>0.46367851622874806</c:v>
                </c:pt>
                <c:pt idx="11" formatCode="0">
                  <c:v>0.65502183406113534</c:v>
                </c:pt>
                <c:pt idx="12" formatCode="0.0">
                  <c:v>0.33003300330033003</c:v>
                </c:pt>
                <c:pt idx="14" formatCode="0">
                  <c:v>0.81081081081081086</c:v>
                </c:pt>
                <c:pt idx="15" formatCode="0.0">
                  <c:v>0.25575447570332482</c:v>
                </c:pt>
                <c:pt idx="17" formatCode="0">
                  <c:v>0.5714285714285714</c:v>
                </c:pt>
                <c:pt idx="18" formatCode="0">
                  <c:v>0.51194539249146753</c:v>
                </c:pt>
                <c:pt idx="20" formatCode="0">
                  <c:v>1.1235955056179776</c:v>
                </c:pt>
                <c:pt idx="21" formatCode="0">
                  <c:v>1.0101010101010102</c:v>
                </c:pt>
                <c:pt idx="23" formatCode="0">
                  <c:v>1.6129032258064515</c:v>
                </c:pt>
                <c:pt idx="24" formatCode="0">
                  <c:v>0.95541401273885351</c:v>
                </c:pt>
                <c:pt idx="27" formatCode="0">
                  <c:v>1.3201320132013201</c:v>
                </c:pt>
              </c:numCache>
            </c:numRef>
          </c:val>
          <c:extLst>
            <c:ext xmlns:c16="http://schemas.microsoft.com/office/drawing/2014/chart" uri="{C3380CC4-5D6E-409C-BE32-E72D297353CC}">
              <c16:uniqueId val="{00000024-E658-4067-8600-89EF03999CD2}"/>
            </c:ext>
          </c:extLst>
        </c:ser>
        <c:ser>
          <c:idx val="3"/>
          <c:order val="3"/>
          <c:tx>
            <c:strRef>
              <c:f>Dati!$F$169</c:f>
              <c:strCache>
                <c:ptCount val="1"/>
                <c:pt idx="0">
                  <c:v>Senāk</c:v>
                </c:pt>
              </c:strCache>
            </c:strRef>
          </c:tx>
          <c:spPr>
            <a:solidFill>
              <a:srgbClr val="7C7287"/>
            </a:solidFill>
          </c:spPr>
          <c:invertIfNegative val="0"/>
          <c:dLbls>
            <c:dLbl>
              <c:idx val="0"/>
              <c:layout>
                <c:manualLayout>
                  <c:x val="8.3728678891417843E-2"/>
                  <c:y val="5.063675722403246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658-4067-8600-89EF03999CD2}"/>
                </c:ext>
              </c:extLst>
            </c:dLbl>
            <c:dLbl>
              <c:idx val="2"/>
              <c:layout>
                <c:manualLayout>
                  <c:x val="4.590303436652212E-2"/>
                  <c:y val="1.687891907598746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658-4067-8600-89EF03999CD2}"/>
                </c:ext>
              </c:extLst>
            </c:dLbl>
            <c:dLbl>
              <c:idx val="5"/>
              <c:layout>
                <c:manualLayout>
                  <c:x val="4.1343499581942361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658-4067-8600-89EF03999CD2}"/>
                </c:ext>
              </c:extLst>
            </c:dLbl>
            <c:dLbl>
              <c:idx val="8"/>
              <c:layout>
                <c:manualLayout>
                  <c:x val="4.5137035162382592E-2"/>
                  <c:y val="1.687891907009257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658-4067-8600-89EF03999CD2}"/>
                </c:ext>
              </c:extLst>
            </c:dLbl>
            <c:dLbl>
              <c:idx val="11"/>
              <c:layout>
                <c:manualLayout>
                  <c:x val="7.703612586209968E-2"/>
                  <c:y val="3.37578381480449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658-4067-8600-89EF03999CD2}"/>
                </c:ext>
              </c:extLst>
            </c:dLbl>
            <c:dLbl>
              <c:idx val="14"/>
              <c:layout>
                <c:manualLayout>
                  <c:x val="3.7501955005506932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E658-4067-8600-89EF03999CD2}"/>
                </c:ext>
              </c:extLst>
            </c:dLbl>
            <c:dLbl>
              <c:idx val="17"/>
              <c:layout>
                <c:manualLayout>
                  <c:x val="3.5334456072923445E-2"/>
                  <c:y val="3.37578381480449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E658-4067-8600-89EF03999CD2}"/>
                </c:ext>
              </c:extLst>
            </c:dLbl>
            <c:dLbl>
              <c:idx val="18"/>
              <c:layout>
                <c:manualLayout>
                  <c:x val="6.0896854239408819E-2"/>
                  <c:y val="6.75156763039498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658-4067-8600-89EF03999CD2}"/>
                </c:ext>
              </c:extLst>
            </c:dLbl>
            <c:dLbl>
              <c:idx val="20"/>
              <c:layout>
                <c:manualLayout>
                  <c:x val="3.8232483645595283E-2"/>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658-4067-8600-89EF03999CD2}"/>
                </c:ext>
              </c:extLst>
            </c:dLbl>
            <c:dLbl>
              <c:idx val="24"/>
              <c:layout>
                <c:manualLayout>
                  <c:x val="3.099054932190172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E658-4067-8600-89EF03999CD2}"/>
                </c:ext>
              </c:extLst>
            </c:dLbl>
            <c:dLbl>
              <c:idx val="27"/>
              <c:layout>
                <c:manualLayout>
                  <c:x val="2.8841198119763142E-2"/>
                  <c:y val="1.571971836874494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E658-4067-8600-89EF03999CD2}"/>
                </c:ext>
              </c:extLst>
            </c:dLbl>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Dati!$B$170:$B$197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Dati!$F$170:$F$197</c:f>
              <c:numCache>
                <c:formatCode>General</c:formatCode>
                <c:ptCount val="28"/>
                <c:pt idx="0" formatCode="0.0">
                  <c:v>0.26281208935611039</c:v>
                </c:pt>
                <c:pt idx="2" formatCode="0">
                  <c:v>0.53191489361702127</c:v>
                </c:pt>
                <c:pt idx="5" formatCode="0">
                  <c:v>0.68965517241379315</c:v>
                </c:pt>
                <c:pt idx="8" formatCode="0">
                  <c:v>1.7543859649122806</c:v>
                </c:pt>
                <c:pt idx="11" formatCode="0.0">
                  <c:v>0.43668122270742354</c:v>
                </c:pt>
                <c:pt idx="14" formatCode="0">
                  <c:v>0.54054054054054057</c:v>
                </c:pt>
                <c:pt idx="17" formatCode="0">
                  <c:v>0.5714285714285714</c:v>
                </c:pt>
                <c:pt idx="18" formatCode="0.0">
                  <c:v>0.17064846416382254</c:v>
                </c:pt>
                <c:pt idx="20" formatCode="0">
                  <c:v>1.1235955056179776</c:v>
                </c:pt>
                <c:pt idx="24" formatCode="0">
                  <c:v>0.63694267515923575</c:v>
                </c:pt>
                <c:pt idx="27" formatCode="0">
                  <c:v>0.66006600660066006</c:v>
                </c:pt>
              </c:numCache>
            </c:numRef>
          </c:val>
          <c:extLst>
            <c:ext xmlns:c16="http://schemas.microsoft.com/office/drawing/2014/chart" uri="{C3380CC4-5D6E-409C-BE32-E72D297353CC}">
              <c16:uniqueId val="{00000030-E658-4067-8600-89EF03999CD2}"/>
            </c:ext>
          </c:extLst>
        </c:ser>
        <c:ser>
          <c:idx val="4"/>
          <c:order val="4"/>
          <c:tx>
            <c:strRef>
              <c:f>Dati!$G$169</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Dati!$B$170:$B$197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Dati!$G$170:$G$197</c:f>
              <c:numCache>
                <c:formatCode>General</c:formatCode>
                <c:ptCount val="28"/>
                <c:pt idx="0" formatCode="0">
                  <c:v>98.160315374507221</c:v>
                </c:pt>
                <c:pt idx="2" formatCode="0">
                  <c:v>96.542553191489361</c:v>
                </c:pt>
                <c:pt idx="3" formatCode="0">
                  <c:v>99.740259740259745</c:v>
                </c:pt>
                <c:pt idx="5" formatCode="0">
                  <c:v>95.517241379310349</c:v>
                </c:pt>
                <c:pt idx="6" formatCode="0">
                  <c:v>99.787685774946922</c:v>
                </c:pt>
                <c:pt idx="8" formatCode="0">
                  <c:v>92.982456140350877</c:v>
                </c:pt>
                <c:pt idx="9" formatCode="0">
                  <c:v>99.072642967542507</c:v>
                </c:pt>
                <c:pt idx="11" formatCode="0">
                  <c:v>97.379912663755462</c:v>
                </c:pt>
                <c:pt idx="12" formatCode="0">
                  <c:v>99.339933993399342</c:v>
                </c:pt>
                <c:pt idx="14" formatCode="0">
                  <c:v>97.027027027027017</c:v>
                </c:pt>
                <c:pt idx="15" formatCode="0">
                  <c:v>99.232736572890019</c:v>
                </c:pt>
                <c:pt idx="17" formatCode="0">
                  <c:v>96.571428571428569</c:v>
                </c:pt>
                <c:pt idx="18" formatCode="0">
                  <c:v>98.634812286689424</c:v>
                </c:pt>
                <c:pt idx="20" formatCode="0">
                  <c:v>95.50561797752809</c:v>
                </c:pt>
                <c:pt idx="21" formatCode="0">
                  <c:v>97.474747474747474</c:v>
                </c:pt>
                <c:pt idx="23" formatCode="0">
                  <c:v>96.774193548387103</c:v>
                </c:pt>
                <c:pt idx="24" formatCode="0">
                  <c:v>96.496815286624198</c:v>
                </c:pt>
                <c:pt idx="26" formatCode="0">
                  <c:v>100</c:v>
                </c:pt>
                <c:pt idx="27" formatCode="0">
                  <c:v>95.709570957095707</c:v>
                </c:pt>
              </c:numCache>
            </c:numRef>
          </c:val>
          <c:extLst>
            <c:ext xmlns:c16="http://schemas.microsoft.com/office/drawing/2014/chart" uri="{C3380CC4-5D6E-409C-BE32-E72D297353CC}">
              <c16:uniqueId val="{00000031-E658-4067-8600-89EF03999CD2}"/>
            </c:ext>
          </c:extLst>
        </c:ser>
        <c:ser>
          <c:idx val="5"/>
          <c:order val="5"/>
          <c:tx>
            <c:strRef>
              <c:f>Dati!$H$169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Dati!$B$170:$B$197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Dati!$H$170:$H$197</c:f>
              <c:numCache>
                <c:formatCode>General</c:formatCode>
                <c:ptCount val="28"/>
                <c:pt idx="0" formatCode="0.0">
                  <c:v>0.26281208935611039</c:v>
                </c:pt>
                <c:pt idx="2" formatCode="0.0">
                  <c:v>0.26595744680851063</c:v>
                </c:pt>
                <c:pt idx="3" formatCode="0.0">
                  <c:v>0.25974025974025972</c:v>
                </c:pt>
                <c:pt idx="5" formatCode="0.0">
                  <c:v>0.34482758620689657</c:v>
                </c:pt>
                <c:pt idx="6" formatCode="0.0">
                  <c:v>0.21231422505307856</c:v>
                </c:pt>
                <c:pt idx="8" formatCode="0">
                  <c:v>0.8771929824561403</c:v>
                </c:pt>
                <c:pt idx="9" formatCode="0.0">
                  <c:v>0.15455950540958269</c:v>
                </c:pt>
                <c:pt idx="11" formatCode="0.0">
                  <c:v>0.43668122270742354</c:v>
                </c:pt>
                <c:pt idx="14" formatCode="0.0">
                  <c:v>0.27027027027027029</c:v>
                </c:pt>
                <c:pt idx="15" formatCode="0.0">
                  <c:v>0.25575447570332482</c:v>
                </c:pt>
                <c:pt idx="17" formatCode="0">
                  <c:v>1.1428571428571428</c:v>
                </c:pt>
                <c:pt idx="21" formatCode="0">
                  <c:v>0.50505050505050508</c:v>
                </c:pt>
                <c:pt idx="24" formatCode="0.0">
                  <c:v>0.31847133757961787</c:v>
                </c:pt>
                <c:pt idx="27" formatCode="0.0">
                  <c:v>0.33003300330033003</c:v>
                </c:pt>
              </c:numCache>
            </c:numRef>
          </c:val>
          <c:extLst>
            <c:ext xmlns:c16="http://schemas.microsoft.com/office/drawing/2014/chart" uri="{C3380CC4-5D6E-409C-BE32-E72D297353CC}">
              <c16:uniqueId val="{00000032-E658-4067-8600-89EF03999CD2}"/>
            </c:ext>
          </c:extLst>
        </c:ser>
        <c:dLbls>
          <c:dLblPos val="ctr"/>
          <c:showLegendKey val="0"/>
          <c:showVal val="1"/>
          <c:showCatName val="0"/>
          <c:showSerName val="0"/>
          <c:showPercent val="0"/>
          <c:showBubbleSize val="0"/>
        </c:dLbls>
        <c:gapWidth val="20"/>
        <c:overlap val="100"/>
        <c:axId val="398257664"/>
        <c:axId val="398258840"/>
      </c:barChart>
      <c:catAx>
        <c:axId val="39825766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8258840"/>
        <c:crossesAt val="0"/>
        <c:auto val="1"/>
        <c:lblAlgn val="ctr"/>
        <c:lblOffset val="100"/>
        <c:tickLblSkip val="1"/>
        <c:tickMarkSkip val="1"/>
        <c:noMultiLvlLbl val="0"/>
      </c:catAx>
      <c:valAx>
        <c:axId val="398258840"/>
        <c:scaling>
          <c:orientation val="minMax"/>
          <c:max val="100"/>
          <c:min val="-4"/>
        </c:scaling>
        <c:delete val="1"/>
        <c:axPos val="t"/>
        <c:numFmt formatCode="0.0" sourceLinked="1"/>
        <c:majorTickMark val="out"/>
        <c:minorTickMark val="none"/>
        <c:tickLblPos val="nextTo"/>
        <c:crossAx val="39825766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lv-LV" sz="1050"/>
              <a:t>%</a:t>
            </a:r>
          </a:p>
        </c:rich>
      </c:tx>
      <c:layout>
        <c:manualLayout>
          <c:xMode val="edge"/>
          <c:yMode val="edge"/>
          <c:x val="0.97187796330653475"/>
          <c:y val="0.10270559578081703"/>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39042072902942471"/>
          <c:y val="0.16113345847859123"/>
          <c:w val="0.60957927097057529"/>
          <c:h val="0.82852686153571109"/>
        </c:manualLayout>
      </c:layout>
      <c:barChart>
        <c:barDir val="bar"/>
        <c:grouping val="stacked"/>
        <c:varyColors val="0"/>
        <c:ser>
          <c:idx val="0"/>
          <c:order val="0"/>
          <c:tx>
            <c:strRef>
              <c:f>Dati!$C$392</c:f>
              <c:strCache>
                <c:ptCount val="1"/>
                <c:pt idx="0">
                  <c:v>Liela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Dati!$B$393:$B$398</c:f>
              <c:strCache>
                <c:ptCount val="6"/>
                <c:pt idx="0">
                  <c:v>Lāzerepilācija, fotoepilācija</c:v>
                </c:pt>
                <c:pt idx="1">
                  <c:v>Ķermeni koriģējošās aparātprocedūras</c:v>
                </c:pt>
                <c:pt idx="2">
                  <c:v>Skaistuma injekcijas (filleri, mezoterapija, botokss u. c.)</c:v>
                </c:pt>
                <c:pt idx="3">
                  <c:v>Citas lāzerprocedūras</c:v>
                </c:pt>
                <c:pt idx="4">
                  <c:v>IPL procedūra (intensīvi pulsējoša gaisma)</c:v>
                </c:pt>
                <c:pt idx="5">
                  <c:v>Tetovējuma likvidēšana ar lāzeriekārtu</c:v>
                </c:pt>
              </c:strCache>
            </c:strRef>
          </c:cat>
          <c:val>
            <c:numRef>
              <c:f>Dati!$C$393:$C$398</c:f>
              <c:numCache>
                <c:formatCode>0</c:formatCode>
                <c:ptCount val="6"/>
                <c:pt idx="0">
                  <c:v>41.26149802890933</c:v>
                </c:pt>
                <c:pt idx="1">
                  <c:v>16.425755584756899</c:v>
                </c:pt>
                <c:pt idx="2">
                  <c:v>22.996057818659658</c:v>
                </c:pt>
                <c:pt idx="3">
                  <c:v>13.403416557161629</c:v>
                </c:pt>
                <c:pt idx="4">
                  <c:v>4.9934296977660972</c:v>
                </c:pt>
                <c:pt idx="5">
                  <c:v>1.5768725361366622</c:v>
                </c:pt>
              </c:numCache>
            </c:numRef>
          </c:val>
          <c:extLst>
            <c:ext xmlns:c16="http://schemas.microsoft.com/office/drawing/2014/chart" uri="{C3380CC4-5D6E-409C-BE32-E72D297353CC}">
              <c16:uniqueId val="{00000000-A54E-4A57-AF3A-D5F104B6260F}"/>
            </c:ext>
          </c:extLst>
        </c:ser>
        <c:ser>
          <c:idx val="1"/>
          <c:order val="1"/>
          <c:tx>
            <c:strRef>
              <c:f>Dati!$D$392</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Dati!$B$393:$B$398</c:f>
              <c:strCache>
                <c:ptCount val="6"/>
                <c:pt idx="0">
                  <c:v>Lāzerepilācija, fotoepilācija</c:v>
                </c:pt>
                <c:pt idx="1">
                  <c:v>Ķermeni koriģējošās aparātprocedūras</c:v>
                </c:pt>
                <c:pt idx="2">
                  <c:v>Skaistuma injekcijas (filleri, mezoterapija, botokss u. c.)</c:v>
                </c:pt>
                <c:pt idx="3">
                  <c:v>Citas lāzerprocedūras</c:v>
                </c:pt>
                <c:pt idx="4">
                  <c:v>IPL procedūra (intensīvi pulsējoša gaisma)</c:v>
                </c:pt>
                <c:pt idx="5">
                  <c:v>Tetovējuma likvidēšana ar lāzeriekārtu</c:v>
                </c:pt>
              </c:strCache>
            </c:strRef>
          </c:cat>
          <c:val>
            <c:numRef>
              <c:f>Dati!$D$393:$D$398</c:f>
              <c:numCache>
                <c:formatCode>0</c:formatCode>
                <c:ptCount val="6"/>
                <c:pt idx="0">
                  <c:v>35.873850197109071</c:v>
                </c:pt>
                <c:pt idx="1">
                  <c:v>37.056504599211564</c:v>
                </c:pt>
                <c:pt idx="2">
                  <c:v>29.172141918528254</c:v>
                </c:pt>
                <c:pt idx="3">
                  <c:v>33.902759526938233</c:v>
                </c:pt>
                <c:pt idx="4">
                  <c:v>24.83574244415243</c:v>
                </c:pt>
                <c:pt idx="5">
                  <c:v>10.249671484888305</c:v>
                </c:pt>
              </c:numCache>
            </c:numRef>
          </c:val>
          <c:extLst>
            <c:ext xmlns:c16="http://schemas.microsoft.com/office/drawing/2014/chart" uri="{C3380CC4-5D6E-409C-BE32-E72D297353CC}">
              <c16:uniqueId val="{00000001-A54E-4A57-AF3A-D5F104B6260F}"/>
            </c:ext>
          </c:extLst>
        </c:ser>
        <c:ser>
          <c:idx val="2"/>
          <c:order val="2"/>
          <c:tx>
            <c:strRef>
              <c:f>Dati!$E$392</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Dati!$B$393:$B$398</c:f>
              <c:strCache>
                <c:ptCount val="6"/>
                <c:pt idx="0">
                  <c:v>Lāzerepilācija, fotoepilācija</c:v>
                </c:pt>
                <c:pt idx="1">
                  <c:v>Ķermeni koriģējošās aparātprocedūras</c:v>
                </c:pt>
                <c:pt idx="2">
                  <c:v>Skaistuma injekcijas (filleri, mezoterapija, botokss u. c.)</c:v>
                </c:pt>
                <c:pt idx="3">
                  <c:v>Citas lāzerprocedūras</c:v>
                </c:pt>
                <c:pt idx="4">
                  <c:v>IPL procedūra (intensīvi pulsējoša gaisma)</c:v>
                </c:pt>
                <c:pt idx="5">
                  <c:v>Tetovējuma likvidēšana ar lāzeriekārtu</c:v>
                </c:pt>
              </c:strCache>
            </c:strRef>
          </c:cat>
          <c:val>
            <c:numRef>
              <c:f>Dati!$E$393:$E$398</c:f>
              <c:numCache>
                <c:formatCode>0</c:formatCode>
                <c:ptCount val="6"/>
                <c:pt idx="0">
                  <c:v>14.586070959264127</c:v>
                </c:pt>
                <c:pt idx="1">
                  <c:v>31.143232588699082</c:v>
                </c:pt>
                <c:pt idx="2">
                  <c:v>38.633377135348226</c:v>
                </c:pt>
                <c:pt idx="3">
                  <c:v>23.915900131406044</c:v>
                </c:pt>
                <c:pt idx="4">
                  <c:v>41.78712220762155</c:v>
                </c:pt>
                <c:pt idx="5">
                  <c:v>82.260183968462556</c:v>
                </c:pt>
              </c:numCache>
            </c:numRef>
          </c:val>
          <c:extLst>
            <c:ext xmlns:c16="http://schemas.microsoft.com/office/drawing/2014/chart" uri="{C3380CC4-5D6E-409C-BE32-E72D297353CC}">
              <c16:uniqueId val="{00000002-A54E-4A57-AF3A-D5F104B6260F}"/>
            </c:ext>
          </c:extLst>
        </c:ser>
        <c:ser>
          <c:idx val="3"/>
          <c:order val="3"/>
          <c:tx>
            <c:strRef>
              <c:f>Dati!$F$392</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1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Dati!$B$393:$B$398</c:f>
              <c:strCache>
                <c:ptCount val="6"/>
                <c:pt idx="0">
                  <c:v>Lāzerepilācija, fotoepilācija</c:v>
                </c:pt>
                <c:pt idx="1">
                  <c:v>Ķermeni koriģējošās aparātprocedūras</c:v>
                </c:pt>
                <c:pt idx="2">
                  <c:v>Skaistuma injekcijas (filleri, mezoterapija, botokss u. c.)</c:v>
                </c:pt>
                <c:pt idx="3">
                  <c:v>Citas lāzerprocedūras</c:v>
                </c:pt>
                <c:pt idx="4">
                  <c:v>IPL procedūra (intensīvi pulsējoša gaisma)</c:v>
                </c:pt>
                <c:pt idx="5">
                  <c:v>Tetovējuma likvidēšana ar lāzeriekārtu</c:v>
                </c:pt>
              </c:strCache>
            </c:strRef>
          </c:cat>
          <c:val>
            <c:numRef>
              <c:f>Dati!$F$393:$F$398</c:f>
              <c:numCache>
                <c:formatCode>0</c:formatCode>
                <c:ptCount val="6"/>
                <c:pt idx="0">
                  <c:v>8.2785808147174773</c:v>
                </c:pt>
                <c:pt idx="1">
                  <c:v>15.374507227332456</c:v>
                </c:pt>
                <c:pt idx="2">
                  <c:v>9.1984231274638635</c:v>
                </c:pt>
                <c:pt idx="3">
                  <c:v>28.777923784494085</c:v>
                </c:pt>
                <c:pt idx="4">
                  <c:v>28.383705650459923</c:v>
                </c:pt>
                <c:pt idx="5">
                  <c:v>5.9132720105124843</c:v>
                </c:pt>
              </c:numCache>
            </c:numRef>
          </c:val>
          <c:extLst>
            <c:ext xmlns:c16="http://schemas.microsoft.com/office/drawing/2014/chart" uri="{C3380CC4-5D6E-409C-BE32-E72D297353CC}">
              <c16:uniqueId val="{00000003-A54E-4A57-AF3A-D5F104B6260F}"/>
            </c:ext>
          </c:extLst>
        </c:ser>
        <c:dLbls>
          <c:showLegendKey val="0"/>
          <c:showVal val="1"/>
          <c:showCatName val="0"/>
          <c:showSerName val="0"/>
          <c:showPercent val="0"/>
          <c:showBubbleSize val="0"/>
        </c:dLbls>
        <c:gapWidth val="25"/>
        <c:overlap val="100"/>
        <c:axId val="398261192"/>
        <c:axId val="398254528"/>
      </c:barChart>
      <c:catAx>
        <c:axId val="39826119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100"/>
            </a:pPr>
            <a:endParaRPr lang="lv-LV"/>
          </a:p>
        </c:txPr>
        <c:crossAx val="398254528"/>
        <c:crosses val="autoZero"/>
        <c:auto val="1"/>
        <c:lblAlgn val="ctr"/>
        <c:lblOffset val="100"/>
        <c:tickLblSkip val="1"/>
        <c:tickMarkSkip val="1"/>
        <c:noMultiLvlLbl val="0"/>
      </c:catAx>
      <c:valAx>
        <c:axId val="398254528"/>
        <c:scaling>
          <c:orientation val="minMax"/>
          <c:max val="105"/>
          <c:min val="0"/>
        </c:scaling>
        <c:delete val="1"/>
        <c:axPos val="t"/>
        <c:numFmt formatCode="0" sourceLinked="1"/>
        <c:majorTickMark val="out"/>
        <c:minorTickMark val="none"/>
        <c:tickLblPos val="nextTo"/>
        <c:crossAx val="39826119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436630577427822"/>
          <c:y val="9.7172337936693609E-2"/>
          <c:w val="0.50978149606299217"/>
          <c:h val="0.88617350769069614"/>
        </c:manualLayout>
      </c:layout>
      <c:barChart>
        <c:barDir val="bar"/>
        <c:grouping val="stacked"/>
        <c:varyColors val="0"/>
        <c:ser>
          <c:idx val="0"/>
          <c:order val="0"/>
          <c:tx>
            <c:strRef>
              <c:f>Dati!$C$403</c:f>
              <c:strCache>
                <c:ptCount val="1"/>
                <c:pt idx="0">
                  <c:v>Liela</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7B61-4FD9-9F43-D4A7403723D5}"/>
                </c:ext>
              </c:extLst>
            </c:dLbl>
            <c:dLbl>
              <c:idx val="1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7B61-4FD9-9F43-D4A7403723D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Dati!$B$404:$B$430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Dati!$C$404:$C$430</c:f>
              <c:numCache>
                <c:formatCode>General</c:formatCode>
                <c:ptCount val="27"/>
                <c:pt idx="0" formatCode="0">
                  <c:v>41.26149802890933</c:v>
                </c:pt>
                <c:pt idx="2" formatCode="0">
                  <c:v>57.142857142857139</c:v>
                </c:pt>
                <c:pt idx="3" formatCode="0">
                  <c:v>40.495867768595041</c:v>
                </c:pt>
                <c:pt idx="4" formatCode="0">
                  <c:v>24.390243902439025</c:v>
                </c:pt>
                <c:pt idx="6" formatCode="0">
                  <c:v>42.036124794745483</c:v>
                </c:pt>
                <c:pt idx="7" formatCode="0">
                  <c:v>38.405797101449274</c:v>
                </c:pt>
                <c:pt idx="9" formatCode="0">
                  <c:v>40.217391304347828</c:v>
                </c:pt>
                <c:pt idx="10" formatCode="0">
                  <c:v>41.594454072790292</c:v>
                </c:pt>
                <c:pt idx="12" formatCode="0">
                  <c:v>35</c:v>
                </c:pt>
                <c:pt idx="13" formatCode="0">
                  <c:v>30.851063829787233</c:v>
                </c:pt>
                <c:pt idx="14" formatCode="0">
                  <c:v>38.235294117647058</c:v>
                </c:pt>
                <c:pt idx="15" formatCode="0">
                  <c:v>41.739130434782609</c:v>
                </c:pt>
                <c:pt idx="16" formatCode="0">
                  <c:v>57.142857142857139</c:v>
                </c:pt>
                <c:pt idx="18" formatCode="0">
                  <c:v>42.737430167597765</c:v>
                </c:pt>
                <c:pt idx="19" formatCode="0">
                  <c:v>45.370370370370374</c:v>
                </c:pt>
                <c:pt idx="20" formatCode="0">
                  <c:v>29.411764705882355</c:v>
                </c:pt>
                <c:pt idx="21" formatCode="0">
                  <c:v>35.820895522388057</c:v>
                </c:pt>
                <c:pt idx="22" formatCode="0">
                  <c:v>36.538461538461533</c:v>
                </c:pt>
                <c:pt idx="24" formatCode="0">
                  <c:v>42.737430167597765</c:v>
                </c:pt>
                <c:pt idx="25" formatCode="0">
                  <c:v>40.145985401459853</c:v>
                </c:pt>
                <c:pt idx="26" formatCode="0">
                  <c:v>39.534883720930232</c:v>
                </c:pt>
              </c:numCache>
            </c:numRef>
          </c:val>
          <c:extLst>
            <c:ext xmlns:c16="http://schemas.microsoft.com/office/drawing/2014/chart" uri="{C3380CC4-5D6E-409C-BE32-E72D297353CC}">
              <c16:uniqueId val="{00000000-B05D-41CF-9287-68865AC611E3}"/>
            </c:ext>
          </c:extLst>
        </c:ser>
        <c:ser>
          <c:idx val="1"/>
          <c:order val="1"/>
          <c:tx>
            <c:strRef>
              <c:f>Dati!$D$403</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Dati!$B$404:$B$430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Dati!$D$404:$D$430</c:f>
              <c:numCache>
                <c:formatCode>General</c:formatCode>
                <c:ptCount val="27"/>
                <c:pt idx="0" formatCode="0">
                  <c:v>35.873850197109071</c:v>
                </c:pt>
                <c:pt idx="2" formatCode="0">
                  <c:v>32.234432234432234</c:v>
                </c:pt>
                <c:pt idx="3" formatCode="0">
                  <c:v>36.363636363636367</c:v>
                </c:pt>
                <c:pt idx="4" formatCode="0">
                  <c:v>39.430894308943088</c:v>
                </c:pt>
                <c:pt idx="6" formatCode="0">
                  <c:v>36.124794745484401</c:v>
                </c:pt>
                <c:pt idx="7" formatCode="0">
                  <c:v>33.333333333333329</c:v>
                </c:pt>
                <c:pt idx="9" formatCode="0">
                  <c:v>36.413043478260867</c:v>
                </c:pt>
                <c:pt idx="10" formatCode="0">
                  <c:v>35.701906412478337</c:v>
                </c:pt>
                <c:pt idx="12" formatCode="0">
                  <c:v>39</c:v>
                </c:pt>
                <c:pt idx="13" formatCode="0">
                  <c:v>46.808510638297875</c:v>
                </c:pt>
                <c:pt idx="14" formatCode="0">
                  <c:v>36.274509803921568</c:v>
                </c:pt>
                <c:pt idx="15" formatCode="0">
                  <c:v>40</c:v>
                </c:pt>
                <c:pt idx="16" formatCode="0">
                  <c:v>20.952380952380953</c:v>
                </c:pt>
                <c:pt idx="18" formatCode="0">
                  <c:v>35.754189944134076</c:v>
                </c:pt>
                <c:pt idx="19" formatCode="0">
                  <c:v>33.333333333333329</c:v>
                </c:pt>
                <c:pt idx="20" formatCode="0">
                  <c:v>42.647058823529413</c:v>
                </c:pt>
                <c:pt idx="21" formatCode="0">
                  <c:v>41.791044776119399</c:v>
                </c:pt>
                <c:pt idx="22" formatCode="0">
                  <c:v>30.76923076923077</c:v>
                </c:pt>
                <c:pt idx="24" formatCode="0">
                  <c:v>35.754189944134076</c:v>
                </c:pt>
                <c:pt idx="25" formatCode="0">
                  <c:v>36.496350364963504</c:v>
                </c:pt>
                <c:pt idx="26" formatCode="0">
                  <c:v>34.883720930232556</c:v>
                </c:pt>
              </c:numCache>
            </c:numRef>
          </c:val>
          <c:extLst>
            <c:ext xmlns:c16="http://schemas.microsoft.com/office/drawing/2014/chart" uri="{C3380CC4-5D6E-409C-BE32-E72D297353CC}">
              <c16:uniqueId val="{00000001-B05D-41CF-9287-68865AC611E3}"/>
            </c:ext>
          </c:extLst>
        </c:ser>
        <c:ser>
          <c:idx val="2"/>
          <c:order val="2"/>
          <c:tx>
            <c:strRef>
              <c:f>Dati!$E$403</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Dati!$B$404:$B$430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Dati!$E$404:$E$430</c:f>
              <c:numCache>
                <c:formatCode>General</c:formatCode>
                <c:ptCount val="27"/>
                <c:pt idx="0" formatCode="0">
                  <c:v>14.586070959264127</c:v>
                </c:pt>
                <c:pt idx="2" formatCode="0">
                  <c:v>6.9597069597069599</c:v>
                </c:pt>
                <c:pt idx="3" formatCode="0">
                  <c:v>12.809917355371899</c:v>
                </c:pt>
                <c:pt idx="4" formatCode="0">
                  <c:v>24.796747967479675</c:v>
                </c:pt>
                <c:pt idx="6" formatCode="0">
                  <c:v>13.628899835796387</c:v>
                </c:pt>
                <c:pt idx="7" formatCode="0">
                  <c:v>18.840579710144929</c:v>
                </c:pt>
                <c:pt idx="9" formatCode="0">
                  <c:v>16.304347826086957</c:v>
                </c:pt>
                <c:pt idx="10" formatCode="0">
                  <c:v>14.038128249566725</c:v>
                </c:pt>
                <c:pt idx="12" formatCode="0">
                  <c:v>18</c:v>
                </c:pt>
                <c:pt idx="13" formatCode="0">
                  <c:v>17.021276595744681</c:v>
                </c:pt>
                <c:pt idx="14" formatCode="0">
                  <c:v>13.725490196078432</c:v>
                </c:pt>
                <c:pt idx="15" formatCode="0">
                  <c:v>10.434782608695652</c:v>
                </c:pt>
                <c:pt idx="16" formatCode="0">
                  <c:v>14.285714285714285</c:v>
                </c:pt>
                <c:pt idx="18" formatCode="0">
                  <c:v>11.731843575418994</c:v>
                </c:pt>
                <c:pt idx="19" formatCode="0">
                  <c:v>14.351851851851851</c:v>
                </c:pt>
                <c:pt idx="20" formatCode="0">
                  <c:v>19.117647058823529</c:v>
                </c:pt>
                <c:pt idx="21" formatCode="0">
                  <c:v>14.925373134328357</c:v>
                </c:pt>
                <c:pt idx="22" formatCode="0">
                  <c:v>28.846153846153843</c:v>
                </c:pt>
                <c:pt idx="24" formatCode="0">
                  <c:v>11.731843575418994</c:v>
                </c:pt>
                <c:pt idx="25" formatCode="0">
                  <c:v>16.788321167883211</c:v>
                </c:pt>
                <c:pt idx="26" formatCode="0">
                  <c:v>17.829457364341085</c:v>
                </c:pt>
              </c:numCache>
            </c:numRef>
          </c:val>
          <c:extLst>
            <c:ext xmlns:c16="http://schemas.microsoft.com/office/drawing/2014/chart" uri="{C3380CC4-5D6E-409C-BE32-E72D297353CC}">
              <c16:uniqueId val="{00000002-B05D-41CF-9287-68865AC611E3}"/>
            </c:ext>
          </c:extLst>
        </c:ser>
        <c:ser>
          <c:idx val="3"/>
          <c:order val="3"/>
          <c:tx>
            <c:strRef>
              <c:f>Dati!$F$403</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Dati!$B$404:$B$430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Dati!$F$404:$F$430</c:f>
              <c:numCache>
                <c:formatCode>General</c:formatCode>
                <c:ptCount val="27"/>
                <c:pt idx="0" formatCode="0">
                  <c:v>8.2785808147174773</c:v>
                </c:pt>
                <c:pt idx="2" formatCode="0">
                  <c:v>3.6630036630036633</c:v>
                </c:pt>
                <c:pt idx="3" formatCode="0">
                  <c:v>10.330578512396695</c:v>
                </c:pt>
                <c:pt idx="4" formatCode="0">
                  <c:v>11.38211382113821</c:v>
                </c:pt>
                <c:pt idx="6" formatCode="0">
                  <c:v>8.2101806239737272</c:v>
                </c:pt>
                <c:pt idx="7" formatCode="0">
                  <c:v>9.4202898550724647</c:v>
                </c:pt>
                <c:pt idx="9" formatCode="0">
                  <c:v>7.0652173913043477</c:v>
                </c:pt>
                <c:pt idx="10" formatCode="0">
                  <c:v>8.6655112651646444</c:v>
                </c:pt>
                <c:pt idx="12" formatCode="0">
                  <c:v>8</c:v>
                </c:pt>
                <c:pt idx="13" formatCode="0">
                  <c:v>5.3191489361702127</c:v>
                </c:pt>
                <c:pt idx="14" formatCode="0">
                  <c:v>11.76470588235294</c:v>
                </c:pt>
                <c:pt idx="15" formatCode="0">
                  <c:v>7.8260869565217401</c:v>
                </c:pt>
                <c:pt idx="16" formatCode="0">
                  <c:v>7.6190476190476195</c:v>
                </c:pt>
                <c:pt idx="18" formatCode="0">
                  <c:v>9.7765363128491618</c:v>
                </c:pt>
                <c:pt idx="19" formatCode="0">
                  <c:v>6.9444444444444446</c:v>
                </c:pt>
                <c:pt idx="20" formatCode="0">
                  <c:v>8.8235294117647065</c:v>
                </c:pt>
                <c:pt idx="21" formatCode="0">
                  <c:v>7.4626865671641784</c:v>
                </c:pt>
                <c:pt idx="22" formatCode="0">
                  <c:v>3.8461538461538463</c:v>
                </c:pt>
                <c:pt idx="24" formatCode="0">
                  <c:v>9.7765363128491618</c:v>
                </c:pt>
                <c:pt idx="25" formatCode="0">
                  <c:v>6.5693430656934311</c:v>
                </c:pt>
                <c:pt idx="26" formatCode="0">
                  <c:v>7.7519379844961236</c:v>
                </c:pt>
              </c:numCache>
            </c:numRef>
          </c:val>
          <c:extLst>
            <c:ext xmlns:c16="http://schemas.microsoft.com/office/drawing/2014/chart" uri="{C3380CC4-5D6E-409C-BE32-E72D297353CC}">
              <c16:uniqueId val="{00000003-B05D-41CF-9287-68865AC611E3}"/>
            </c:ext>
          </c:extLst>
        </c:ser>
        <c:dLbls>
          <c:dLblPos val="ctr"/>
          <c:showLegendKey val="0"/>
          <c:showVal val="1"/>
          <c:showCatName val="0"/>
          <c:showSerName val="0"/>
          <c:showPercent val="0"/>
          <c:showBubbleSize val="0"/>
        </c:dLbls>
        <c:gapWidth val="20"/>
        <c:overlap val="100"/>
        <c:axId val="399288776"/>
        <c:axId val="399286424"/>
      </c:barChart>
      <c:catAx>
        <c:axId val="39928877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9286424"/>
        <c:crossesAt val="0"/>
        <c:auto val="1"/>
        <c:lblAlgn val="ctr"/>
        <c:lblOffset val="100"/>
        <c:tickLblSkip val="1"/>
        <c:tickMarkSkip val="1"/>
        <c:noMultiLvlLbl val="0"/>
      </c:catAx>
      <c:valAx>
        <c:axId val="399286424"/>
        <c:scaling>
          <c:orientation val="minMax"/>
          <c:max val="100"/>
          <c:min val="0"/>
        </c:scaling>
        <c:delete val="1"/>
        <c:axPos val="t"/>
        <c:numFmt formatCode="0" sourceLinked="1"/>
        <c:majorTickMark val="out"/>
        <c:minorTickMark val="none"/>
        <c:tickLblPos val="nextTo"/>
        <c:crossAx val="399288776"/>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7728297244094486"/>
          <c:y val="9.7172337936693609E-2"/>
          <c:w val="0.48686482939632547"/>
          <c:h val="0.88617350769069614"/>
        </c:manualLayout>
      </c:layout>
      <c:barChart>
        <c:barDir val="bar"/>
        <c:grouping val="stacked"/>
        <c:varyColors val="0"/>
        <c:ser>
          <c:idx val="0"/>
          <c:order val="0"/>
          <c:tx>
            <c:strRef>
              <c:f>Dati!$C$433</c:f>
              <c:strCache>
                <c:ptCount val="1"/>
                <c:pt idx="0">
                  <c:v>Liela</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1EAD-4BC5-B363-ADAA7E5DFABC}"/>
                </c:ext>
              </c:extLst>
            </c:dLbl>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1EAD-4BC5-B363-ADAA7E5DFABC}"/>
                </c:ext>
              </c:extLst>
            </c:dLbl>
            <c:dLbl>
              <c:idx val="17"/>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2-1EAD-4BC5-B363-ADAA7E5DFABC}"/>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Dati!$B$434:$B$461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Dati!$C$434:$C$461</c:f>
              <c:numCache>
                <c:formatCode>General</c:formatCode>
                <c:ptCount val="28"/>
                <c:pt idx="0" formatCode="0">
                  <c:v>41.26149802890933</c:v>
                </c:pt>
                <c:pt idx="2" formatCode="0">
                  <c:v>50.531914893617028</c:v>
                </c:pt>
                <c:pt idx="3" formatCode="0">
                  <c:v>32.20779220779221</c:v>
                </c:pt>
                <c:pt idx="5" formatCode="0">
                  <c:v>58.620689655172406</c:v>
                </c:pt>
                <c:pt idx="6" formatCode="0">
                  <c:v>30.573248407643312</c:v>
                </c:pt>
                <c:pt idx="8" formatCode="0">
                  <c:v>46.491228070175438</c:v>
                </c:pt>
                <c:pt idx="9" formatCode="0">
                  <c:v>40.340030911901081</c:v>
                </c:pt>
                <c:pt idx="11" formatCode="0">
                  <c:v>68.558951965065503</c:v>
                </c:pt>
                <c:pt idx="14" formatCode="0">
                  <c:v>84.86486486486487</c:v>
                </c:pt>
                <c:pt idx="17" formatCode="0">
                  <c:v>48</c:v>
                </c:pt>
                <c:pt idx="18" formatCode="0">
                  <c:v>39.249146757679185</c:v>
                </c:pt>
                <c:pt idx="20" formatCode="0">
                  <c:v>60.112359550561798</c:v>
                </c:pt>
                <c:pt idx="21" formatCode="0">
                  <c:v>41.919191919191917</c:v>
                </c:pt>
                <c:pt idx="23" formatCode="0">
                  <c:v>58.064516129032263</c:v>
                </c:pt>
                <c:pt idx="24" formatCode="0">
                  <c:v>49.044585987261144</c:v>
                </c:pt>
                <c:pt idx="26" formatCode="0">
                  <c:v>46.575342465753423</c:v>
                </c:pt>
                <c:pt idx="27" formatCode="0">
                  <c:v>51.485148514851488</c:v>
                </c:pt>
              </c:numCache>
            </c:numRef>
          </c:val>
          <c:extLst>
            <c:ext xmlns:c16="http://schemas.microsoft.com/office/drawing/2014/chart" uri="{C3380CC4-5D6E-409C-BE32-E72D297353CC}">
              <c16:uniqueId val="{00000000-CAF4-4C4D-ACAE-0321BDBFB00B}"/>
            </c:ext>
          </c:extLst>
        </c:ser>
        <c:ser>
          <c:idx val="1"/>
          <c:order val="1"/>
          <c:tx>
            <c:strRef>
              <c:f>Dati!$D$433</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Dati!$B$434:$B$461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Dati!$D$434:$D$461</c:f>
              <c:numCache>
                <c:formatCode>General</c:formatCode>
                <c:ptCount val="28"/>
                <c:pt idx="0" formatCode="0">
                  <c:v>35.873850197109071</c:v>
                </c:pt>
                <c:pt idx="2" formatCode="0">
                  <c:v>23.936170212765958</c:v>
                </c:pt>
                <c:pt idx="3" formatCode="0">
                  <c:v>47.532467532467528</c:v>
                </c:pt>
                <c:pt idx="5" formatCode="0">
                  <c:v>23.103448275862068</c:v>
                </c:pt>
                <c:pt idx="6" formatCode="0">
                  <c:v>43.736730360934182</c:v>
                </c:pt>
                <c:pt idx="8" formatCode="0">
                  <c:v>24.561403508771928</c:v>
                </c:pt>
                <c:pt idx="9" formatCode="0">
                  <c:v>37.867078825347761</c:v>
                </c:pt>
                <c:pt idx="11" formatCode="0">
                  <c:v>15.502183406113538</c:v>
                </c:pt>
                <c:pt idx="12" formatCode="0">
                  <c:v>66.666666666666657</c:v>
                </c:pt>
                <c:pt idx="14" formatCode="0">
                  <c:v>8.378378378378379</c:v>
                </c:pt>
                <c:pt idx="15" formatCode="0">
                  <c:v>61.892583120204606</c:v>
                </c:pt>
                <c:pt idx="17" formatCode="0">
                  <c:v>24.571428571428573</c:v>
                </c:pt>
                <c:pt idx="18" formatCode="0">
                  <c:v>39.249146757679185</c:v>
                </c:pt>
                <c:pt idx="20" formatCode="0">
                  <c:v>21.910112359550563</c:v>
                </c:pt>
                <c:pt idx="21" formatCode="0">
                  <c:v>25.757575757575758</c:v>
                </c:pt>
                <c:pt idx="23" formatCode="0">
                  <c:v>24.193548387096776</c:v>
                </c:pt>
                <c:pt idx="24" formatCode="0">
                  <c:v>23.885350318471339</c:v>
                </c:pt>
                <c:pt idx="26" formatCode="0">
                  <c:v>27.397260273972602</c:v>
                </c:pt>
                <c:pt idx="27" formatCode="0">
                  <c:v>23.1023102310231</c:v>
                </c:pt>
              </c:numCache>
            </c:numRef>
          </c:val>
          <c:extLst>
            <c:ext xmlns:c16="http://schemas.microsoft.com/office/drawing/2014/chart" uri="{C3380CC4-5D6E-409C-BE32-E72D297353CC}">
              <c16:uniqueId val="{00000001-CAF4-4C4D-ACAE-0321BDBFB00B}"/>
            </c:ext>
          </c:extLst>
        </c:ser>
        <c:ser>
          <c:idx val="2"/>
          <c:order val="2"/>
          <c:tx>
            <c:strRef>
              <c:f>Dati!$E$433</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Dati!$B$434:$B$461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Dati!$E$434:$E$461</c:f>
              <c:numCache>
                <c:formatCode>General</c:formatCode>
                <c:ptCount val="28"/>
                <c:pt idx="0" formatCode="0">
                  <c:v>14.586070959264127</c:v>
                </c:pt>
                <c:pt idx="2" formatCode="0">
                  <c:v>16.48936170212766</c:v>
                </c:pt>
                <c:pt idx="3" formatCode="0">
                  <c:v>12.727272727272727</c:v>
                </c:pt>
                <c:pt idx="5" formatCode="0">
                  <c:v>11.724137931034482</c:v>
                </c:pt>
                <c:pt idx="6" formatCode="0">
                  <c:v>16.348195329087048</c:v>
                </c:pt>
                <c:pt idx="8" formatCode="0">
                  <c:v>16.666666666666664</c:v>
                </c:pt>
                <c:pt idx="9" formatCode="0">
                  <c:v>14.219474497681608</c:v>
                </c:pt>
                <c:pt idx="11" formatCode="0">
                  <c:v>9.8253275109170293</c:v>
                </c:pt>
                <c:pt idx="12" formatCode="0">
                  <c:v>21.782178217821784</c:v>
                </c:pt>
                <c:pt idx="14" formatCode="0">
                  <c:v>4.8648648648648649</c:v>
                </c:pt>
                <c:pt idx="15" formatCode="0">
                  <c:v>23.785166240409207</c:v>
                </c:pt>
                <c:pt idx="17" formatCode="0">
                  <c:v>16</c:v>
                </c:pt>
                <c:pt idx="18" formatCode="0">
                  <c:v>14.163822525597269</c:v>
                </c:pt>
                <c:pt idx="20" formatCode="0">
                  <c:v>12.359550561797752</c:v>
                </c:pt>
                <c:pt idx="21" formatCode="0">
                  <c:v>20.202020202020201</c:v>
                </c:pt>
                <c:pt idx="23" formatCode="0">
                  <c:v>9.67741935483871</c:v>
                </c:pt>
                <c:pt idx="24" formatCode="0">
                  <c:v>17.834394904458598</c:v>
                </c:pt>
                <c:pt idx="26" formatCode="0">
                  <c:v>16.43835616438356</c:v>
                </c:pt>
                <c:pt idx="27" formatCode="0">
                  <c:v>16.5016501650165</c:v>
                </c:pt>
              </c:numCache>
            </c:numRef>
          </c:val>
          <c:extLst>
            <c:ext xmlns:c16="http://schemas.microsoft.com/office/drawing/2014/chart" uri="{C3380CC4-5D6E-409C-BE32-E72D297353CC}">
              <c16:uniqueId val="{00000002-CAF4-4C4D-ACAE-0321BDBFB00B}"/>
            </c:ext>
          </c:extLst>
        </c:ser>
        <c:ser>
          <c:idx val="3"/>
          <c:order val="3"/>
          <c:tx>
            <c:strRef>
              <c:f>Dati!$F$433</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Dati!$B$434:$B$461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Dati!$F$434:$F$461</c:f>
              <c:numCache>
                <c:formatCode>General</c:formatCode>
                <c:ptCount val="28"/>
                <c:pt idx="0" formatCode="0">
                  <c:v>8.2785808147174773</c:v>
                </c:pt>
                <c:pt idx="2" formatCode="0">
                  <c:v>9.0425531914893629</c:v>
                </c:pt>
                <c:pt idx="3" formatCode="0">
                  <c:v>7.5324675324675319</c:v>
                </c:pt>
                <c:pt idx="5" formatCode="0">
                  <c:v>6.5517241379310347</c:v>
                </c:pt>
                <c:pt idx="6" formatCode="0">
                  <c:v>9.3418259023354562</c:v>
                </c:pt>
                <c:pt idx="8" formatCode="0">
                  <c:v>12.280701754385964</c:v>
                </c:pt>
                <c:pt idx="9" formatCode="0">
                  <c:v>7.5734157650695524</c:v>
                </c:pt>
                <c:pt idx="11" formatCode="0">
                  <c:v>6.1135371179039302</c:v>
                </c:pt>
                <c:pt idx="12" formatCode="0">
                  <c:v>11.55115511551155</c:v>
                </c:pt>
                <c:pt idx="14" formatCode="0">
                  <c:v>1.8918918918918921</c:v>
                </c:pt>
                <c:pt idx="15" formatCode="0">
                  <c:v>14.322250639386189</c:v>
                </c:pt>
                <c:pt idx="17" formatCode="0">
                  <c:v>11.428571428571429</c:v>
                </c:pt>
                <c:pt idx="18" formatCode="0">
                  <c:v>7.3378839590443681</c:v>
                </c:pt>
                <c:pt idx="20" formatCode="0">
                  <c:v>5.6179775280898872</c:v>
                </c:pt>
                <c:pt idx="21" formatCode="0">
                  <c:v>12.121212121212121</c:v>
                </c:pt>
                <c:pt idx="23" formatCode="0">
                  <c:v>8.064516129032258</c:v>
                </c:pt>
                <c:pt idx="24" formatCode="0">
                  <c:v>9.2356687898089174</c:v>
                </c:pt>
                <c:pt idx="26" formatCode="0">
                  <c:v>9.5890410958904102</c:v>
                </c:pt>
                <c:pt idx="27" formatCode="0">
                  <c:v>8.9108910891089099</c:v>
                </c:pt>
              </c:numCache>
            </c:numRef>
          </c:val>
          <c:extLst>
            <c:ext xmlns:c16="http://schemas.microsoft.com/office/drawing/2014/chart" uri="{C3380CC4-5D6E-409C-BE32-E72D297353CC}">
              <c16:uniqueId val="{00000003-CAF4-4C4D-ACAE-0321BDBFB00B}"/>
            </c:ext>
          </c:extLst>
        </c:ser>
        <c:dLbls>
          <c:dLblPos val="ctr"/>
          <c:showLegendKey val="0"/>
          <c:showVal val="1"/>
          <c:showCatName val="0"/>
          <c:showSerName val="0"/>
          <c:showPercent val="0"/>
          <c:showBubbleSize val="0"/>
        </c:dLbls>
        <c:gapWidth val="20"/>
        <c:overlap val="100"/>
        <c:axId val="399293088"/>
        <c:axId val="399289952"/>
      </c:barChart>
      <c:catAx>
        <c:axId val="3992930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9289952"/>
        <c:crossesAt val="0"/>
        <c:auto val="1"/>
        <c:lblAlgn val="ctr"/>
        <c:lblOffset val="100"/>
        <c:tickLblSkip val="1"/>
        <c:tickMarkSkip val="1"/>
        <c:noMultiLvlLbl val="0"/>
      </c:catAx>
      <c:valAx>
        <c:axId val="399289952"/>
        <c:scaling>
          <c:orientation val="minMax"/>
          <c:max val="100"/>
          <c:min val="0"/>
        </c:scaling>
        <c:delete val="1"/>
        <c:axPos val="t"/>
        <c:numFmt formatCode="0" sourceLinked="1"/>
        <c:majorTickMark val="out"/>
        <c:minorTickMark val="none"/>
        <c:tickLblPos val="nextTo"/>
        <c:crossAx val="399293088"/>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436630577427822"/>
          <c:y val="9.7172337936693609E-2"/>
          <c:w val="0.50978149606299217"/>
          <c:h val="0.88617350769069614"/>
        </c:manualLayout>
      </c:layout>
      <c:barChart>
        <c:barDir val="bar"/>
        <c:grouping val="stacked"/>
        <c:varyColors val="0"/>
        <c:ser>
          <c:idx val="0"/>
          <c:order val="0"/>
          <c:tx>
            <c:strRef>
              <c:f>Dati!$C$655</c:f>
              <c:strCache>
                <c:ptCount val="1"/>
                <c:pt idx="0">
                  <c:v>Liela</c:v>
                </c:pt>
              </c:strCache>
            </c:strRef>
          </c:tx>
          <c:spPr>
            <a:solidFill>
              <a:srgbClr val="16697A"/>
            </a:solidFill>
          </c:spPr>
          <c:invertIfNegative val="0"/>
          <c:dLbls>
            <c:dLbl>
              <c:idx val="1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0B59-4EAB-8303-BF1A9823301E}"/>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Dati!$B$656:$B$682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Dati!$C$656:$C$682</c:f>
              <c:numCache>
                <c:formatCode>General</c:formatCode>
                <c:ptCount val="27"/>
                <c:pt idx="0" formatCode="0">
                  <c:v>16.425755584756899</c:v>
                </c:pt>
                <c:pt idx="2" formatCode="0">
                  <c:v>11.355311355311356</c:v>
                </c:pt>
                <c:pt idx="3" formatCode="0">
                  <c:v>23.553719008264462</c:v>
                </c:pt>
                <c:pt idx="4" formatCode="0">
                  <c:v>15.040650406504067</c:v>
                </c:pt>
                <c:pt idx="6" formatCode="0">
                  <c:v>15.599343185550083</c:v>
                </c:pt>
                <c:pt idx="7" formatCode="0">
                  <c:v>19.565217391304348</c:v>
                </c:pt>
                <c:pt idx="9" formatCode="0">
                  <c:v>11.413043478260869</c:v>
                </c:pt>
                <c:pt idx="10" formatCode="0">
                  <c:v>18.024263431542462</c:v>
                </c:pt>
                <c:pt idx="12" formatCode="0">
                  <c:v>16</c:v>
                </c:pt>
                <c:pt idx="13" formatCode="0">
                  <c:v>13.829787234042554</c:v>
                </c:pt>
                <c:pt idx="14" formatCode="0">
                  <c:v>8.8235294117647065</c:v>
                </c:pt>
                <c:pt idx="15" formatCode="0">
                  <c:v>15.65217391304348</c:v>
                </c:pt>
                <c:pt idx="16" formatCode="0">
                  <c:v>24.761904761904763</c:v>
                </c:pt>
                <c:pt idx="18" formatCode="0">
                  <c:v>17.039106145251395</c:v>
                </c:pt>
                <c:pt idx="19" formatCode="0">
                  <c:v>17.12962962962963</c:v>
                </c:pt>
                <c:pt idx="20" formatCode="0">
                  <c:v>13.23529411764706</c:v>
                </c:pt>
                <c:pt idx="21" formatCode="0">
                  <c:v>11.940298507462686</c:v>
                </c:pt>
                <c:pt idx="22" formatCode="0">
                  <c:v>19.230769230769234</c:v>
                </c:pt>
                <c:pt idx="24" formatCode="0">
                  <c:v>17.039106145251395</c:v>
                </c:pt>
                <c:pt idx="25" formatCode="0">
                  <c:v>14.5985401459854</c:v>
                </c:pt>
                <c:pt idx="26" formatCode="0">
                  <c:v>18.604651162790699</c:v>
                </c:pt>
              </c:numCache>
            </c:numRef>
          </c:val>
          <c:extLst>
            <c:ext xmlns:c16="http://schemas.microsoft.com/office/drawing/2014/chart" uri="{C3380CC4-5D6E-409C-BE32-E72D297353CC}">
              <c16:uniqueId val="{00000000-7FF6-4FAD-A0B1-DBA64C2B7E31}"/>
            </c:ext>
          </c:extLst>
        </c:ser>
        <c:ser>
          <c:idx val="1"/>
          <c:order val="1"/>
          <c:tx>
            <c:strRef>
              <c:f>Dati!$D$655</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Dati!$B$656:$B$682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Dati!$D$656:$D$682</c:f>
              <c:numCache>
                <c:formatCode>General</c:formatCode>
                <c:ptCount val="27"/>
                <c:pt idx="0" formatCode="0">
                  <c:v>37.056504599211564</c:v>
                </c:pt>
                <c:pt idx="2" formatCode="0">
                  <c:v>34.065934065934066</c:v>
                </c:pt>
                <c:pt idx="3" formatCode="0">
                  <c:v>38.016528925619838</c:v>
                </c:pt>
                <c:pt idx="4" formatCode="0">
                  <c:v>39.430894308943088</c:v>
                </c:pt>
                <c:pt idx="6" formatCode="0">
                  <c:v>37.602627257799668</c:v>
                </c:pt>
                <c:pt idx="7" formatCode="0">
                  <c:v>33.333333333333329</c:v>
                </c:pt>
                <c:pt idx="9" formatCode="0">
                  <c:v>36.413043478260867</c:v>
                </c:pt>
                <c:pt idx="10" formatCode="0">
                  <c:v>37.261698440207972</c:v>
                </c:pt>
                <c:pt idx="12" formatCode="0">
                  <c:v>37</c:v>
                </c:pt>
                <c:pt idx="13" formatCode="0">
                  <c:v>39.361702127659576</c:v>
                </c:pt>
                <c:pt idx="14" formatCode="0">
                  <c:v>38.235294117647058</c:v>
                </c:pt>
                <c:pt idx="15" formatCode="0">
                  <c:v>40.869565217391305</c:v>
                </c:pt>
                <c:pt idx="16" formatCode="0">
                  <c:v>35.238095238095241</c:v>
                </c:pt>
                <c:pt idx="18" formatCode="0">
                  <c:v>37.430167597765362</c:v>
                </c:pt>
                <c:pt idx="19" formatCode="0">
                  <c:v>37.962962962962962</c:v>
                </c:pt>
                <c:pt idx="20" formatCode="0">
                  <c:v>39.705882352941174</c:v>
                </c:pt>
                <c:pt idx="21" formatCode="0">
                  <c:v>37.313432835820898</c:v>
                </c:pt>
                <c:pt idx="22" formatCode="0">
                  <c:v>26.923076923076923</c:v>
                </c:pt>
                <c:pt idx="24" formatCode="0">
                  <c:v>37.430167597765362</c:v>
                </c:pt>
                <c:pt idx="25" formatCode="0">
                  <c:v>37.591240875912405</c:v>
                </c:pt>
                <c:pt idx="26" formatCode="0">
                  <c:v>34.883720930232556</c:v>
                </c:pt>
              </c:numCache>
            </c:numRef>
          </c:val>
          <c:extLst>
            <c:ext xmlns:c16="http://schemas.microsoft.com/office/drawing/2014/chart" uri="{C3380CC4-5D6E-409C-BE32-E72D297353CC}">
              <c16:uniqueId val="{00000001-7FF6-4FAD-A0B1-DBA64C2B7E31}"/>
            </c:ext>
          </c:extLst>
        </c:ser>
        <c:ser>
          <c:idx val="2"/>
          <c:order val="2"/>
          <c:tx>
            <c:strRef>
              <c:f>Dati!$E$655</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Dati!$B$656:$B$682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Dati!$E$656:$E$682</c:f>
              <c:numCache>
                <c:formatCode>General</c:formatCode>
                <c:ptCount val="27"/>
                <c:pt idx="0" formatCode="0">
                  <c:v>31.143232588699082</c:v>
                </c:pt>
                <c:pt idx="2" formatCode="0">
                  <c:v>38.461538461538467</c:v>
                </c:pt>
                <c:pt idx="3" formatCode="0">
                  <c:v>23.966942148760332</c:v>
                </c:pt>
                <c:pt idx="4" formatCode="0">
                  <c:v>30.081300813008134</c:v>
                </c:pt>
                <c:pt idx="6" formatCode="0">
                  <c:v>31.362889983579638</c:v>
                </c:pt>
                <c:pt idx="7" formatCode="0">
                  <c:v>32.608695652173914</c:v>
                </c:pt>
                <c:pt idx="9" formatCode="0">
                  <c:v>37.5</c:v>
                </c:pt>
                <c:pt idx="10" formatCode="0">
                  <c:v>29.116117850953206</c:v>
                </c:pt>
                <c:pt idx="12" formatCode="0">
                  <c:v>35</c:v>
                </c:pt>
                <c:pt idx="13" formatCode="0">
                  <c:v>39.361702127659576</c:v>
                </c:pt>
                <c:pt idx="14" formatCode="0">
                  <c:v>33.333333333333329</c:v>
                </c:pt>
                <c:pt idx="15" formatCode="0">
                  <c:v>27.826086956521738</c:v>
                </c:pt>
                <c:pt idx="16" formatCode="0">
                  <c:v>27.61904761904762</c:v>
                </c:pt>
                <c:pt idx="18" formatCode="0">
                  <c:v>27.653631284916202</c:v>
                </c:pt>
                <c:pt idx="19" formatCode="0">
                  <c:v>30.555555555555557</c:v>
                </c:pt>
                <c:pt idx="20" formatCode="0">
                  <c:v>36.764705882352942</c:v>
                </c:pt>
                <c:pt idx="21" formatCode="0">
                  <c:v>37.313432835820898</c:v>
                </c:pt>
                <c:pt idx="22" formatCode="0">
                  <c:v>42.307692307692307</c:v>
                </c:pt>
                <c:pt idx="24" formatCode="0">
                  <c:v>27.653631284916202</c:v>
                </c:pt>
                <c:pt idx="25" formatCode="0">
                  <c:v>33.576642335766422</c:v>
                </c:pt>
                <c:pt idx="26" formatCode="0">
                  <c:v>35.65891472868217</c:v>
                </c:pt>
              </c:numCache>
            </c:numRef>
          </c:val>
          <c:extLst>
            <c:ext xmlns:c16="http://schemas.microsoft.com/office/drawing/2014/chart" uri="{C3380CC4-5D6E-409C-BE32-E72D297353CC}">
              <c16:uniqueId val="{00000002-7FF6-4FAD-A0B1-DBA64C2B7E31}"/>
            </c:ext>
          </c:extLst>
        </c:ser>
        <c:ser>
          <c:idx val="3"/>
          <c:order val="3"/>
          <c:tx>
            <c:strRef>
              <c:f>Dati!$F$655</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Dati!$B$656:$B$682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Dati!$F$656:$F$682</c:f>
              <c:numCache>
                <c:formatCode>General</c:formatCode>
                <c:ptCount val="27"/>
                <c:pt idx="0" formatCode="0">
                  <c:v>15.374507227332456</c:v>
                </c:pt>
                <c:pt idx="2" formatCode="0">
                  <c:v>16.117216117216117</c:v>
                </c:pt>
                <c:pt idx="3" formatCode="0">
                  <c:v>14.46280991735537</c:v>
                </c:pt>
                <c:pt idx="4" formatCode="0">
                  <c:v>15.447154471544716</c:v>
                </c:pt>
                <c:pt idx="6" formatCode="0">
                  <c:v>15.435139573070607</c:v>
                </c:pt>
                <c:pt idx="7" formatCode="0">
                  <c:v>14.492753623188406</c:v>
                </c:pt>
                <c:pt idx="9" formatCode="0">
                  <c:v>14.673913043478262</c:v>
                </c:pt>
                <c:pt idx="10" formatCode="0">
                  <c:v>15.597920277296359</c:v>
                </c:pt>
                <c:pt idx="12" formatCode="0">
                  <c:v>12</c:v>
                </c:pt>
                <c:pt idx="13" formatCode="0">
                  <c:v>7.4468085106382977</c:v>
                </c:pt>
                <c:pt idx="14" formatCode="0">
                  <c:v>19.607843137254903</c:v>
                </c:pt>
                <c:pt idx="15" formatCode="0">
                  <c:v>15.65217391304348</c:v>
                </c:pt>
                <c:pt idx="16" formatCode="0">
                  <c:v>12.380952380952381</c:v>
                </c:pt>
                <c:pt idx="18" formatCode="0">
                  <c:v>17.877094972067038</c:v>
                </c:pt>
                <c:pt idx="19" formatCode="0">
                  <c:v>14.351851851851851</c:v>
                </c:pt>
                <c:pt idx="20" formatCode="0">
                  <c:v>10.294117647058822</c:v>
                </c:pt>
                <c:pt idx="21" formatCode="0">
                  <c:v>13.432835820895523</c:v>
                </c:pt>
                <c:pt idx="22" formatCode="0">
                  <c:v>11.538461538461538</c:v>
                </c:pt>
                <c:pt idx="24" formatCode="0">
                  <c:v>17.877094972067038</c:v>
                </c:pt>
                <c:pt idx="25" formatCode="0">
                  <c:v>14.233576642335766</c:v>
                </c:pt>
                <c:pt idx="26" formatCode="0">
                  <c:v>10.852713178294573</c:v>
                </c:pt>
              </c:numCache>
            </c:numRef>
          </c:val>
          <c:extLst>
            <c:ext xmlns:c16="http://schemas.microsoft.com/office/drawing/2014/chart" uri="{C3380CC4-5D6E-409C-BE32-E72D297353CC}">
              <c16:uniqueId val="{00000003-7FF6-4FAD-A0B1-DBA64C2B7E31}"/>
            </c:ext>
          </c:extLst>
        </c:ser>
        <c:dLbls>
          <c:dLblPos val="ctr"/>
          <c:showLegendKey val="0"/>
          <c:showVal val="1"/>
          <c:showCatName val="0"/>
          <c:showSerName val="0"/>
          <c:showPercent val="0"/>
          <c:showBubbleSize val="0"/>
        </c:dLbls>
        <c:gapWidth val="20"/>
        <c:overlap val="100"/>
        <c:axId val="399291912"/>
        <c:axId val="399286816"/>
      </c:barChart>
      <c:catAx>
        <c:axId val="39929191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9286816"/>
        <c:crossesAt val="0"/>
        <c:auto val="1"/>
        <c:lblAlgn val="ctr"/>
        <c:lblOffset val="100"/>
        <c:tickLblSkip val="1"/>
        <c:tickMarkSkip val="1"/>
        <c:noMultiLvlLbl val="0"/>
      </c:catAx>
      <c:valAx>
        <c:axId val="399286816"/>
        <c:scaling>
          <c:orientation val="minMax"/>
          <c:max val="100"/>
          <c:min val="0"/>
        </c:scaling>
        <c:delete val="1"/>
        <c:axPos val="t"/>
        <c:numFmt formatCode="0" sourceLinked="1"/>
        <c:majorTickMark val="out"/>
        <c:minorTickMark val="none"/>
        <c:tickLblPos val="nextTo"/>
        <c:crossAx val="39929191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561630577427822"/>
          <c:y val="9.7172337936693609E-2"/>
          <c:w val="0.47853149606299211"/>
          <c:h val="0.88617350769069614"/>
        </c:manualLayout>
      </c:layout>
      <c:barChart>
        <c:barDir val="bar"/>
        <c:grouping val="stacked"/>
        <c:varyColors val="0"/>
        <c:ser>
          <c:idx val="0"/>
          <c:order val="0"/>
          <c:tx>
            <c:strRef>
              <c:f>Dati!$C$685</c:f>
              <c:strCache>
                <c:ptCount val="1"/>
                <c:pt idx="0">
                  <c:v>Liela</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AA01-41AE-BECA-666ADC436CE5}"/>
                </c:ext>
              </c:extLst>
            </c:dLbl>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AA01-41AE-BECA-666ADC436CE5}"/>
                </c:ext>
              </c:extLst>
            </c:dLbl>
            <c:dLbl>
              <c:idx val="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2-AA01-41AE-BECA-666ADC436CE5}"/>
                </c:ext>
              </c:extLst>
            </c:dLbl>
            <c:dLbl>
              <c:idx val="1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3-AA01-41AE-BECA-666ADC436CE5}"/>
                </c:ext>
              </c:extLst>
            </c:dLbl>
            <c:dLbl>
              <c:idx val="17"/>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4-AA01-41AE-BECA-666ADC436CE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Dati!$B$686:$B$713</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Dati!$C$686:$C$713</c:f>
              <c:numCache>
                <c:formatCode>General</c:formatCode>
                <c:ptCount val="28"/>
                <c:pt idx="0" formatCode="0">
                  <c:v>16.425755584756899</c:v>
                </c:pt>
                <c:pt idx="2" formatCode="0">
                  <c:v>26.063829787234045</c:v>
                </c:pt>
                <c:pt idx="3" formatCode="0">
                  <c:v>7.0129870129870122</c:v>
                </c:pt>
                <c:pt idx="5" formatCode="0">
                  <c:v>24.137931034482758</c:v>
                </c:pt>
                <c:pt idx="6" formatCode="0">
                  <c:v>11.677282377919321</c:v>
                </c:pt>
                <c:pt idx="8" formatCode="0">
                  <c:v>33.333333333333329</c:v>
                </c:pt>
                <c:pt idx="9" formatCode="0">
                  <c:v>13.446676970633694</c:v>
                </c:pt>
                <c:pt idx="11" formatCode="0">
                  <c:v>27.292576419213976</c:v>
                </c:pt>
                <c:pt idx="14" formatCode="0">
                  <c:v>25.135135135135133</c:v>
                </c:pt>
                <c:pt idx="15" formatCode="0">
                  <c:v>8.1841432225063944</c:v>
                </c:pt>
                <c:pt idx="17" formatCode="0">
                  <c:v>35.428571428571423</c:v>
                </c:pt>
                <c:pt idx="18" formatCode="0">
                  <c:v>10.750853242320819</c:v>
                </c:pt>
                <c:pt idx="20" formatCode="0">
                  <c:v>30.337078651685395</c:v>
                </c:pt>
                <c:pt idx="21" formatCode="0">
                  <c:v>22.222222222222221</c:v>
                </c:pt>
                <c:pt idx="23" formatCode="0">
                  <c:v>29.032258064516132</c:v>
                </c:pt>
                <c:pt idx="24" formatCode="0">
                  <c:v>25.477707006369428</c:v>
                </c:pt>
                <c:pt idx="26" formatCode="0">
                  <c:v>24.657534246575342</c:v>
                </c:pt>
                <c:pt idx="27" formatCode="0">
                  <c:v>26.402640264026399</c:v>
                </c:pt>
              </c:numCache>
            </c:numRef>
          </c:val>
          <c:extLst>
            <c:ext xmlns:c16="http://schemas.microsoft.com/office/drawing/2014/chart" uri="{C3380CC4-5D6E-409C-BE32-E72D297353CC}">
              <c16:uniqueId val="{00000000-38C4-47DC-BEB6-0714C51097EA}"/>
            </c:ext>
          </c:extLst>
        </c:ser>
        <c:ser>
          <c:idx val="1"/>
          <c:order val="1"/>
          <c:tx>
            <c:strRef>
              <c:f>Dati!$D$685</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Dati!$B$686:$B$713</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Dati!$D$686:$D$713</c:f>
              <c:numCache>
                <c:formatCode>General</c:formatCode>
                <c:ptCount val="28"/>
                <c:pt idx="0" formatCode="0">
                  <c:v>37.056504599211564</c:v>
                </c:pt>
                <c:pt idx="2" formatCode="0">
                  <c:v>32.446808510638299</c:v>
                </c:pt>
                <c:pt idx="3" formatCode="0">
                  <c:v>41.558441558441558</c:v>
                </c:pt>
                <c:pt idx="5" formatCode="0">
                  <c:v>31.379310344827587</c:v>
                </c:pt>
                <c:pt idx="6" formatCode="0">
                  <c:v>40.552016985138003</c:v>
                </c:pt>
                <c:pt idx="8" formatCode="0">
                  <c:v>23.684210526315788</c:v>
                </c:pt>
                <c:pt idx="9" formatCode="0">
                  <c:v>39.412673879443588</c:v>
                </c:pt>
                <c:pt idx="11" formatCode="0">
                  <c:v>31.4410480349345</c:v>
                </c:pt>
                <c:pt idx="12" formatCode="0">
                  <c:v>45.544554455445549</c:v>
                </c:pt>
                <c:pt idx="14" formatCode="0">
                  <c:v>32.972972972972975</c:v>
                </c:pt>
                <c:pt idx="15" formatCode="0">
                  <c:v>40.92071611253197</c:v>
                </c:pt>
                <c:pt idx="17" formatCode="0">
                  <c:v>25.714285714285712</c:v>
                </c:pt>
                <c:pt idx="18" formatCode="0">
                  <c:v>40.443686006825942</c:v>
                </c:pt>
                <c:pt idx="20" formatCode="0">
                  <c:v>30.337078651685395</c:v>
                </c:pt>
                <c:pt idx="21" formatCode="0">
                  <c:v>34.343434343434339</c:v>
                </c:pt>
                <c:pt idx="23" formatCode="0">
                  <c:v>30.64516129032258</c:v>
                </c:pt>
                <c:pt idx="24" formatCode="0">
                  <c:v>32.802547770700635</c:v>
                </c:pt>
                <c:pt idx="26" formatCode="0">
                  <c:v>32.87671232876712</c:v>
                </c:pt>
                <c:pt idx="27" formatCode="0">
                  <c:v>32.343234323432341</c:v>
                </c:pt>
              </c:numCache>
            </c:numRef>
          </c:val>
          <c:extLst>
            <c:ext xmlns:c16="http://schemas.microsoft.com/office/drawing/2014/chart" uri="{C3380CC4-5D6E-409C-BE32-E72D297353CC}">
              <c16:uniqueId val="{00000001-38C4-47DC-BEB6-0714C51097EA}"/>
            </c:ext>
          </c:extLst>
        </c:ser>
        <c:ser>
          <c:idx val="2"/>
          <c:order val="2"/>
          <c:tx>
            <c:strRef>
              <c:f>Dati!$E$685</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Dati!$B$686:$B$713</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Dati!$E$686:$E$713</c:f>
              <c:numCache>
                <c:formatCode>General</c:formatCode>
                <c:ptCount val="28"/>
                <c:pt idx="0" formatCode="0">
                  <c:v>31.143232588699082</c:v>
                </c:pt>
                <c:pt idx="2" formatCode="0">
                  <c:v>23.936170212765958</c:v>
                </c:pt>
                <c:pt idx="3" formatCode="0">
                  <c:v>38.181818181818187</c:v>
                </c:pt>
                <c:pt idx="5" formatCode="0">
                  <c:v>26.551724137931032</c:v>
                </c:pt>
                <c:pt idx="6" formatCode="0">
                  <c:v>33.970276008492569</c:v>
                </c:pt>
                <c:pt idx="8" formatCode="0">
                  <c:v>20.175438596491226</c:v>
                </c:pt>
                <c:pt idx="9" formatCode="0">
                  <c:v>33.075734157650693</c:v>
                </c:pt>
                <c:pt idx="11" formatCode="0">
                  <c:v>25.109170305676855</c:v>
                </c:pt>
                <c:pt idx="12" formatCode="0">
                  <c:v>40.264026402640262</c:v>
                </c:pt>
                <c:pt idx="14" formatCode="0">
                  <c:v>25.135135135135133</c:v>
                </c:pt>
                <c:pt idx="15" formatCode="0">
                  <c:v>36.828644501278774</c:v>
                </c:pt>
                <c:pt idx="17" formatCode="0">
                  <c:v>21.714285714285715</c:v>
                </c:pt>
                <c:pt idx="18" formatCode="0">
                  <c:v>33.959044368600679</c:v>
                </c:pt>
                <c:pt idx="20" formatCode="0">
                  <c:v>20.224719101123593</c:v>
                </c:pt>
                <c:pt idx="21" formatCode="0">
                  <c:v>27.27272727272727</c:v>
                </c:pt>
                <c:pt idx="23" formatCode="0">
                  <c:v>19.35483870967742</c:v>
                </c:pt>
                <c:pt idx="24" formatCode="0">
                  <c:v>24.840764331210192</c:v>
                </c:pt>
                <c:pt idx="26" formatCode="0">
                  <c:v>23.287671232876711</c:v>
                </c:pt>
                <c:pt idx="27" formatCode="0">
                  <c:v>24.092409240924091</c:v>
                </c:pt>
              </c:numCache>
            </c:numRef>
          </c:val>
          <c:extLst>
            <c:ext xmlns:c16="http://schemas.microsoft.com/office/drawing/2014/chart" uri="{C3380CC4-5D6E-409C-BE32-E72D297353CC}">
              <c16:uniqueId val="{00000002-38C4-47DC-BEB6-0714C51097EA}"/>
            </c:ext>
          </c:extLst>
        </c:ser>
        <c:ser>
          <c:idx val="3"/>
          <c:order val="3"/>
          <c:tx>
            <c:strRef>
              <c:f>Dati!$F$685</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Dati!$B$686:$B$713</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Dati!$F$686:$F$713</c:f>
              <c:numCache>
                <c:formatCode>General</c:formatCode>
                <c:ptCount val="28"/>
                <c:pt idx="0" formatCode="0">
                  <c:v>15.374507227332456</c:v>
                </c:pt>
                <c:pt idx="2" formatCode="0">
                  <c:v>17.553191489361701</c:v>
                </c:pt>
                <c:pt idx="3" formatCode="0">
                  <c:v>13.246753246753245</c:v>
                </c:pt>
                <c:pt idx="5" formatCode="0">
                  <c:v>17.931034482758619</c:v>
                </c:pt>
                <c:pt idx="6" formatCode="0">
                  <c:v>13.800424628450106</c:v>
                </c:pt>
                <c:pt idx="8" formatCode="0">
                  <c:v>22.807017543859647</c:v>
                </c:pt>
                <c:pt idx="9" formatCode="0">
                  <c:v>14.064914992272023</c:v>
                </c:pt>
                <c:pt idx="11" formatCode="0">
                  <c:v>16.157205240174672</c:v>
                </c:pt>
                <c:pt idx="12" formatCode="0">
                  <c:v>14.19141914191419</c:v>
                </c:pt>
                <c:pt idx="14" formatCode="0">
                  <c:v>16.756756756756758</c:v>
                </c:pt>
                <c:pt idx="15" formatCode="0">
                  <c:v>14.066496163682865</c:v>
                </c:pt>
                <c:pt idx="17" formatCode="0">
                  <c:v>17.142857142857142</c:v>
                </c:pt>
                <c:pt idx="18" formatCode="0">
                  <c:v>14.846416382252558</c:v>
                </c:pt>
                <c:pt idx="20" formatCode="0">
                  <c:v>19.101123595505616</c:v>
                </c:pt>
                <c:pt idx="21" formatCode="0">
                  <c:v>16.161616161616163</c:v>
                </c:pt>
                <c:pt idx="23" formatCode="0">
                  <c:v>20.967741935483872</c:v>
                </c:pt>
                <c:pt idx="24" formatCode="0">
                  <c:v>16.878980891719745</c:v>
                </c:pt>
                <c:pt idx="26" formatCode="0">
                  <c:v>19.17808219178082</c:v>
                </c:pt>
                <c:pt idx="27" formatCode="0">
                  <c:v>17.161716171617162</c:v>
                </c:pt>
              </c:numCache>
            </c:numRef>
          </c:val>
          <c:extLst>
            <c:ext xmlns:c16="http://schemas.microsoft.com/office/drawing/2014/chart" uri="{C3380CC4-5D6E-409C-BE32-E72D297353CC}">
              <c16:uniqueId val="{00000003-38C4-47DC-BEB6-0714C51097EA}"/>
            </c:ext>
          </c:extLst>
        </c:ser>
        <c:dLbls>
          <c:dLblPos val="ctr"/>
          <c:showLegendKey val="0"/>
          <c:showVal val="1"/>
          <c:showCatName val="0"/>
          <c:showSerName val="0"/>
          <c:showPercent val="0"/>
          <c:showBubbleSize val="0"/>
        </c:dLbls>
        <c:gapWidth val="20"/>
        <c:overlap val="100"/>
        <c:axId val="399293872"/>
        <c:axId val="399287992"/>
      </c:barChart>
      <c:catAx>
        <c:axId val="39929387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9287992"/>
        <c:crossesAt val="0"/>
        <c:auto val="1"/>
        <c:lblAlgn val="ctr"/>
        <c:lblOffset val="100"/>
        <c:tickLblSkip val="1"/>
        <c:tickMarkSkip val="1"/>
        <c:noMultiLvlLbl val="0"/>
      </c:catAx>
      <c:valAx>
        <c:axId val="399287992"/>
        <c:scaling>
          <c:orientation val="minMax"/>
          <c:max val="100"/>
          <c:min val="0"/>
        </c:scaling>
        <c:delete val="1"/>
        <c:axPos val="t"/>
        <c:numFmt formatCode="0" sourceLinked="1"/>
        <c:majorTickMark val="out"/>
        <c:minorTickMark val="none"/>
        <c:tickLblPos val="nextTo"/>
        <c:crossAx val="39929387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436630577427822"/>
          <c:y val="9.7172337936693609E-2"/>
          <c:w val="0.50978149606299217"/>
          <c:h val="0.88617350769069614"/>
        </c:manualLayout>
      </c:layout>
      <c:barChart>
        <c:barDir val="bar"/>
        <c:grouping val="stacked"/>
        <c:varyColors val="0"/>
        <c:ser>
          <c:idx val="0"/>
          <c:order val="0"/>
          <c:tx>
            <c:strRef>
              <c:f>Dati!$C$719</c:f>
              <c:strCache>
                <c:ptCount val="1"/>
                <c:pt idx="0">
                  <c:v>Liela</c:v>
                </c:pt>
              </c:strCache>
            </c:strRef>
          </c:tx>
          <c:spPr>
            <a:solidFill>
              <a:srgbClr val="16697A"/>
            </a:solidFill>
          </c:spPr>
          <c:invertIfNegative val="0"/>
          <c:dLbls>
            <c:dLbl>
              <c:idx val="1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B6EC-494B-B40B-BB8D83B45DC9}"/>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Dati!$B$720:$B$746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Dati!$C$720:$C$746</c:f>
              <c:numCache>
                <c:formatCode>General</c:formatCode>
                <c:ptCount val="27"/>
                <c:pt idx="0" formatCode="0">
                  <c:v>22.996057818659658</c:v>
                </c:pt>
                <c:pt idx="2" formatCode="0">
                  <c:v>23.809523809523807</c:v>
                </c:pt>
                <c:pt idx="3" formatCode="0">
                  <c:v>23.140495867768596</c:v>
                </c:pt>
                <c:pt idx="4" formatCode="0">
                  <c:v>21.951219512195124</c:v>
                </c:pt>
                <c:pt idx="6" formatCode="0">
                  <c:v>22.33169129720854</c:v>
                </c:pt>
                <c:pt idx="7" formatCode="0">
                  <c:v>25.362318840579711</c:v>
                </c:pt>
                <c:pt idx="9" formatCode="0">
                  <c:v>20.108695652173914</c:v>
                </c:pt>
                <c:pt idx="10" formatCode="0">
                  <c:v>23.91681109185442</c:v>
                </c:pt>
                <c:pt idx="12" formatCode="0">
                  <c:v>15</c:v>
                </c:pt>
                <c:pt idx="13" formatCode="0">
                  <c:v>14.893617021276595</c:v>
                </c:pt>
                <c:pt idx="14" formatCode="0">
                  <c:v>27.450980392156865</c:v>
                </c:pt>
                <c:pt idx="15" formatCode="0">
                  <c:v>24.347826086956523</c:v>
                </c:pt>
                <c:pt idx="16" formatCode="0">
                  <c:v>36.19047619047619</c:v>
                </c:pt>
                <c:pt idx="18" formatCode="0">
                  <c:v>26.256983240223462</c:v>
                </c:pt>
                <c:pt idx="19" formatCode="0">
                  <c:v>17.12962962962963</c:v>
                </c:pt>
                <c:pt idx="20" formatCode="0">
                  <c:v>26.47058823529412</c:v>
                </c:pt>
                <c:pt idx="21" formatCode="0">
                  <c:v>19.402985074626866</c:v>
                </c:pt>
                <c:pt idx="22" formatCode="0">
                  <c:v>25</c:v>
                </c:pt>
                <c:pt idx="24" formatCode="0">
                  <c:v>26.256983240223462</c:v>
                </c:pt>
                <c:pt idx="25" formatCode="0">
                  <c:v>20.072992700729927</c:v>
                </c:pt>
                <c:pt idx="26" formatCode="0">
                  <c:v>20.155038759689923</c:v>
                </c:pt>
              </c:numCache>
            </c:numRef>
          </c:val>
          <c:extLst>
            <c:ext xmlns:c16="http://schemas.microsoft.com/office/drawing/2014/chart" uri="{C3380CC4-5D6E-409C-BE32-E72D297353CC}">
              <c16:uniqueId val="{00000000-4575-434E-82DD-3D2ADB5DEB02}"/>
            </c:ext>
          </c:extLst>
        </c:ser>
        <c:ser>
          <c:idx val="1"/>
          <c:order val="1"/>
          <c:tx>
            <c:strRef>
              <c:f>Dati!$D$719</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Dati!$B$720:$B$746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Dati!$D$720:$D$746</c:f>
              <c:numCache>
                <c:formatCode>General</c:formatCode>
                <c:ptCount val="27"/>
                <c:pt idx="0" formatCode="0">
                  <c:v>29.172141918528254</c:v>
                </c:pt>
                <c:pt idx="2" formatCode="0">
                  <c:v>29.304029304029307</c:v>
                </c:pt>
                <c:pt idx="3" formatCode="0">
                  <c:v>28.512396694214875</c:v>
                </c:pt>
                <c:pt idx="4" formatCode="0">
                  <c:v>29.674796747967481</c:v>
                </c:pt>
                <c:pt idx="6" formatCode="0">
                  <c:v>28.899835796387517</c:v>
                </c:pt>
                <c:pt idx="7" formatCode="0">
                  <c:v>30.434782608695656</c:v>
                </c:pt>
                <c:pt idx="9" formatCode="0">
                  <c:v>31.521739130434785</c:v>
                </c:pt>
                <c:pt idx="10" formatCode="0">
                  <c:v>28.422876949740033</c:v>
                </c:pt>
                <c:pt idx="12" formatCode="0">
                  <c:v>31</c:v>
                </c:pt>
                <c:pt idx="13" formatCode="0">
                  <c:v>27.659574468085108</c:v>
                </c:pt>
                <c:pt idx="14" formatCode="0">
                  <c:v>30.392156862745097</c:v>
                </c:pt>
                <c:pt idx="15" formatCode="0">
                  <c:v>36.521739130434781</c:v>
                </c:pt>
                <c:pt idx="16" formatCode="0">
                  <c:v>26.666666666666668</c:v>
                </c:pt>
                <c:pt idx="18" formatCode="0">
                  <c:v>27.094972067039109</c:v>
                </c:pt>
                <c:pt idx="19" formatCode="0">
                  <c:v>31.018518518518519</c:v>
                </c:pt>
                <c:pt idx="20" formatCode="0">
                  <c:v>38.235294117647058</c:v>
                </c:pt>
                <c:pt idx="21" formatCode="0">
                  <c:v>26.865671641791046</c:v>
                </c:pt>
                <c:pt idx="22" formatCode="0">
                  <c:v>26.923076923076923</c:v>
                </c:pt>
                <c:pt idx="24" formatCode="0">
                  <c:v>27.094972067039109</c:v>
                </c:pt>
                <c:pt idx="25" formatCode="0">
                  <c:v>33.211678832116789</c:v>
                </c:pt>
                <c:pt idx="26" formatCode="0">
                  <c:v>26.356589147286826</c:v>
                </c:pt>
              </c:numCache>
            </c:numRef>
          </c:val>
          <c:extLst>
            <c:ext xmlns:c16="http://schemas.microsoft.com/office/drawing/2014/chart" uri="{C3380CC4-5D6E-409C-BE32-E72D297353CC}">
              <c16:uniqueId val="{00000001-4575-434E-82DD-3D2ADB5DEB02}"/>
            </c:ext>
          </c:extLst>
        </c:ser>
        <c:ser>
          <c:idx val="2"/>
          <c:order val="2"/>
          <c:tx>
            <c:strRef>
              <c:f>Dati!$E$719</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Dati!$B$720:$B$746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Dati!$E$720:$E$746</c:f>
              <c:numCache>
                <c:formatCode>General</c:formatCode>
                <c:ptCount val="27"/>
                <c:pt idx="0" formatCode="0">
                  <c:v>38.633377135348226</c:v>
                </c:pt>
                <c:pt idx="2" formatCode="0">
                  <c:v>40.293040293040292</c:v>
                </c:pt>
                <c:pt idx="3" formatCode="0">
                  <c:v>38.84297520661157</c:v>
                </c:pt>
                <c:pt idx="4" formatCode="0">
                  <c:v>36.585365853658537</c:v>
                </c:pt>
                <c:pt idx="6" formatCode="0">
                  <c:v>40.065681444991789</c:v>
                </c:pt>
                <c:pt idx="7" formatCode="0">
                  <c:v>32.608695652173914</c:v>
                </c:pt>
                <c:pt idx="9" formatCode="0">
                  <c:v>38.586956521739133</c:v>
                </c:pt>
                <c:pt idx="10" formatCode="0">
                  <c:v>38.648180242634318</c:v>
                </c:pt>
                <c:pt idx="12" formatCode="0">
                  <c:v>41</c:v>
                </c:pt>
                <c:pt idx="13" formatCode="0">
                  <c:v>50</c:v>
                </c:pt>
                <c:pt idx="14" formatCode="0">
                  <c:v>33.333333333333329</c:v>
                </c:pt>
                <c:pt idx="15" formatCode="0">
                  <c:v>31.304347826086961</c:v>
                </c:pt>
                <c:pt idx="16" formatCode="0">
                  <c:v>30.476190476190478</c:v>
                </c:pt>
                <c:pt idx="18" formatCode="0">
                  <c:v>36.592178770949715</c:v>
                </c:pt>
                <c:pt idx="19" formatCode="0">
                  <c:v>43.518518518518519</c:v>
                </c:pt>
                <c:pt idx="20" formatCode="0">
                  <c:v>29.411764705882355</c:v>
                </c:pt>
                <c:pt idx="21" formatCode="0">
                  <c:v>43.283582089552233</c:v>
                </c:pt>
                <c:pt idx="22" formatCode="0">
                  <c:v>38.461538461538467</c:v>
                </c:pt>
                <c:pt idx="24" formatCode="0">
                  <c:v>36.592178770949715</c:v>
                </c:pt>
                <c:pt idx="25" formatCode="0">
                  <c:v>37.591240875912405</c:v>
                </c:pt>
                <c:pt idx="26" formatCode="0">
                  <c:v>46.511627906976742</c:v>
                </c:pt>
              </c:numCache>
            </c:numRef>
          </c:val>
          <c:extLst>
            <c:ext xmlns:c16="http://schemas.microsoft.com/office/drawing/2014/chart" uri="{C3380CC4-5D6E-409C-BE32-E72D297353CC}">
              <c16:uniqueId val="{00000002-4575-434E-82DD-3D2ADB5DEB02}"/>
            </c:ext>
          </c:extLst>
        </c:ser>
        <c:ser>
          <c:idx val="3"/>
          <c:order val="3"/>
          <c:tx>
            <c:strRef>
              <c:f>Dati!$F$719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Dati!$B$720:$B$746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Dati!$F$720:$F$746</c:f>
              <c:numCache>
                <c:formatCode>General</c:formatCode>
                <c:ptCount val="27"/>
                <c:pt idx="0" formatCode="0">
                  <c:v>9.1984231274638635</c:v>
                </c:pt>
                <c:pt idx="2" formatCode="0">
                  <c:v>6.593406593406594</c:v>
                </c:pt>
                <c:pt idx="3" formatCode="0">
                  <c:v>9.5041322314049594</c:v>
                </c:pt>
                <c:pt idx="4" formatCode="0">
                  <c:v>11.788617886178862</c:v>
                </c:pt>
                <c:pt idx="6" formatCode="0">
                  <c:v>8.7027914614121507</c:v>
                </c:pt>
                <c:pt idx="7" formatCode="0">
                  <c:v>11.594202898550725</c:v>
                </c:pt>
                <c:pt idx="9" formatCode="0">
                  <c:v>9.7826086956521738</c:v>
                </c:pt>
                <c:pt idx="10" formatCode="0">
                  <c:v>9.0121317157712308</c:v>
                </c:pt>
                <c:pt idx="12" formatCode="0">
                  <c:v>13</c:v>
                </c:pt>
                <c:pt idx="13" formatCode="0">
                  <c:v>7.4468085106382977</c:v>
                </c:pt>
                <c:pt idx="14" formatCode="0">
                  <c:v>8.8235294117647065</c:v>
                </c:pt>
                <c:pt idx="15" formatCode="0">
                  <c:v>7.8260869565217401</c:v>
                </c:pt>
                <c:pt idx="16" formatCode="0">
                  <c:v>6.666666666666667</c:v>
                </c:pt>
                <c:pt idx="18" formatCode="0">
                  <c:v>10.05586592178771</c:v>
                </c:pt>
                <c:pt idx="19" formatCode="0">
                  <c:v>8.3333333333333321</c:v>
                </c:pt>
                <c:pt idx="20" formatCode="0">
                  <c:v>5.8823529411764701</c:v>
                </c:pt>
                <c:pt idx="21" formatCode="0">
                  <c:v>10.44776119402985</c:v>
                </c:pt>
                <c:pt idx="22" formatCode="0">
                  <c:v>9.6153846153846168</c:v>
                </c:pt>
                <c:pt idx="24" formatCode="0">
                  <c:v>10.05586592178771</c:v>
                </c:pt>
                <c:pt idx="25" formatCode="0">
                  <c:v>9.1240875912408761</c:v>
                </c:pt>
                <c:pt idx="26" formatCode="0">
                  <c:v>6.9767441860465116</c:v>
                </c:pt>
              </c:numCache>
            </c:numRef>
          </c:val>
          <c:extLst>
            <c:ext xmlns:c16="http://schemas.microsoft.com/office/drawing/2014/chart" uri="{C3380CC4-5D6E-409C-BE32-E72D297353CC}">
              <c16:uniqueId val="{00000003-4575-434E-82DD-3D2ADB5DEB02}"/>
            </c:ext>
          </c:extLst>
        </c:ser>
        <c:dLbls>
          <c:dLblPos val="ctr"/>
          <c:showLegendKey val="0"/>
          <c:showVal val="1"/>
          <c:showCatName val="0"/>
          <c:showSerName val="0"/>
          <c:showPercent val="0"/>
          <c:showBubbleSize val="0"/>
        </c:dLbls>
        <c:gapWidth val="20"/>
        <c:overlap val="100"/>
        <c:axId val="395025424"/>
        <c:axId val="395023464"/>
      </c:barChart>
      <c:catAx>
        <c:axId val="39502542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5023464"/>
        <c:crossesAt val="0"/>
        <c:auto val="1"/>
        <c:lblAlgn val="ctr"/>
        <c:lblOffset val="100"/>
        <c:tickLblSkip val="1"/>
        <c:tickMarkSkip val="1"/>
        <c:noMultiLvlLbl val="0"/>
      </c:catAx>
      <c:valAx>
        <c:axId val="395023464"/>
        <c:scaling>
          <c:orientation val="minMax"/>
          <c:max val="100"/>
          <c:min val="0"/>
        </c:scaling>
        <c:delete val="1"/>
        <c:axPos val="t"/>
        <c:numFmt formatCode="0" sourceLinked="1"/>
        <c:majorTickMark val="out"/>
        <c:minorTickMark val="none"/>
        <c:tickLblPos val="nextTo"/>
        <c:crossAx val="39502542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5882799177856592"/>
          <c:y val="8.681018238104852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7848654380266042"/>
          <c:y val="9.7663369001951675E-2"/>
          <c:w val="0.46404645023400659"/>
          <c:h val="0.88617353119321618"/>
        </c:manualLayout>
      </c:layout>
      <c:barChart>
        <c:barDir val="bar"/>
        <c:grouping val="stacked"/>
        <c:varyColors val="0"/>
        <c:ser>
          <c:idx val="0"/>
          <c:order val="0"/>
          <c:tx>
            <c:strRef>
              <c:f>Dati!$C$43</c:f>
              <c:strCache>
                <c:ptCount val="1"/>
                <c:pt idx="0">
                  <c:v>Jā, pēdējā gada laikā</c:v>
                </c:pt>
              </c:strCache>
            </c:strRef>
          </c:tx>
          <c:spPr>
            <a:solidFill>
              <a:srgbClr val="16697A"/>
            </a:solidFill>
          </c:spPr>
          <c:invertIfNegative val="0"/>
          <c:dLbls>
            <c:dLbl>
              <c:idx val="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6.1086974842913144E-2"/>
                      <c:h val="3.6458465199888594E-2"/>
                    </c:manualLayout>
                  </c15:layout>
                </c:ext>
                <c:ext xmlns:c16="http://schemas.microsoft.com/office/drawing/2014/chart" uri="{C3380CC4-5D6E-409C-BE32-E72D297353CC}">
                  <c16:uniqueId val="{00000000-A13F-471E-AEDD-9EF9CD3EBEB9}"/>
                </c:ext>
              </c:extLst>
            </c:dLbl>
            <c:dLbl>
              <c:idx val="1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6.1086974842913144E-2"/>
                      <c:h val="3.0284675953967291E-2"/>
                    </c:manualLayout>
                  </c15:layout>
                </c:ext>
                <c:ext xmlns:c16="http://schemas.microsoft.com/office/drawing/2014/chart" uri="{C3380CC4-5D6E-409C-BE32-E72D297353CC}">
                  <c16:uniqueId val="{00000001-A13F-471E-AEDD-9EF9CD3EBEB9}"/>
                </c:ext>
              </c:extLst>
            </c:dLbl>
            <c:dLbl>
              <c:idx val="12"/>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3C-435A-851A-8E3C284A10CD}"/>
                </c:ext>
              </c:extLst>
            </c:dLbl>
            <c:dLbl>
              <c:idx val="1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6.1086974842913144E-2"/>
                      <c:h val="3.0284675953967291E-2"/>
                    </c:manualLayout>
                  </c15:layout>
                </c:ext>
                <c:ext xmlns:c16="http://schemas.microsoft.com/office/drawing/2014/chart" uri="{C3380CC4-5D6E-409C-BE32-E72D297353CC}">
                  <c16:uniqueId val="{00000002-A13F-471E-AEDD-9EF9CD3EBEB9}"/>
                </c:ext>
              </c:extLst>
            </c:dLbl>
            <c:dLbl>
              <c:idx val="15"/>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3C-435A-851A-8E3C284A10CD}"/>
                </c:ext>
              </c:extLst>
            </c:dLbl>
            <c:dLbl>
              <c:idx val="20"/>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6.1086974842913144E-2"/>
                      <c:h val="3.0284675953967291E-2"/>
                    </c:manualLayout>
                  </c15:layout>
                </c:ext>
                <c:ext xmlns:c16="http://schemas.microsoft.com/office/drawing/2014/chart" uri="{C3380CC4-5D6E-409C-BE32-E72D297353CC}">
                  <c16:uniqueId val="{00000003-A13F-471E-AEDD-9EF9CD3EBEB9}"/>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Dati!$B$44:$B$71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Dati!$C$44:$C$71</c:f>
              <c:numCache>
                <c:formatCode>General</c:formatCode>
                <c:ptCount val="28"/>
                <c:pt idx="0" formatCode="0">
                  <c:v>13.797634691195796</c:v>
                </c:pt>
                <c:pt idx="2" formatCode="0">
                  <c:v>27.925531914893615</c:v>
                </c:pt>
                <c:pt idx="5" formatCode="0">
                  <c:v>36.206896551724135</c:v>
                </c:pt>
                <c:pt idx="8" formatCode="0">
                  <c:v>22.807017543859647</c:v>
                </c:pt>
                <c:pt idx="9" formatCode="0">
                  <c:v>12.210200927357032</c:v>
                </c:pt>
                <c:pt idx="11" formatCode="0">
                  <c:v>21.834061135371179</c:v>
                </c:pt>
                <c:pt idx="12" formatCode="0">
                  <c:v>1.6501650165016499</c:v>
                </c:pt>
                <c:pt idx="14" formatCode="0">
                  <c:v>27.027027027027028</c:v>
                </c:pt>
                <c:pt idx="15" formatCode="0">
                  <c:v>1.2787723785166241</c:v>
                </c:pt>
                <c:pt idx="17" formatCode="0">
                  <c:v>19.428571428571427</c:v>
                </c:pt>
                <c:pt idx="18" formatCode="0">
                  <c:v>12.1160409556314</c:v>
                </c:pt>
                <c:pt idx="20" formatCode="0">
                  <c:v>38.764044943820224</c:v>
                </c:pt>
                <c:pt idx="21" formatCode="0">
                  <c:v>18.181818181818183</c:v>
                </c:pt>
                <c:pt idx="23" formatCode="0">
                  <c:v>32.258064516129032</c:v>
                </c:pt>
                <c:pt idx="24" formatCode="0">
                  <c:v>27.070063694267514</c:v>
                </c:pt>
                <c:pt idx="26" formatCode="0">
                  <c:v>17.80821917808219</c:v>
                </c:pt>
                <c:pt idx="27" formatCode="0">
                  <c:v>30.363036303630363</c:v>
                </c:pt>
              </c:numCache>
            </c:numRef>
          </c:val>
          <c:extLst>
            <c:ext xmlns:c16="http://schemas.microsoft.com/office/drawing/2014/chart" uri="{C3380CC4-5D6E-409C-BE32-E72D297353CC}">
              <c16:uniqueId val="{00000000-9D3C-435A-851A-8E3C284A10CD}"/>
            </c:ext>
          </c:extLst>
        </c:ser>
        <c:ser>
          <c:idx val="1"/>
          <c:order val="1"/>
          <c:tx>
            <c:strRef>
              <c:f>Dati!$D$43</c:f>
              <c:strCache>
                <c:ptCount val="1"/>
                <c:pt idx="0">
                  <c:v>Jā, pēdējo 3 gadu laikā</c:v>
                </c:pt>
              </c:strCache>
            </c:strRef>
          </c:tx>
          <c:spPr>
            <a:solidFill>
              <a:srgbClr val="489FB5"/>
            </a:solidFill>
          </c:spPr>
          <c:invertIfNegative val="0"/>
          <c:dLbls>
            <c:dLbl>
              <c:idx val="12"/>
              <c:layout>
                <c:manualLayout>
                  <c:x val="8.3809518781580404E-3"/>
                  <c:y val="0"/>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3C-435A-851A-8E3C284A10CD}"/>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Dati!$B$44:$B$71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Dati!$D$44:$D$71</c:f>
              <c:numCache>
                <c:formatCode>General</c:formatCode>
                <c:ptCount val="28"/>
                <c:pt idx="0" formatCode="0">
                  <c:v>2.8909329829172141</c:v>
                </c:pt>
                <c:pt idx="2" formatCode="0">
                  <c:v>5.8510638297872344</c:v>
                </c:pt>
                <c:pt idx="5" formatCode="0">
                  <c:v>7.5862068965517242</c:v>
                </c:pt>
                <c:pt idx="8" formatCode="0">
                  <c:v>7.8947368421052628</c:v>
                </c:pt>
                <c:pt idx="9" formatCode="0">
                  <c:v>2.009273570324575</c:v>
                </c:pt>
                <c:pt idx="11" formatCode="0">
                  <c:v>3.9301310043668125</c:v>
                </c:pt>
                <c:pt idx="12" formatCode="0">
                  <c:v>1.3201320132013201</c:v>
                </c:pt>
                <c:pt idx="14" formatCode="0">
                  <c:v>3.7837837837837842</c:v>
                </c:pt>
                <c:pt idx="15" formatCode="0">
                  <c:v>2.0460358056265986</c:v>
                </c:pt>
                <c:pt idx="17" formatCode="0">
                  <c:v>6.2857142857142865</c:v>
                </c:pt>
                <c:pt idx="18" formatCode="0">
                  <c:v>1.877133105802048</c:v>
                </c:pt>
                <c:pt idx="20" formatCode="0">
                  <c:v>8.4269662921348321</c:v>
                </c:pt>
                <c:pt idx="21" formatCode="0">
                  <c:v>3.535353535353535</c:v>
                </c:pt>
                <c:pt idx="23" formatCode="0">
                  <c:v>9.67741935483871</c:v>
                </c:pt>
                <c:pt idx="24" formatCode="0">
                  <c:v>5.095541401273886</c:v>
                </c:pt>
                <c:pt idx="26" formatCode="0">
                  <c:v>4.10958904109589</c:v>
                </c:pt>
                <c:pt idx="27" formatCode="0">
                  <c:v>6.2706270627062706</c:v>
                </c:pt>
              </c:numCache>
            </c:numRef>
          </c:val>
          <c:extLst>
            <c:ext xmlns:c16="http://schemas.microsoft.com/office/drawing/2014/chart" uri="{C3380CC4-5D6E-409C-BE32-E72D297353CC}">
              <c16:uniqueId val="{00000002-9D3C-435A-851A-8E3C284A10CD}"/>
            </c:ext>
          </c:extLst>
        </c:ser>
        <c:ser>
          <c:idx val="2"/>
          <c:order val="2"/>
          <c:tx>
            <c:strRef>
              <c:f>Dati!$E$43</c:f>
              <c:strCache>
                <c:ptCount val="1"/>
                <c:pt idx="0">
                  <c:v>Jā, pēdējo 5 gadu laikā</c:v>
                </c:pt>
              </c:strCache>
            </c:strRef>
          </c:tx>
          <c:spPr>
            <a:solidFill>
              <a:srgbClr val="C2BDC7"/>
            </a:solidFill>
          </c:spPr>
          <c:invertIfNegative val="0"/>
          <c:dLbls>
            <c:dLbl>
              <c:idx val="12"/>
              <c:spPr>
                <a:noFill/>
                <a:ln>
                  <a:noFill/>
                </a:ln>
                <a:effectLst/>
              </c:spPr>
              <c:txPr>
                <a:bodyPr wrap="square" lIns="38100" tIns="19050" rIns="38100" bIns="19050" anchor="ctr">
                  <a:spAutoFit/>
                </a:bodyPr>
                <a:lstStyle/>
                <a:p>
                  <a:pPr>
                    <a:defRPr b="1">
                      <a:solidFill>
                        <a:schemeClr val="bg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3C-435A-851A-8E3C284A10CD}"/>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Dati!$B$44:$B$71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Dati!$E$44:$E$71</c:f>
              <c:numCache>
                <c:formatCode>General</c:formatCode>
                <c:ptCount val="28"/>
                <c:pt idx="0" formatCode="0">
                  <c:v>4.3363994743758214</c:v>
                </c:pt>
                <c:pt idx="2" formatCode="0">
                  <c:v>8.7765957446808507</c:v>
                </c:pt>
                <c:pt idx="5" formatCode="0">
                  <c:v>11.379310344827587</c:v>
                </c:pt>
                <c:pt idx="8" formatCode="0">
                  <c:v>11.403508771929824</c:v>
                </c:pt>
                <c:pt idx="9" formatCode="0">
                  <c:v>3.091190108191654</c:v>
                </c:pt>
                <c:pt idx="11" formatCode="0">
                  <c:v>5.4585152838427948</c:v>
                </c:pt>
                <c:pt idx="12" formatCode="0">
                  <c:v>2.6402640264026402</c:v>
                </c:pt>
                <c:pt idx="14" formatCode="0">
                  <c:v>5.1351351351351351</c:v>
                </c:pt>
                <c:pt idx="15" formatCode="0">
                  <c:v>3.5805626598465472</c:v>
                </c:pt>
                <c:pt idx="17" formatCode="0">
                  <c:v>8.5714285714285712</c:v>
                </c:pt>
                <c:pt idx="18" formatCode="0">
                  <c:v>3.0716723549488054</c:v>
                </c:pt>
                <c:pt idx="20" formatCode="0">
                  <c:v>11.235955056179774</c:v>
                </c:pt>
                <c:pt idx="21" formatCode="0">
                  <c:v>6.5656565656565666</c:v>
                </c:pt>
                <c:pt idx="23" formatCode="0">
                  <c:v>9.67741935483871</c:v>
                </c:pt>
                <c:pt idx="24" formatCode="0">
                  <c:v>8.598726114649681</c:v>
                </c:pt>
                <c:pt idx="26" formatCode="0">
                  <c:v>9.5890410958904102</c:v>
                </c:pt>
                <c:pt idx="27" formatCode="0">
                  <c:v>8.5808580858085808</c:v>
                </c:pt>
              </c:numCache>
            </c:numRef>
          </c:val>
          <c:extLst>
            <c:ext xmlns:c16="http://schemas.microsoft.com/office/drawing/2014/chart" uri="{C3380CC4-5D6E-409C-BE32-E72D297353CC}">
              <c16:uniqueId val="{00000004-9D3C-435A-851A-8E3C284A10CD}"/>
            </c:ext>
          </c:extLst>
        </c:ser>
        <c:ser>
          <c:idx val="3"/>
          <c:order val="3"/>
          <c:tx>
            <c:strRef>
              <c:f>Dati!$F$43</c:f>
              <c:strCache>
                <c:ptCount val="1"/>
                <c:pt idx="0">
                  <c:v>Senāk</c:v>
                </c:pt>
              </c:strCache>
            </c:strRef>
          </c:tx>
          <c:spPr>
            <a:solidFill>
              <a:srgbClr val="7C7287"/>
            </a:solidFill>
          </c:spPr>
          <c:invertIfNegative val="0"/>
          <c:dLbls>
            <c:dLbl>
              <c:idx val="12"/>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3C-435A-851A-8E3C284A10CD}"/>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Dati!$B$44:$B$71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Dati!$F$44:$F$71</c:f>
              <c:numCache>
                <c:formatCode>General</c:formatCode>
                <c:ptCount val="28"/>
                <c:pt idx="0" formatCode="0">
                  <c:v>3.9421813403416559</c:v>
                </c:pt>
                <c:pt idx="2" formatCode="0">
                  <c:v>7.9787234042553195</c:v>
                </c:pt>
                <c:pt idx="5" formatCode="0">
                  <c:v>10.344827586206897</c:v>
                </c:pt>
                <c:pt idx="8" formatCode="0">
                  <c:v>5.2631578947368416</c:v>
                </c:pt>
                <c:pt idx="9" formatCode="0">
                  <c:v>3.7094281298299845</c:v>
                </c:pt>
                <c:pt idx="11" formatCode="0">
                  <c:v>4.8034934497816595</c:v>
                </c:pt>
                <c:pt idx="12" formatCode="0">
                  <c:v>2.6402640264026402</c:v>
                </c:pt>
                <c:pt idx="14" formatCode="0">
                  <c:v>4.8648648648648649</c:v>
                </c:pt>
                <c:pt idx="15" formatCode="0">
                  <c:v>3.0690537084398977</c:v>
                </c:pt>
                <c:pt idx="17" formatCode="0">
                  <c:v>3.4285714285714288</c:v>
                </c:pt>
                <c:pt idx="18" formatCode="0">
                  <c:v>4.0955631399317403</c:v>
                </c:pt>
                <c:pt idx="20" formatCode="0">
                  <c:v>7.3033707865168536</c:v>
                </c:pt>
                <c:pt idx="21" formatCode="0">
                  <c:v>8.5858585858585847</c:v>
                </c:pt>
                <c:pt idx="23" formatCode="0">
                  <c:v>6.4516129032258061</c:v>
                </c:pt>
                <c:pt idx="24" formatCode="0">
                  <c:v>8.2802547770700627</c:v>
                </c:pt>
                <c:pt idx="26" formatCode="0">
                  <c:v>5.4794520547945202</c:v>
                </c:pt>
                <c:pt idx="27" formatCode="0">
                  <c:v>8.5808580858085808</c:v>
                </c:pt>
              </c:numCache>
            </c:numRef>
          </c:val>
          <c:extLst>
            <c:ext xmlns:c16="http://schemas.microsoft.com/office/drawing/2014/chart" uri="{C3380CC4-5D6E-409C-BE32-E72D297353CC}">
              <c16:uniqueId val="{00000006-9D3C-435A-851A-8E3C284A10CD}"/>
            </c:ext>
          </c:extLst>
        </c:ser>
        <c:ser>
          <c:idx val="4"/>
          <c:order val="4"/>
          <c:tx>
            <c:strRef>
              <c:f>Dati!$G$43</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Dati!$B$44:$B$71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Dati!$G$44:$G$71</c:f>
              <c:numCache>
                <c:formatCode>General</c:formatCode>
                <c:ptCount val="28"/>
                <c:pt idx="0" formatCode="0">
                  <c:v>75.032851511169525</c:v>
                </c:pt>
                <c:pt idx="2" formatCode="0">
                  <c:v>49.468085106382979</c:v>
                </c:pt>
                <c:pt idx="3" formatCode="0">
                  <c:v>100</c:v>
                </c:pt>
                <c:pt idx="5" formatCode="0">
                  <c:v>34.482758620689658</c:v>
                </c:pt>
                <c:pt idx="6" formatCode="0">
                  <c:v>100</c:v>
                </c:pt>
                <c:pt idx="8" formatCode="0">
                  <c:v>52.631578947368418</c:v>
                </c:pt>
                <c:pt idx="9" formatCode="0">
                  <c:v>78.979907264296756</c:v>
                </c:pt>
                <c:pt idx="11" formatCode="0">
                  <c:v>63.973799126637552</c:v>
                </c:pt>
                <c:pt idx="12" formatCode="0">
                  <c:v>91.749174917491743</c:v>
                </c:pt>
                <c:pt idx="14" formatCode="0">
                  <c:v>59.189189189189186</c:v>
                </c:pt>
                <c:pt idx="15" formatCode="0">
                  <c:v>90.025575447570333</c:v>
                </c:pt>
                <c:pt idx="17" formatCode="0">
                  <c:v>62.285714285714292</c:v>
                </c:pt>
                <c:pt idx="18" formatCode="0">
                  <c:v>78.839590443686006</c:v>
                </c:pt>
                <c:pt idx="20" formatCode="0">
                  <c:v>34.269662921348313</c:v>
                </c:pt>
                <c:pt idx="21" formatCode="0">
                  <c:v>63.131313131313128</c:v>
                </c:pt>
                <c:pt idx="23" formatCode="0">
                  <c:v>41.935483870967744</c:v>
                </c:pt>
                <c:pt idx="24" formatCode="0">
                  <c:v>50.955414012738856</c:v>
                </c:pt>
                <c:pt idx="26" formatCode="0">
                  <c:v>63.013698630136986</c:v>
                </c:pt>
                <c:pt idx="27" formatCode="0">
                  <c:v>46.204620462046201</c:v>
                </c:pt>
              </c:numCache>
            </c:numRef>
          </c:val>
          <c:extLst>
            <c:ext xmlns:c16="http://schemas.microsoft.com/office/drawing/2014/chart" uri="{C3380CC4-5D6E-409C-BE32-E72D297353CC}">
              <c16:uniqueId val="{00000007-9D3C-435A-851A-8E3C284A10CD}"/>
            </c:ext>
          </c:extLst>
        </c:ser>
        <c:ser>
          <c:idx val="5"/>
          <c:order val="5"/>
          <c:tx>
            <c:strRef>
              <c:f>Dati!$H$43</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Dati!$B$44:$B$71</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Dati!$H$44:$H$71</c:f>
              <c:numCache>
                <c:formatCode>General</c:formatCode>
                <c:ptCount val="28"/>
              </c:numCache>
            </c:numRef>
          </c:val>
          <c:extLst>
            <c:ext xmlns:c16="http://schemas.microsoft.com/office/drawing/2014/chart" uri="{C3380CC4-5D6E-409C-BE32-E72D297353CC}">
              <c16:uniqueId val="{00000008-9D3C-435A-851A-8E3C284A10CD}"/>
            </c:ext>
          </c:extLst>
        </c:ser>
        <c:dLbls>
          <c:dLblPos val="ctr"/>
          <c:showLegendKey val="0"/>
          <c:showVal val="1"/>
          <c:showCatName val="0"/>
          <c:showSerName val="0"/>
          <c:showPercent val="0"/>
          <c:showBubbleSize val="0"/>
        </c:dLbls>
        <c:gapWidth val="20"/>
        <c:overlap val="100"/>
        <c:axId val="395249472"/>
        <c:axId val="395247120"/>
      </c:barChart>
      <c:catAx>
        <c:axId val="39524947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5247120"/>
        <c:crossesAt val="0"/>
        <c:auto val="1"/>
        <c:lblAlgn val="ctr"/>
        <c:lblOffset val="100"/>
        <c:tickLblSkip val="1"/>
        <c:tickMarkSkip val="1"/>
        <c:noMultiLvlLbl val="0"/>
      </c:catAx>
      <c:valAx>
        <c:axId val="395247120"/>
        <c:scaling>
          <c:orientation val="minMax"/>
          <c:max val="100"/>
          <c:min val="-2"/>
        </c:scaling>
        <c:delete val="1"/>
        <c:axPos val="t"/>
        <c:numFmt formatCode="0" sourceLinked="1"/>
        <c:majorTickMark val="out"/>
        <c:minorTickMark val="none"/>
        <c:tickLblPos val="nextTo"/>
        <c:crossAx val="39524947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561630577427822"/>
          <c:y val="9.7172337936693609E-2"/>
          <c:w val="0.47853149606299211"/>
          <c:h val="0.88617350769069614"/>
        </c:manualLayout>
      </c:layout>
      <c:barChart>
        <c:barDir val="bar"/>
        <c:grouping val="stacked"/>
        <c:varyColors val="0"/>
        <c:ser>
          <c:idx val="0"/>
          <c:order val="0"/>
          <c:tx>
            <c:strRef>
              <c:f>Dati!$C$749</c:f>
              <c:strCache>
                <c:ptCount val="1"/>
                <c:pt idx="0">
                  <c:v>Liela</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FAF1-4CEE-9A60-DCEB855719CB}"/>
                </c:ext>
              </c:extLst>
            </c:dLbl>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FAF1-4CEE-9A60-DCEB855719CB}"/>
                </c:ext>
              </c:extLst>
            </c:dLbl>
            <c:dLbl>
              <c:idx val="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B190-44C8-AA31-C088A8BE62EA}"/>
                </c:ext>
              </c:extLst>
            </c:dLbl>
            <c:dLbl>
              <c:idx val="1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B190-44C8-AA31-C088A8BE62EA}"/>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Dati!$B$750:$B$777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Dati!$C$750:$C$777</c:f>
              <c:numCache>
                <c:formatCode>General</c:formatCode>
                <c:ptCount val="28"/>
                <c:pt idx="0" formatCode="0">
                  <c:v>22.996057818659658</c:v>
                </c:pt>
                <c:pt idx="2" formatCode="0">
                  <c:v>34.308510638297875</c:v>
                </c:pt>
                <c:pt idx="3" formatCode="0">
                  <c:v>11.948051948051948</c:v>
                </c:pt>
                <c:pt idx="5" formatCode="0">
                  <c:v>32.068965517241374</c:v>
                </c:pt>
                <c:pt idx="6" formatCode="0">
                  <c:v>17.40976645435244</c:v>
                </c:pt>
                <c:pt idx="8" formatCode="0">
                  <c:v>74.561403508771932</c:v>
                </c:pt>
                <c:pt idx="9" formatCode="0">
                  <c:v>13.910355486862441</c:v>
                </c:pt>
                <c:pt idx="11" formatCode="0">
                  <c:v>38.209606986899566</c:v>
                </c:pt>
                <c:pt idx="14" formatCode="0">
                  <c:v>28.918918918918919</c:v>
                </c:pt>
                <c:pt idx="15" formatCode="0">
                  <c:v>17.391304347826086</c:v>
                </c:pt>
                <c:pt idx="17" formatCode="0">
                  <c:v>100</c:v>
                </c:pt>
                <c:pt idx="20" formatCode="0">
                  <c:v>31.460674157303369</c:v>
                </c:pt>
                <c:pt idx="21" formatCode="0">
                  <c:v>36.868686868686865</c:v>
                </c:pt>
                <c:pt idx="23" formatCode="0">
                  <c:v>41.935483870967744</c:v>
                </c:pt>
                <c:pt idx="24" formatCode="0">
                  <c:v>32.802547770700635</c:v>
                </c:pt>
                <c:pt idx="26" formatCode="0">
                  <c:v>31.506849315068493</c:v>
                </c:pt>
                <c:pt idx="27" formatCode="0">
                  <c:v>34.983498349834989</c:v>
                </c:pt>
              </c:numCache>
            </c:numRef>
          </c:val>
          <c:extLst>
            <c:ext xmlns:c16="http://schemas.microsoft.com/office/drawing/2014/chart" uri="{C3380CC4-5D6E-409C-BE32-E72D297353CC}">
              <c16:uniqueId val="{00000000-D516-4527-93A1-C6E3A0D56306}"/>
            </c:ext>
          </c:extLst>
        </c:ser>
        <c:ser>
          <c:idx val="1"/>
          <c:order val="1"/>
          <c:tx>
            <c:strRef>
              <c:f>Dati!$D$749</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Dati!$B$750:$B$777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Dati!$D$750:$D$777</c:f>
              <c:numCache>
                <c:formatCode>General</c:formatCode>
                <c:ptCount val="28"/>
                <c:pt idx="0" formatCode="0">
                  <c:v>29.172141918528254</c:v>
                </c:pt>
                <c:pt idx="2" formatCode="0">
                  <c:v>25.797872340425531</c:v>
                </c:pt>
                <c:pt idx="3" formatCode="0">
                  <c:v>32.467532467532465</c:v>
                </c:pt>
                <c:pt idx="5" formatCode="0">
                  <c:v>27.586206896551722</c:v>
                </c:pt>
                <c:pt idx="6" formatCode="0">
                  <c:v>30.148619957537154</c:v>
                </c:pt>
                <c:pt idx="8" formatCode="0">
                  <c:v>15.789473684210526</c:v>
                </c:pt>
                <c:pt idx="9" formatCode="0">
                  <c:v>31.530139103554866</c:v>
                </c:pt>
                <c:pt idx="11" formatCode="0">
                  <c:v>25.109170305676855</c:v>
                </c:pt>
                <c:pt idx="12" formatCode="0">
                  <c:v>35.313531353135311</c:v>
                </c:pt>
                <c:pt idx="14" formatCode="0">
                  <c:v>28.378378378378379</c:v>
                </c:pt>
                <c:pt idx="15" formatCode="0">
                  <c:v>29.923273657289002</c:v>
                </c:pt>
                <c:pt idx="18" formatCode="0">
                  <c:v>37.883959044368595</c:v>
                </c:pt>
                <c:pt idx="20" formatCode="0">
                  <c:v>26.966292134831459</c:v>
                </c:pt>
                <c:pt idx="21" formatCode="0">
                  <c:v>24.747474747474747</c:v>
                </c:pt>
                <c:pt idx="23" formatCode="0">
                  <c:v>20.967741935483872</c:v>
                </c:pt>
                <c:pt idx="24" formatCode="0">
                  <c:v>26.751592356687897</c:v>
                </c:pt>
                <c:pt idx="26" formatCode="0">
                  <c:v>30.136986301369863</c:v>
                </c:pt>
                <c:pt idx="27" formatCode="0">
                  <c:v>24.752475247524753</c:v>
                </c:pt>
              </c:numCache>
            </c:numRef>
          </c:val>
          <c:extLst>
            <c:ext xmlns:c16="http://schemas.microsoft.com/office/drawing/2014/chart" uri="{C3380CC4-5D6E-409C-BE32-E72D297353CC}">
              <c16:uniqueId val="{00000001-D516-4527-93A1-C6E3A0D56306}"/>
            </c:ext>
          </c:extLst>
        </c:ser>
        <c:ser>
          <c:idx val="2"/>
          <c:order val="2"/>
          <c:tx>
            <c:strRef>
              <c:f>Dati!$E$749</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Dati!$B$750:$B$777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Dati!$E$750:$E$777</c:f>
              <c:numCache>
                <c:formatCode>General</c:formatCode>
                <c:ptCount val="28"/>
                <c:pt idx="0" formatCode="0">
                  <c:v>38.633377135348226</c:v>
                </c:pt>
                <c:pt idx="2" formatCode="0">
                  <c:v>31.117021276595747</c:v>
                </c:pt>
                <c:pt idx="3" formatCode="0">
                  <c:v>45.97402597402597</c:v>
                </c:pt>
                <c:pt idx="5" formatCode="0">
                  <c:v>31.03448275862069</c:v>
                </c:pt>
                <c:pt idx="6" formatCode="0">
                  <c:v>43.312101910828027</c:v>
                </c:pt>
                <c:pt idx="8" formatCode="0">
                  <c:v>5.2631578947368416</c:v>
                </c:pt>
                <c:pt idx="9" formatCode="0">
                  <c:v>44.513137557959816</c:v>
                </c:pt>
                <c:pt idx="11" formatCode="0">
                  <c:v>26.855895196506552</c:v>
                </c:pt>
                <c:pt idx="12" formatCode="0">
                  <c:v>56.435643564356432</c:v>
                </c:pt>
                <c:pt idx="14" formatCode="0">
                  <c:v>31.081081081081081</c:v>
                </c:pt>
                <c:pt idx="15" formatCode="0">
                  <c:v>45.78005115089514</c:v>
                </c:pt>
                <c:pt idx="18" formatCode="0">
                  <c:v>50.170648464163826</c:v>
                </c:pt>
                <c:pt idx="20" formatCode="0">
                  <c:v>29.213483146067414</c:v>
                </c:pt>
                <c:pt idx="21" formatCode="0">
                  <c:v>32.828282828282831</c:v>
                </c:pt>
                <c:pt idx="23" formatCode="0">
                  <c:v>27.419354838709676</c:v>
                </c:pt>
                <c:pt idx="24" formatCode="0">
                  <c:v>31.847133757961782</c:v>
                </c:pt>
                <c:pt idx="26" formatCode="0">
                  <c:v>30.136986301369863</c:v>
                </c:pt>
                <c:pt idx="27" formatCode="0">
                  <c:v>31.353135313531354</c:v>
                </c:pt>
              </c:numCache>
            </c:numRef>
          </c:val>
          <c:extLst>
            <c:ext xmlns:c16="http://schemas.microsoft.com/office/drawing/2014/chart" uri="{C3380CC4-5D6E-409C-BE32-E72D297353CC}">
              <c16:uniqueId val="{00000002-D516-4527-93A1-C6E3A0D56306}"/>
            </c:ext>
          </c:extLst>
        </c:ser>
        <c:ser>
          <c:idx val="3"/>
          <c:order val="3"/>
          <c:tx>
            <c:strRef>
              <c:f>Dati!$F$749</c:f>
              <c:strCache>
                <c:ptCount val="1"/>
                <c:pt idx="0">
                  <c:v>Grūti pateikt</c:v>
                </c:pt>
              </c:strCache>
            </c:strRef>
          </c:tx>
          <c:spPr>
            <a:solidFill>
              <a:srgbClr val="BFBFBF"/>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Dati!$B$750:$B$777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Dati!$F$750:$F$777</c:f>
              <c:numCache>
                <c:formatCode>General</c:formatCode>
                <c:ptCount val="28"/>
                <c:pt idx="0" formatCode="0">
                  <c:v>9.1984231274638635</c:v>
                </c:pt>
                <c:pt idx="2" formatCode="0">
                  <c:v>8.7765957446808507</c:v>
                </c:pt>
                <c:pt idx="3" formatCode="0">
                  <c:v>9.6103896103896105</c:v>
                </c:pt>
                <c:pt idx="5" formatCode="0">
                  <c:v>9.3103448275862082</c:v>
                </c:pt>
                <c:pt idx="6" formatCode="0">
                  <c:v>9.1295116772823768</c:v>
                </c:pt>
                <c:pt idx="8" formatCode="0">
                  <c:v>4.3859649122807012</c:v>
                </c:pt>
                <c:pt idx="9" formatCode="0">
                  <c:v>10.046367851622875</c:v>
                </c:pt>
                <c:pt idx="11" formatCode="0">
                  <c:v>9.8253275109170293</c:v>
                </c:pt>
                <c:pt idx="12" formatCode="0">
                  <c:v>8.2508250825082499</c:v>
                </c:pt>
                <c:pt idx="14" formatCode="0">
                  <c:v>11.621621621621623</c:v>
                </c:pt>
                <c:pt idx="15" formatCode="0">
                  <c:v>6.9053708439897692</c:v>
                </c:pt>
                <c:pt idx="18" formatCode="0">
                  <c:v>11.945392491467576</c:v>
                </c:pt>
                <c:pt idx="20" formatCode="0">
                  <c:v>12.359550561797752</c:v>
                </c:pt>
                <c:pt idx="21" formatCode="0">
                  <c:v>5.5555555555555554</c:v>
                </c:pt>
                <c:pt idx="23" formatCode="0">
                  <c:v>9.67741935483871</c:v>
                </c:pt>
                <c:pt idx="24" formatCode="0">
                  <c:v>8.598726114649681</c:v>
                </c:pt>
                <c:pt idx="26" formatCode="0">
                  <c:v>8.2191780821917799</c:v>
                </c:pt>
                <c:pt idx="27" formatCode="0">
                  <c:v>8.9108910891089099</c:v>
                </c:pt>
              </c:numCache>
            </c:numRef>
          </c:val>
          <c:extLst>
            <c:ext xmlns:c16="http://schemas.microsoft.com/office/drawing/2014/chart" uri="{C3380CC4-5D6E-409C-BE32-E72D297353CC}">
              <c16:uniqueId val="{00000003-D516-4527-93A1-C6E3A0D56306}"/>
            </c:ext>
          </c:extLst>
        </c:ser>
        <c:dLbls>
          <c:dLblPos val="ctr"/>
          <c:showLegendKey val="0"/>
          <c:showVal val="1"/>
          <c:showCatName val="0"/>
          <c:showSerName val="0"/>
          <c:showPercent val="0"/>
          <c:showBubbleSize val="0"/>
        </c:dLbls>
        <c:gapWidth val="20"/>
        <c:overlap val="100"/>
        <c:axId val="395028560"/>
        <c:axId val="395026600"/>
      </c:barChart>
      <c:catAx>
        <c:axId val="39502856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5026600"/>
        <c:crossesAt val="0"/>
        <c:auto val="1"/>
        <c:lblAlgn val="ctr"/>
        <c:lblOffset val="100"/>
        <c:tickLblSkip val="1"/>
        <c:tickMarkSkip val="1"/>
        <c:noMultiLvlLbl val="0"/>
      </c:catAx>
      <c:valAx>
        <c:axId val="395026600"/>
        <c:scaling>
          <c:orientation val="minMax"/>
          <c:max val="100"/>
          <c:min val="0"/>
        </c:scaling>
        <c:delete val="1"/>
        <c:axPos val="t"/>
        <c:numFmt formatCode="0" sourceLinked="1"/>
        <c:majorTickMark val="out"/>
        <c:minorTickMark val="none"/>
        <c:tickLblPos val="nextTo"/>
        <c:crossAx val="39502856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436630577427822"/>
          <c:y val="9.7172337936693609E-2"/>
          <c:w val="0.50978149606299217"/>
          <c:h val="0.88617350769069614"/>
        </c:manualLayout>
      </c:layout>
      <c:barChart>
        <c:barDir val="bar"/>
        <c:grouping val="stacked"/>
        <c:varyColors val="0"/>
        <c:ser>
          <c:idx val="0"/>
          <c:order val="0"/>
          <c:tx>
            <c:strRef>
              <c:f>Dati!$C$592</c:f>
              <c:strCache>
                <c:ptCount val="1"/>
                <c:pt idx="0">
                  <c:v>Liela</c:v>
                </c:pt>
              </c:strCache>
            </c:strRef>
          </c:tx>
          <c:spPr>
            <a:solidFill>
              <a:srgbClr val="16697A"/>
            </a:solidFill>
          </c:spPr>
          <c:invertIfNegative val="0"/>
          <c:dLbls>
            <c:dLbl>
              <c:idx val="1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91DB-4F13-A9CE-33B29C5B2F2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Dati!$B$593:$B$619</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Dati!$C$593:$C$619</c:f>
              <c:numCache>
                <c:formatCode>General</c:formatCode>
                <c:ptCount val="27"/>
                <c:pt idx="0" formatCode="0">
                  <c:v>13.403416557161629</c:v>
                </c:pt>
                <c:pt idx="2" formatCode="0">
                  <c:v>10.989010989010989</c:v>
                </c:pt>
                <c:pt idx="3" formatCode="0">
                  <c:v>14.87603305785124</c:v>
                </c:pt>
                <c:pt idx="4" formatCode="0">
                  <c:v>14.634146341463413</c:v>
                </c:pt>
                <c:pt idx="6" formatCode="0">
                  <c:v>11.822660098522167</c:v>
                </c:pt>
                <c:pt idx="7" formatCode="0">
                  <c:v>20.289855072463769</c:v>
                </c:pt>
                <c:pt idx="9" formatCode="0">
                  <c:v>13.043478260869565</c:v>
                </c:pt>
                <c:pt idx="10" formatCode="0">
                  <c:v>13.518197573656845</c:v>
                </c:pt>
                <c:pt idx="12" formatCode="0">
                  <c:v>13</c:v>
                </c:pt>
                <c:pt idx="13" formatCode="0">
                  <c:v>11.702127659574469</c:v>
                </c:pt>
                <c:pt idx="14" formatCode="0">
                  <c:v>12.745098039215685</c:v>
                </c:pt>
                <c:pt idx="15" formatCode="0">
                  <c:v>13.043478260869565</c:v>
                </c:pt>
                <c:pt idx="16" formatCode="0">
                  <c:v>20.952380952380953</c:v>
                </c:pt>
                <c:pt idx="18" formatCode="0">
                  <c:v>13.966480446927374</c:v>
                </c:pt>
                <c:pt idx="19" formatCode="0">
                  <c:v>12.962962962962962</c:v>
                </c:pt>
                <c:pt idx="20" formatCode="0">
                  <c:v>10.294117647058822</c:v>
                </c:pt>
                <c:pt idx="21" formatCode="0">
                  <c:v>7.4626865671641784</c:v>
                </c:pt>
                <c:pt idx="22" formatCode="0">
                  <c:v>23.076923076923077</c:v>
                </c:pt>
                <c:pt idx="24" formatCode="0">
                  <c:v>13.966480446927374</c:v>
                </c:pt>
                <c:pt idx="25" formatCode="0">
                  <c:v>12.773722627737227</c:v>
                </c:pt>
                <c:pt idx="26" formatCode="0">
                  <c:v>13.178294573643413</c:v>
                </c:pt>
              </c:numCache>
            </c:numRef>
          </c:val>
          <c:extLst>
            <c:ext xmlns:c16="http://schemas.microsoft.com/office/drawing/2014/chart" uri="{C3380CC4-5D6E-409C-BE32-E72D297353CC}">
              <c16:uniqueId val="{00000000-BE67-413B-A314-E495E2869B48}"/>
            </c:ext>
          </c:extLst>
        </c:ser>
        <c:ser>
          <c:idx val="1"/>
          <c:order val="1"/>
          <c:tx>
            <c:strRef>
              <c:f>Dati!$D$592</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Dati!$B$593:$B$619</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Dati!$D$593:$D$619</c:f>
              <c:numCache>
                <c:formatCode>General</c:formatCode>
                <c:ptCount val="27"/>
                <c:pt idx="0" formatCode="0">
                  <c:v>33.902759526938233</c:v>
                </c:pt>
                <c:pt idx="2" formatCode="0">
                  <c:v>35.531135531135533</c:v>
                </c:pt>
                <c:pt idx="3" formatCode="0">
                  <c:v>32.231404958677686</c:v>
                </c:pt>
                <c:pt idx="4" formatCode="0">
                  <c:v>33.739837398373986</c:v>
                </c:pt>
                <c:pt idx="6" formatCode="0">
                  <c:v>34.811165845648603</c:v>
                </c:pt>
                <c:pt idx="7" formatCode="0">
                  <c:v>31.159420289855071</c:v>
                </c:pt>
                <c:pt idx="9" formatCode="0">
                  <c:v>30.434782608695656</c:v>
                </c:pt>
                <c:pt idx="10" formatCode="0">
                  <c:v>35.008665511265164</c:v>
                </c:pt>
                <c:pt idx="12" formatCode="0">
                  <c:v>31</c:v>
                </c:pt>
                <c:pt idx="13" formatCode="0">
                  <c:v>34.042553191489361</c:v>
                </c:pt>
                <c:pt idx="14" formatCode="0">
                  <c:v>38.235294117647058</c:v>
                </c:pt>
                <c:pt idx="15" formatCode="0">
                  <c:v>37.391304347826086</c:v>
                </c:pt>
                <c:pt idx="16" formatCode="0">
                  <c:v>35.238095238095241</c:v>
                </c:pt>
                <c:pt idx="18" formatCode="0">
                  <c:v>32.402234636871505</c:v>
                </c:pt>
                <c:pt idx="19" formatCode="0">
                  <c:v>36.111111111111107</c:v>
                </c:pt>
                <c:pt idx="20" formatCode="0">
                  <c:v>36.764705882352942</c:v>
                </c:pt>
                <c:pt idx="21" formatCode="0">
                  <c:v>34.328358208955223</c:v>
                </c:pt>
                <c:pt idx="22" formatCode="0">
                  <c:v>30.76923076923077</c:v>
                </c:pt>
                <c:pt idx="24" formatCode="0">
                  <c:v>32.402234636871505</c:v>
                </c:pt>
                <c:pt idx="25" formatCode="0">
                  <c:v>35.401459854014597</c:v>
                </c:pt>
                <c:pt idx="26" formatCode="0">
                  <c:v>34.883720930232556</c:v>
                </c:pt>
              </c:numCache>
            </c:numRef>
          </c:val>
          <c:extLst>
            <c:ext xmlns:c16="http://schemas.microsoft.com/office/drawing/2014/chart" uri="{C3380CC4-5D6E-409C-BE32-E72D297353CC}">
              <c16:uniqueId val="{00000001-BE67-413B-A314-E495E2869B48}"/>
            </c:ext>
          </c:extLst>
        </c:ser>
        <c:ser>
          <c:idx val="2"/>
          <c:order val="2"/>
          <c:tx>
            <c:strRef>
              <c:f>Dati!$E$592</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Dati!$B$593:$B$619</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Dati!$E$593:$E$619</c:f>
              <c:numCache>
                <c:formatCode>General</c:formatCode>
                <c:ptCount val="27"/>
                <c:pt idx="0" formatCode="0">
                  <c:v>23.915900131406044</c:v>
                </c:pt>
                <c:pt idx="2" formatCode="0">
                  <c:v>26.373626373626376</c:v>
                </c:pt>
                <c:pt idx="3" formatCode="0">
                  <c:v>24.793388429752067</c:v>
                </c:pt>
                <c:pt idx="4" formatCode="0">
                  <c:v>20.325203252032519</c:v>
                </c:pt>
                <c:pt idx="6" formatCode="0">
                  <c:v>24.466338259441709</c:v>
                </c:pt>
                <c:pt idx="7" formatCode="0">
                  <c:v>21.014492753623188</c:v>
                </c:pt>
                <c:pt idx="9" formatCode="0">
                  <c:v>25.543478260869566</c:v>
                </c:pt>
                <c:pt idx="10" formatCode="0">
                  <c:v>23.39688041594454</c:v>
                </c:pt>
                <c:pt idx="12" formatCode="0">
                  <c:v>27</c:v>
                </c:pt>
                <c:pt idx="13" formatCode="0">
                  <c:v>35.106382978723403</c:v>
                </c:pt>
                <c:pt idx="14" formatCode="0">
                  <c:v>22.549019607843139</c:v>
                </c:pt>
                <c:pt idx="15" formatCode="0">
                  <c:v>20</c:v>
                </c:pt>
                <c:pt idx="16" formatCode="0">
                  <c:v>20.952380952380953</c:v>
                </c:pt>
                <c:pt idx="18" formatCode="0">
                  <c:v>18.156424581005588</c:v>
                </c:pt>
                <c:pt idx="19" formatCode="0">
                  <c:v>26.388888888888889</c:v>
                </c:pt>
                <c:pt idx="20" formatCode="0">
                  <c:v>30.882352941176471</c:v>
                </c:pt>
                <c:pt idx="21" formatCode="0">
                  <c:v>34.328358208955223</c:v>
                </c:pt>
                <c:pt idx="22" formatCode="0">
                  <c:v>30.76923076923077</c:v>
                </c:pt>
                <c:pt idx="24" formatCode="0">
                  <c:v>18.156424581005588</c:v>
                </c:pt>
                <c:pt idx="25" formatCode="0">
                  <c:v>30.29197080291971</c:v>
                </c:pt>
                <c:pt idx="26" formatCode="0">
                  <c:v>26.356589147286826</c:v>
                </c:pt>
              </c:numCache>
            </c:numRef>
          </c:val>
          <c:extLst>
            <c:ext xmlns:c16="http://schemas.microsoft.com/office/drawing/2014/chart" uri="{C3380CC4-5D6E-409C-BE32-E72D297353CC}">
              <c16:uniqueId val="{00000002-BE67-413B-A314-E495E2869B48}"/>
            </c:ext>
          </c:extLst>
        </c:ser>
        <c:ser>
          <c:idx val="3"/>
          <c:order val="3"/>
          <c:tx>
            <c:strRef>
              <c:f>Dati!$F$592</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Dati!$B$593:$B$619</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Dati!$F$593:$F$619</c:f>
              <c:numCache>
                <c:formatCode>General</c:formatCode>
                <c:ptCount val="27"/>
                <c:pt idx="0" formatCode="0">
                  <c:v>28.777923784494085</c:v>
                </c:pt>
                <c:pt idx="2" formatCode="0">
                  <c:v>27.106227106227106</c:v>
                </c:pt>
                <c:pt idx="3" formatCode="0">
                  <c:v>28.099173553719009</c:v>
                </c:pt>
                <c:pt idx="4" formatCode="0">
                  <c:v>31.300813008130078</c:v>
                </c:pt>
                <c:pt idx="6" formatCode="0">
                  <c:v>28.899835796387517</c:v>
                </c:pt>
                <c:pt idx="7" formatCode="0">
                  <c:v>27.536231884057973</c:v>
                </c:pt>
                <c:pt idx="9" formatCode="0">
                  <c:v>30.978260869565215</c:v>
                </c:pt>
                <c:pt idx="10" formatCode="0">
                  <c:v>28.07625649913345</c:v>
                </c:pt>
                <c:pt idx="12" formatCode="0">
                  <c:v>28.999999999999996</c:v>
                </c:pt>
                <c:pt idx="13" formatCode="0">
                  <c:v>19.148936170212767</c:v>
                </c:pt>
                <c:pt idx="14" formatCode="0">
                  <c:v>26.47058823529412</c:v>
                </c:pt>
                <c:pt idx="15" formatCode="0">
                  <c:v>29.565217391304348</c:v>
                </c:pt>
                <c:pt idx="16" formatCode="0">
                  <c:v>22.857142857142858</c:v>
                </c:pt>
                <c:pt idx="18" formatCode="0">
                  <c:v>35.47486033519553</c:v>
                </c:pt>
                <c:pt idx="19" formatCode="0">
                  <c:v>24.537037037037038</c:v>
                </c:pt>
                <c:pt idx="20" formatCode="0">
                  <c:v>22.058823529411764</c:v>
                </c:pt>
                <c:pt idx="21" formatCode="0">
                  <c:v>23.880597014925371</c:v>
                </c:pt>
                <c:pt idx="22" formatCode="0">
                  <c:v>15.384615384615385</c:v>
                </c:pt>
                <c:pt idx="24" formatCode="0">
                  <c:v>35.47486033519553</c:v>
                </c:pt>
                <c:pt idx="25" formatCode="0">
                  <c:v>21.532846715328464</c:v>
                </c:pt>
                <c:pt idx="26" formatCode="0">
                  <c:v>25.581395348837212</c:v>
                </c:pt>
              </c:numCache>
            </c:numRef>
          </c:val>
          <c:extLst>
            <c:ext xmlns:c16="http://schemas.microsoft.com/office/drawing/2014/chart" uri="{C3380CC4-5D6E-409C-BE32-E72D297353CC}">
              <c16:uniqueId val="{00000003-BE67-413B-A314-E495E2869B48}"/>
            </c:ext>
          </c:extLst>
        </c:ser>
        <c:dLbls>
          <c:dLblPos val="ctr"/>
          <c:showLegendKey val="0"/>
          <c:showVal val="1"/>
          <c:showCatName val="0"/>
          <c:showSerName val="0"/>
          <c:showPercent val="0"/>
          <c:showBubbleSize val="0"/>
        </c:dLbls>
        <c:gapWidth val="20"/>
        <c:overlap val="100"/>
        <c:axId val="395022288"/>
        <c:axId val="395028168"/>
      </c:barChart>
      <c:catAx>
        <c:axId val="3950222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5028168"/>
        <c:crossesAt val="0"/>
        <c:auto val="1"/>
        <c:lblAlgn val="ctr"/>
        <c:lblOffset val="100"/>
        <c:tickLblSkip val="1"/>
        <c:tickMarkSkip val="1"/>
        <c:noMultiLvlLbl val="0"/>
      </c:catAx>
      <c:valAx>
        <c:axId val="395028168"/>
        <c:scaling>
          <c:orientation val="minMax"/>
          <c:max val="100"/>
          <c:min val="0"/>
        </c:scaling>
        <c:delete val="1"/>
        <c:axPos val="t"/>
        <c:numFmt formatCode="0" sourceLinked="1"/>
        <c:majorTickMark val="out"/>
        <c:minorTickMark val="none"/>
        <c:tickLblPos val="nextTo"/>
        <c:crossAx val="395022288"/>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561630577427822"/>
          <c:y val="9.7172337936693609E-2"/>
          <c:w val="0.47853149606299211"/>
          <c:h val="0.88617350769069614"/>
        </c:manualLayout>
      </c:layout>
      <c:barChart>
        <c:barDir val="bar"/>
        <c:grouping val="stacked"/>
        <c:varyColors val="0"/>
        <c:ser>
          <c:idx val="0"/>
          <c:order val="0"/>
          <c:tx>
            <c:strRef>
              <c:f>Dati!$C$622</c:f>
              <c:strCache>
                <c:ptCount val="1"/>
                <c:pt idx="0">
                  <c:v>Liela</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A939-4AB4-9FCB-7D5B185BF626}"/>
                </c:ext>
              </c:extLst>
            </c:dLbl>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A939-4AB4-9FCB-7D5B185BF626}"/>
                </c:ext>
              </c:extLst>
            </c:dLbl>
            <c:dLbl>
              <c:idx val="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2-A939-4AB4-9FCB-7D5B185BF626}"/>
                </c:ext>
              </c:extLst>
            </c:dLbl>
            <c:dLbl>
              <c:idx val="17"/>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3-A939-4AB4-9FCB-7D5B185BF626}"/>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Dati!$B$623:$B$650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Dati!$C$623:$C$650</c:f>
              <c:numCache>
                <c:formatCode>General</c:formatCode>
                <c:ptCount val="28"/>
                <c:pt idx="0" formatCode="0">
                  <c:v>13.403416557161629</c:v>
                </c:pt>
                <c:pt idx="2" formatCode="0">
                  <c:v>20.212765957446805</c:v>
                </c:pt>
                <c:pt idx="3" formatCode="0">
                  <c:v>6.7532467532467528</c:v>
                </c:pt>
                <c:pt idx="5" formatCode="0">
                  <c:v>24.137931034482758</c:v>
                </c:pt>
                <c:pt idx="6" formatCode="0">
                  <c:v>6.7940552016985141</c:v>
                </c:pt>
                <c:pt idx="8" formatCode="0">
                  <c:v>27.192982456140353</c:v>
                </c:pt>
                <c:pt idx="9" formatCode="0">
                  <c:v>10.973724884080372</c:v>
                </c:pt>
                <c:pt idx="11" formatCode="0">
                  <c:v>22.270742358078603</c:v>
                </c:pt>
                <c:pt idx="14" formatCode="0">
                  <c:v>27.567567567567568</c:v>
                </c:pt>
                <c:pt idx="17" formatCode="0">
                  <c:v>28.000000000000004</c:v>
                </c:pt>
                <c:pt idx="18" formatCode="0">
                  <c:v>9.0443686006825939</c:v>
                </c:pt>
                <c:pt idx="20" formatCode="0">
                  <c:v>20.224719101123593</c:v>
                </c:pt>
                <c:pt idx="21" formatCode="0">
                  <c:v>20.202020202020201</c:v>
                </c:pt>
                <c:pt idx="23" formatCode="0">
                  <c:v>17.741935483870968</c:v>
                </c:pt>
                <c:pt idx="24" formatCode="0">
                  <c:v>20.70063694267516</c:v>
                </c:pt>
                <c:pt idx="26" formatCode="0">
                  <c:v>27.397260273972602</c:v>
                </c:pt>
                <c:pt idx="27" formatCode="0">
                  <c:v>18.481848184818482</c:v>
                </c:pt>
              </c:numCache>
            </c:numRef>
          </c:val>
          <c:extLst>
            <c:ext xmlns:c16="http://schemas.microsoft.com/office/drawing/2014/chart" uri="{C3380CC4-5D6E-409C-BE32-E72D297353CC}">
              <c16:uniqueId val="{00000000-FE30-42AE-B41F-1BF69A043CF2}"/>
            </c:ext>
          </c:extLst>
        </c:ser>
        <c:ser>
          <c:idx val="1"/>
          <c:order val="1"/>
          <c:tx>
            <c:strRef>
              <c:f>Dati!$D$622</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Dati!$B$623:$B$650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Dati!$D$623:$D$650</c:f>
              <c:numCache>
                <c:formatCode>General</c:formatCode>
                <c:ptCount val="28"/>
                <c:pt idx="0" formatCode="0">
                  <c:v>33.902759526938233</c:v>
                </c:pt>
                <c:pt idx="2" formatCode="0">
                  <c:v>30.319148936170215</c:v>
                </c:pt>
                <c:pt idx="3" formatCode="0">
                  <c:v>37.402597402597401</c:v>
                </c:pt>
                <c:pt idx="5" formatCode="0">
                  <c:v>32.41379310344827</c:v>
                </c:pt>
                <c:pt idx="6" formatCode="0">
                  <c:v>34.819532908704879</c:v>
                </c:pt>
                <c:pt idx="8" formatCode="0">
                  <c:v>33.333333333333329</c:v>
                </c:pt>
                <c:pt idx="9" formatCode="0">
                  <c:v>34.003091190108194</c:v>
                </c:pt>
                <c:pt idx="11" formatCode="0">
                  <c:v>29.475982532751093</c:v>
                </c:pt>
                <c:pt idx="12" formatCode="0">
                  <c:v>40.594059405940598</c:v>
                </c:pt>
                <c:pt idx="14" formatCode="0">
                  <c:v>26.216216216216214</c:v>
                </c:pt>
                <c:pt idx="15" formatCode="0">
                  <c:v>41.17647058823529</c:v>
                </c:pt>
                <c:pt idx="17" formatCode="0">
                  <c:v>32.571428571428577</c:v>
                </c:pt>
                <c:pt idx="18" formatCode="0">
                  <c:v>34.30034129692833</c:v>
                </c:pt>
                <c:pt idx="20" formatCode="0">
                  <c:v>28.08988764044944</c:v>
                </c:pt>
                <c:pt idx="21" formatCode="0">
                  <c:v>32.323232323232325</c:v>
                </c:pt>
                <c:pt idx="23" formatCode="0">
                  <c:v>33.87096774193548</c:v>
                </c:pt>
                <c:pt idx="24" formatCode="0">
                  <c:v>29.617834394904456</c:v>
                </c:pt>
                <c:pt idx="26" formatCode="0">
                  <c:v>26.027397260273972</c:v>
                </c:pt>
                <c:pt idx="27" formatCode="0">
                  <c:v>31.353135313531354</c:v>
                </c:pt>
              </c:numCache>
            </c:numRef>
          </c:val>
          <c:extLst>
            <c:ext xmlns:c16="http://schemas.microsoft.com/office/drawing/2014/chart" uri="{C3380CC4-5D6E-409C-BE32-E72D297353CC}">
              <c16:uniqueId val="{00000001-FE30-42AE-B41F-1BF69A043CF2}"/>
            </c:ext>
          </c:extLst>
        </c:ser>
        <c:ser>
          <c:idx val="2"/>
          <c:order val="2"/>
          <c:tx>
            <c:strRef>
              <c:f>Dati!$E$622</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Dati!$B$623:$B$650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Dati!$E$623:$E$650</c:f>
              <c:numCache>
                <c:formatCode>General</c:formatCode>
                <c:ptCount val="28"/>
                <c:pt idx="0" formatCode="0">
                  <c:v>23.915900131406044</c:v>
                </c:pt>
                <c:pt idx="2" formatCode="0">
                  <c:v>20.478723404255319</c:v>
                </c:pt>
                <c:pt idx="3" formatCode="0">
                  <c:v>27.27272727272727</c:v>
                </c:pt>
                <c:pt idx="5" formatCode="0">
                  <c:v>16.896551724137932</c:v>
                </c:pt>
                <c:pt idx="6" formatCode="0">
                  <c:v>28.237791932059448</c:v>
                </c:pt>
                <c:pt idx="8" formatCode="0">
                  <c:v>14.912280701754385</c:v>
                </c:pt>
                <c:pt idx="9" formatCode="0">
                  <c:v>25.502318392581142</c:v>
                </c:pt>
                <c:pt idx="11" formatCode="0">
                  <c:v>18.995633187772924</c:v>
                </c:pt>
                <c:pt idx="12" formatCode="0">
                  <c:v>31.353135313531354</c:v>
                </c:pt>
                <c:pt idx="14" formatCode="0">
                  <c:v>16.756756756756758</c:v>
                </c:pt>
                <c:pt idx="15" formatCode="0">
                  <c:v>30.690537084398979</c:v>
                </c:pt>
                <c:pt idx="17" formatCode="0">
                  <c:v>16</c:v>
                </c:pt>
                <c:pt idx="18" formatCode="0">
                  <c:v>26.27986348122867</c:v>
                </c:pt>
                <c:pt idx="20" formatCode="0">
                  <c:v>19.101123595505616</c:v>
                </c:pt>
                <c:pt idx="21" formatCode="0">
                  <c:v>21.71717171717172</c:v>
                </c:pt>
                <c:pt idx="23" formatCode="0">
                  <c:v>19.35483870967742</c:v>
                </c:pt>
                <c:pt idx="24" formatCode="0">
                  <c:v>20.70063694267516</c:v>
                </c:pt>
                <c:pt idx="26" formatCode="0">
                  <c:v>19.17808219178082</c:v>
                </c:pt>
                <c:pt idx="27" formatCode="0">
                  <c:v>20.792079207920793</c:v>
                </c:pt>
              </c:numCache>
            </c:numRef>
          </c:val>
          <c:extLst>
            <c:ext xmlns:c16="http://schemas.microsoft.com/office/drawing/2014/chart" uri="{C3380CC4-5D6E-409C-BE32-E72D297353CC}">
              <c16:uniqueId val="{00000002-FE30-42AE-B41F-1BF69A043CF2}"/>
            </c:ext>
          </c:extLst>
        </c:ser>
        <c:ser>
          <c:idx val="3"/>
          <c:order val="3"/>
          <c:tx>
            <c:strRef>
              <c:f>Dati!$F$622</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Dati!$B$623:$B$650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Dati!$F$623:$F$650</c:f>
              <c:numCache>
                <c:formatCode>General</c:formatCode>
                <c:ptCount val="28"/>
                <c:pt idx="0" formatCode="0">
                  <c:v>28.777923784494085</c:v>
                </c:pt>
                <c:pt idx="2" formatCode="0">
                  <c:v>28.98936170212766</c:v>
                </c:pt>
                <c:pt idx="3" formatCode="0">
                  <c:v>28.571428571428569</c:v>
                </c:pt>
                <c:pt idx="5" formatCode="0">
                  <c:v>26.551724137931032</c:v>
                </c:pt>
                <c:pt idx="6" formatCode="0">
                  <c:v>30.148619957537154</c:v>
                </c:pt>
                <c:pt idx="8" formatCode="0">
                  <c:v>24.561403508771928</c:v>
                </c:pt>
                <c:pt idx="9" formatCode="0">
                  <c:v>29.520865533230296</c:v>
                </c:pt>
                <c:pt idx="11" formatCode="0">
                  <c:v>29.257641921397383</c:v>
                </c:pt>
                <c:pt idx="12" formatCode="0">
                  <c:v>28.052805280528055</c:v>
                </c:pt>
                <c:pt idx="14" formatCode="0">
                  <c:v>29.45945945945946</c:v>
                </c:pt>
                <c:pt idx="15" formatCode="0">
                  <c:v>28.132992327365731</c:v>
                </c:pt>
                <c:pt idx="17" formatCode="0">
                  <c:v>23.428571428571431</c:v>
                </c:pt>
                <c:pt idx="18" formatCode="0">
                  <c:v>30.375426621160411</c:v>
                </c:pt>
                <c:pt idx="20" formatCode="0">
                  <c:v>32.584269662921351</c:v>
                </c:pt>
                <c:pt idx="21" formatCode="0">
                  <c:v>25.757575757575758</c:v>
                </c:pt>
                <c:pt idx="23" formatCode="0">
                  <c:v>29.032258064516132</c:v>
                </c:pt>
                <c:pt idx="24" formatCode="0">
                  <c:v>28.980891719745223</c:v>
                </c:pt>
                <c:pt idx="26" formatCode="0">
                  <c:v>27.397260273972602</c:v>
                </c:pt>
                <c:pt idx="27" formatCode="0">
                  <c:v>29.372937293729372</c:v>
                </c:pt>
              </c:numCache>
            </c:numRef>
          </c:val>
          <c:extLst>
            <c:ext xmlns:c16="http://schemas.microsoft.com/office/drawing/2014/chart" uri="{C3380CC4-5D6E-409C-BE32-E72D297353CC}">
              <c16:uniqueId val="{00000003-FE30-42AE-B41F-1BF69A043CF2}"/>
            </c:ext>
          </c:extLst>
        </c:ser>
        <c:dLbls>
          <c:dLblPos val="ctr"/>
          <c:showLegendKey val="0"/>
          <c:showVal val="1"/>
          <c:showCatName val="0"/>
          <c:showSerName val="0"/>
          <c:showPercent val="0"/>
          <c:showBubbleSize val="0"/>
        </c:dLbls>
        <c:gapWidth val="20"/>
        <c:overlap val="100"/>
        <c:axId val="395025032"/>
        <c:axId val="400237952"/>
      </c:barChart>
      <c:catAx>
        <c:axId val="39502503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0237952"/>
        <c:crossesAt val="0"/>
        <c:auto val="1"/>
        <c:lblAlgn val="ctr"/>
        <c:lblOffset val="100"/>
        <c:tickLblSkip val="1"/>
        <c:tickMarkSkip val="1"/>
        <c:noMultiLvlLbl val="0"/>
      </c:catAx>
      <c:valAx>
        <c:axId val="400237952"/>
        <c:scaling>
          <c:orientation val="minMax"/>
          <c:max val="100"/>
          <c:min val="0"/>
        </c:scaling>
        <c:delete val="1"/>
        <c:axPos val="t"/>
        <c:numFmt formatCode="0" sourceLinked="1"/>
        <c:majorTickMark val="out"/>
        <c:minorTickMark val="none"/>
        <c:tickLblPos val="nextTo"/>
        <c:crossAx val="39502503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36997085144531"/>
          <c:y val="9.7172337936693609E-2"/>
          <c:w val="0.48044813015684257"/>
          <c:h val="0.88617350769069614"/>
        </c:manualLayout>
      </c:layout>
      <c:barChart>
        <c:barDir val="bar"/>
        <c:grouping val="stacked"/>
        <c:varyColors val="0"/>
        <c:ser>
          <c:idx val="0"/>
          <c:order val="0"/>
          <c:tx>
            <c:strRef>
              <c:f>Dati!$C$466</c:f>
              <c:strCache>
                <c:ptCount val="1"/>
                <c:pt idx="0">
                  <c:v>Liela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Dati!$B$467:$B$493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Dati!$C$467:$C$493</c:f>
              <c:numCache>
                <c:formatCode>General</c:formatCode>
                <c:ptCount val="27"/>
                <c:pt idx="0" formatCode="0">
                  <c:v>4.9934296977660972</c:v>
                </c:pt>
                <c:pt idx="2" formatCode="0">
                  <c:v>4.0293040293040292</c:v>
                </c:pt>
                <c:pt idx="3" formatCode="0">
                  <c:v>4.5454545454545459</c:v>
                </c:pt>
                <c:pt idx="4" formatCode="0">
                  <c:v>6.5040650406504072</c:v>
                </c:pt>
                <c:pt idx="6" formatCode="0">
                  <c:v>5.0903119868637114</c:v>
                </c:pt>
                <c:pt idx="7" formatCode="0">
                  <c:v>5.0724637681159424</c:v>
                </c:pt>
                <c:pt idx="9" formatCode="0">
                  <c:v>4.3478260869565215</c:v>
                </c:pt>
                <c:pt idx="10" formatCode="0">
                  <c:v>5.1993067590987865</c:v>
                </c:pt>
                <c:pt idx="12" formatCode="0">
                  <c:v>4</c:v>
                </c:pt>
                <c:pt idx="13" formatCode="0">
                  <c:v>3.1914893617021276</c:v>
                </c:pt>
                <c:pt idx="14" formatCode="0">
                  <c:v>4.9019607843137258</c:v>
                </c:pt>
                <c:pt idx="15" formatCode="0">
                  <c:v>6.0869565217391308</c:v>
                </c:pt>
                <c:pt idx="16" formatCode="0">
                  <c:v>7.6190476190476195</c:v>
                </c:pt>
                <c:pt idx="18" formatCode="0">
                  <c:v>6.4245810055865924</c:v>
                </c:pt>
                <c:pt idx="19" formatCode="0">
                  <c:v>3.7037037037037033</c:v>
                </c:pt>
                <c:pt idx="20" formatCode="0">
                  <c:v>5.8823529411764701</c:v>
                </c:pt>
                <c:pt idx="21" formatCode="0">
                  <c:v>2.9850746268656714</c:v>
                </c:pt>
                <c:pt idx="22" formatCode="0">
                  <c:v>1.9230769230769231</c:v>
                </c:pt>
                <c:pt idx="24" formatCode="0">
                  <c:v>6.4245810055865924</c:v>
                </c:pt>
                <c:pt idx="25" formatCode="0">
                  <c:v>3.2846715328467155</c:v>
                </c:pt>
                <c:pt idx="26" formatCode="0">
                  <c:v>4.6511627906976747</c:v>
                </c:pt>
              </c:numCache>
            </c:numRef>
          </c:val>
          <c:extLst>
            <c:ext xmlns:c16="http://schemas.microsoft.com/office/drawing/2014/chart" uri="{C3380CC4-5D6E-409C-BE32-E72D297353CC}">
              <c16:uniqueId val="{00000000-09D5-43A2-B76A-950C7B8B24D4}"/>
            </c:ext>
          </c:extLst>
        </c:ser>
        <c:ser>
          <c:idx val="1"/>
          <c:order val="1"/>
          <c:tx>
            <c:strRef>
              <c:f>Dati!$D$466</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Dati!$B$467:$B$493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Dati!$D$467:$D$493</c:f>
              <c:numCache>
                <c:formatCode>General</c:formatCode>
                <c:ptCount val="27"/>
                <c:pt idx="0" formatCode="0">
                  <c:v>24.83574244415243</c:v>
                </c:pt>
                <c:pt idx="2" formatCode="0">
                  <c:v>23.443223443223442</c:v>
                </c:pt>
                <c:pt idx="3" formatCode="0">
                  <c:v>24.793388429752067</c:v>
                </c:pt>
                <c:pt idx="4" formatCode="0">
                  <c:v>26.422764227642276</c:v>
                </c:pt>
                <c:pt idx="6" formatCode="0">
                  <c:v>24.466338259441709</c:v>
                </c:pt>
                <c:pt idx="7" formatCode="0">
                  <c:v>27.536231884057973</c:v>
                </c:pt>
                <c:pt idx="9" formatCode="0">
                  <c:v>23.913043478260871</c:v>
                </c:pt>
                <c:pt idx="10" formatCode="0">
                  <c:v>25.129982668977469</c:v>
                </c:pt>
                <c:pt idx="12" formatCode="0">
                  <c:v>28.999999999999996</c:v>
                </c:pt>
                <c:pt idx="13" formatCode="0">
                  <c:v>24.468085106382979</c:v>
                </c:pt>
                <c:pt idx="14" formatCode="0">
                  <c:v>29.411764705882355</c:v>
                </c:pt>
                <c:pt idx="15" formatCode="0">
                  <c:v>23.478260869565219</c:v>
                </c:pt>
                <c:pt idx="16" formatCode="0">
                  <c:v>27.61904761904762</c:v>
                </c:pt>
                <c:pt idx="18" formatCode="0">
                  <c:v>22.905027932960895</c:v>
                </c:pt>
                <c:pt idx="19" formatCode="0">
                  <c:v>22.222222222222221</c:v>
                </c:pt>
                <c:pt idx="20" formatCode="0">
                  <c:v>33.82352941176471</c:v>
                </c:pt>
                <c:pt idx="21" formatCode="0">
                  <c:v>31.343283582089555</c:v>
                </c:pt>
                <c:pt idx="22" formatCode="0">
                  <c:v>28.846153846153843</c:v>
                </c:pt>
                <c:pt idx="24" formatCode="0">
                  <c:v>22.905027932960895</c:v>
                </c:pt>
                <c:pt idx="25" formatCode="0">
                  <c:v>27.007299270072991</c:v>
                </c:pt>
                <c:pt idx="26" formatCode="0">
                  <c:v>25.581395348837212</c:v>
                </c:pt>
              </c:numCache>
            </c:numRef>
          </c:val>
          <c:extLst>
            <c:ext xmlns:c16="http://schemas.microsoft.com/office/drawing/2014/chart" uri="{C3380CC4-5D6E-409C-BE32-E72D297353CC}">
              <c16:uniqueId val="{00000001-09D5-43A2-B76A-950C7B8B24D4}"/>
            </c:ext>
          </c:extLst>
        </c:ser>
        <c:ser>
          <c:idx val="2"/>
          <c:order val="2"/>
          <c:tx>
            <c:strRef>
              <c:f>Dati!$E$466</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Dati!$B$467:$B$493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Dati!$E$467:$E$493</c:f>
              <c:numCache>
                <c:formatCode>General</c:formatCode>
                <c:ptCount val="27"/>
                <c:pt idx="0" formatCode="0">
                  <c:v>41.78712220762155</c:v>
                </c:pt>
                <c:pt idx="2" formatCode="0">
                  <c:v>43.956043956043956</c:v>
                </c:pt>
                <c:pt idx="3" formatCode="0">
                  <c:v>40.909090909090914</c:v>
                </c:pt>
                <c:pt idx="4" formatCode="0">
                  <c:v>40.243902439024396</c:v>
                </c:pt>
                <c:pt idx="6" formatCode="0">
                  <c:v>40.558292282430216</c:v>
                </c:pt>
                <c:pt idx="7" formatCode="0">
                  <c:v>45.652173913043477</c:v>
                </c:pt>
                <c:pt idx="9" formatCode="0">
                  <c:v>45.652173913043477</c:v>
                </c:pt>
                <c:pt idx="10" formatCode="0">
                  <c:v>40.55459272097054</c:v>
                </c:pt>
                <c:pt idx="12" formatCode="0">
                  <c:v>43</c:v>
                </c:pt>
                <c:pt idx="13" formatCode="0">
                  <c:v>56.38297872340425</c:v>
                </c:pt>
                <c:pt idx="14" formatCode="0">
                  <c:v>37.254901960784316</c:v>
                </c:pt>
                <c:pt idx="15" formatCode="0">
                  <c:v>39.130434782608695</c:v>
                </c:pt>
                <c:pt idx="16" formatCode="0">
                  <c:v>33.333333333333329</c:v>
                </c:pt>
                <c:pt idx="18" formatCode="0">
                  <c:v>37.430167597765362</c:v>
                </c:pt>
                <c:pt idx="19" formatCode="0">
                  <c:v>43.981481481481481</c:v>
                </c:pt>
                <c:pt idx="20" formatCode="0">
                  <c:v>47.058823529411761</c:v>
                </c:pt>
                <c:pt idx="21" formatCode="0">
                  <c:v>43.283582089552233</c:v>
                </c:pt>
                <c:pt idx="22" formatCode="0">
                  <c:v>53.846153846153847</c:v>
                </c:pt>
                <c:pt idx="24" formatCode="0">
                  <c:v>37.430167597765362</c:v>
                </c:pt>
                <c:pt idx="25" formatCode="0">
                  <c:v>45.985401459854018</c:v>
                </c:pt>
                <c:pt idx="26" formatCode="0">
                  <c:v>44.961240310077521</c:v>
                </c:pt>
              </c:numCache>
            </c:numRef>
          </c:val>
          <c:extLst>
            <c:ext xmlns:c16="http://schemas.microsoft.com/office/drawing/2014/chart" uri="{C3380CC4-5D6E-409C-BE32-E72D297353CC}">
              <c16:uniqueId val="{00000002-09D5-43A2-B76A-950C7B8B24D4}"/>
            </c:ext>
          </c:extLst>
        </c:ser>
        <c:ser>
          <c:idx val="3"/>
          <c:order val="3"/>
          <c:tx>
            <c:strRef>
              <c:f>Dati!$F$466</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Dati!$B$467:$B$493</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Dati!$F$467:$F$493</c:f>
              <c:numCache>
                <c:formatCode>General</c:formatCode>
                <c:ptCount val="27"/>
                <c:pt idx="0" formatCode="0">
                  <c:v>28.383705650459923</c:v>
                </c:pt>
                <c:pt idx="2" formatCode="0">
                  <c:v>28.571428571428569</c:v>
                </c:pt>
                <c:pt idx="3" formatCode="0">
                  <c:v>29.75206611570248</c:v>
                </c:pt>
                <c:pt idx="4" formatCode="0">
                  <c:v>26.829268292682929</c:v>
                </c:pt>
                <c:pt idx="6" formatCode="0">
                  <c:v>29.885057471264371</c:v>
                </c:pt>
                <c:pt idx="7" formatCode="0">
                  <c:v>21.739130434782609</c:v>
                </c:pt>
                <c:pt idx="9" formatCode="0">
                  <c:v>26.086956521739129</c:v>
                </c:pt>
                <c:pt idx="10" formatCode="0">
                  <c:v>29.116117850953206</c:v>
                </c:pt>
                <c:pt idx="12" formatCode="0">
                  <c:v>24</c:v>
                </c:pt>
                <c:pt idx="13" formatCode="0">
                  <c:v>15.957446808510639</c:v>
                </c:pt>
                <c:pt idx="14" formatCode="0">
                  <c:v>28.431372549019606</c:v>
                </c:pt>
                <c:pt idx="15" formatCode="0">
                  <c:v>31.304347826086961</c:v>
                </c:pt>
                <c:pt idx="16" formatCode="0">
                  <c:v>31.428571428571427</c:v>
                </c:pt>
                <c:pt idx="18" formatCode="0">
                  <c:v>33.240223463687151</c:v>
                </c:pt>
                <c:pt idx="19" formatCode="0">
                  <c:v>30.092592592592592</c:v>
                </c:pt>
                <c:pt idx="20" formatCode="0">
                  <c:v>13.23529411764706</c:v>
                </c:pt>
                <c:pt idx="21" formatCode="0">
                  <c:v>22.388059701492537</c:v>
                </c:pt>
                <c:pt idx="22" formatCode="0">
                  <c:v>15.384615384615385</c:v>
                </c:pt>
                <c:pt idx="24" formatCode="0">
                  <c:v>33.240223463687151</c:v>
                </c:pt>
                <c:pt idx="25" formatCode="0">
                  <c:v>23.722627737226276</c:v>
                </c:pt>
                <c:pt idx="26" formatCode="0">
                  <c:v>24.806201550387598</c:v>
                </c:pt>
              </c:numCache>
            </c:numRef>
          </c:val>
          <c:extLst>
            <c:ext xmlns:c16="http://schemas.microsoft.com/office/drawing/2014/chart" uri="{C3380CC4-5D6E-409C-BE32-E72D297353CC}">
              <c16:uniqueId val="{00000003-09D5-43A2-B76A-950C7B8B24D4}"/>
            </c:ext>
          </c:extLst>
        </c:ser>
        <c:dLbls>
          <c:dLblPos val="ctr"/>
          <c:showLegendKey val="0"/>
          <c:showVal val="1"/>
          <c:showCatName val="0"/>
          <c:showSerName val="0"/>
          <c:showPercent val="0"/>
          <c:showBubbleSize val="0"/>
        </c:dLbls>
        <c:gapWidth val="20"/>
        <c:overlap val="100"/>
        <c:axId val="400236384"/>
        <c:axId val="400241088"/>
      </c:barChart>
      <c:catAx>
        <c:axId val="40023638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0241088"/>
        <c:crossesAt val="0"/>
        <c:auto val="1"/>
        <c:lblAlgn val="ctr"/>
        <c:lblOffset val="100"/>
        <c:tickLblSkip val="1"/>
        <c:tickMarkSkip val="1"/>
        <c:noMultiLvlLbl val="0"/>
      </c:catAx>
      <c:valAx>
        <c:axId val="400241088"/>
        <c:scaling>
          <c:orientation val="minMax"/>
          <c:max val="100"/>
          <c:min val="0"/>
        </c:scaling>
        <c:delete val="1"/>
        <c:axPos val="t"/>
        <c:numFmt formatCode="0" sourceLinked="1"/>
        <c:majorTickMark val="out"/>
        <c:minorTickMark val="none"/>
        <c:tickLblPos val="nextTo"/>
        <c:crossAx val="40023638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7728297244094486"/>
          <c:y val="9.7172337936693609E-2"/>
          <c:w val="0.48686482939632547"/>
          <c:h val="0.88617350769069614"/>
        </c:manualLayout>
      </c:layout>
      <c:barChart>
        <c:barDir val="bar"/>
        <c:grouping val="stacked"/>
        <c:varyColors val="0"/>
        <c:ser>
          <c:idx val="0"/>
          <c:order val="0"/>
          <c:tx>
            <c:strRef>
              <c:f>Dati!$C$496</c:f>
              <c:strCache>
                <c:ptCount val="1"/>
                <c:pt idx="0">
                  <c:v>Liela</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74BA-46FD-99AC-CC0FD2521F02}"/>
                </c:ext>
              </c:extLst>
            </c:dLbl>
            <c:dLbl>
              <c:idx val="3"/>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F4-4C5F-8D37-84D8503B7698}"/>
                </c:ext>
              </c:extLst>
            </c:dLbl>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74BA-46FD-99AC-CC0FD2521F02}"/>
                </c:ext>
              </c:extLst>
            </c:dLbl>
            <c:dLbl>
              <c:idx val="6"/>
              <c:layout>
                <c:manualLayout>
                  <c:x val="-1.9022286072903724E-2"/>
                  <c:y val="0"/>
                </c:manualLayout>
              </c:layout>
              <c:spPr>
                <a:noFill/>
                <a:ln>
                  <a:noFill/>
                </a:ln>
                <a:effectLst/>
              </c:spPr>
              <c:txPr>
                <a:bodyPr wrap="square" lIns="38100" tIns="19050" rIns="38100" bIns="19050" anchor="ctr">
                  <a:spAutoFit/>
                </a:bodyPr>
                <a:lstStyle/>
                <a:p>
                  <a:pPr>
                    <a:defRPr sz="800"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F4-4C5F-8D37-84D8503B7698}"/>
                </c:ext>
              </c:extLst>
            </c:dLbl>
            <c:dLbl>
              <c:idx val="1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2-74BA-46FD-99AC-CC0FD2521F02}"/>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Dati!$B$497:$B$524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Dati!$C$497:$C$524</c:f>
              <c:numCache>
                <c:formatCode>General</c:formatCode>
                <c:ptCount val="28"/>
                <c:pt idx="0" formatCode="0">
                  <c:v>4.9934296977660972</c:v>
                </c:pt>
                <c:pt idx="2" formatCode="0">
                  <c:v>9.5744680851063837</c:v>
                </c:pt>
                <c:pt idx="3" formatCode="0">
                  <c:v>0.51948051948051943</c:v>
                </c:pt>
                <c:pt idx="5" formatCode="0">
                  <c:v>12.413793103448276</c:v>
                </c:pt>
                <c:pt idx="6" formatCode="0.0">
                  <c:v>0.42462845010615713</c:v>
                </c:pt>
                <c:pt idx="8" formatCode="0">
                  <c:v>9.6491228070175428</c:v>
                </c:pt>
                <c:pt idx="9" formatCode="0">
                  <c:v>4.1731066460587325</c:v>
                </c:pt>
                <c:pt idx="11" formatCode="0">
                  <c:v>8.2969432314410483</c:v>
                </c:pt>
                <c:pt idx="14" formatCode="0">
                  <c:v>10.27027027027027</c:v>
                </c:pt>
                <c:pt idx="17" formatCode="0">
                  <c:v>9.7142857142857135</c:v>
                </c:pt>
                <c:pt idx="18" formatCode="0">
                  <c:v>3.5836177474402731</c:v>
                </c:pt>
                <c:pt idx="20" formatCode="0">
                  <c:v>10.112359550561797</c:v>
                </c:pt>
                <c:pt idx="21" formatCode="0">
                  <c:v>9.0909090909090917</c:v>
                </c:pt>
                <c:pt idx="23" formatCode="0">
                  <c:v>14.516129032258066</c:v>
                </c:pt>
                <c:pt idx="24" formatCode="0">
                  <c:v>8.598726114649681</c:v>
                </c:pt>
                <c:pt idx="26" formatCode="0">
                  <c:v>17.80821917808219</c:v>
                </c:pt>
                <c:pt idx="27" formatCode="0">
                  <c:v>7.5907590759075907</c:v>
                </c:pt>
              </c:numCache>
            </c:numRef>
          </c:val>
          <c:extLst>
            <c:ext xmlns:c16="http://schemas.microsoft.com/office/drawing/2014/chart" uri="{C3380CC4-5D6E-409C-BE32-E72D297353CC}">
              <c16:uniqueId val="{00000002-9EF4-4C5F-8D37-84D8503B7698}"/>
            </c:ext>
          </c:extLst>
        </c:ser>
        <c:ser>
          <c:idx val="1"/>
          <c:order val="1"/>
          <c:tx>
            <c:strRef>
              <c:f>Dati!$D$496</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Dati!$B$497:$B$524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Dati!$D$497:$D$524</c:f>
              <c:numCache>
                <c:formatCode>General</c:formatCode>
                <c:ptCount val="28"/>
                <c:pt idx="0" formatCode="0">
                  <c:v>24.83574244415243</c:v>
                </c:pt>
                <c:pt idx="2" formatCode="0">
                  <c:v>24.468085106382979</c:v>
                </c:pt>
                <c:pt idx="3" formatCode="0">
                  <c:v>25.194805194805191</c:v>
                </c:pt>
                <c:pt idx="5" formatCode="0">
                  <c:v>23.448275862068964</c:v>
                </c:pt>
                <c:pt idx="6" formatCode="0">
                  <c:v>25.690021231422506</c:v>
                </c:pt>
                <c:pt idx="8" formatCode="0">
                  <c:v>28.07017543859649</c:v>
                </c:pt>
                <c:pt idx="9" formatCode="0">
                  <c:v>24.265842349304481</c:v>
                </c:pt>
                <c:pt idx="11" formatCode="0">
                  <c:v>25.545851528384279</c:v>
                </c:pt>
                <c:pt idx="12" formatCode="0">
                  <c:v>23.762376237623762</c:v>
                </c:pt>
                <c:pt idx="14" formatCode="0">
                  <c:v>25.135135135135133</c:v>
                </c:pt>
                <c:pt idx="15" formatCode="0">
                  <c:v>24.552429667519181</c:v>
                </c:pt>
                <c:pt idx="17" formatCode="0">
                  <c:v>26.285714285714285</c:v>
                </c:pt>
                <c:pt idx="18" formatCode="0">
                  <c:v>24.402730375426621</c:v>
                </c:pt>
                <c:pt idx="20" formatCode="0">
                  <c:v>23.595505617977526</c:v>
                </c:pt>
                <c:pt idx="21" formatCode="0">
                  <c:v>25.252525252525253</c:v>
                </c:pt>
                <c:pt idx="23" formatCode="0">
                  <c:v>22.58064516129032</c:v>
                </c:pt>
                <c:pt idx="24" formatCode="0">
                  <c:v>24.840764331210192</c:v>
                </c:pt>
                <c:pt idx="26" formatCode="0">
                  <c:v>26.027397260273972</c:v>
                </c:pt>
                <c:pt idx="27" formatCode="0">
                  <c:v>24.092409240924091</c:v>
                </c:pt>
              </c:numCache>
            </c:numRef>
          </c:val>
          <c:extLst>
            <c:ext xmlns:c16="http://schemas.microsoft.com/office/drawing/2014/chart" uri="{C3380CC4-5D6E-409C-BE32-E72D297353CC}">
              <c16:uniqueId val="{00000003-9EF4-4C5F-8D37-84D8503B7698}"/>
            </c:ext>
          </c:extLst>
        </c:ser>
        <c:ser>
          <c:idx val="2"/>
          <c:order val="2"/>
          <c:tx>
            <c:strRef>
              <c:f>Dati!$E$496</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Dati!$B$497:$B$524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Dati!$E$497:$E$524</c:f>
              <c:numCache>
                <c:formatCode>General</c:formatCode>
                <c:ptCount val="28"/>
                <c:pt idx="0" formatCode="0">
                  <c:v>41.78712220762155</c:v>
                </c:pt>
                <c:pt idx="2" formatCode="0">
                  <c:v>35.372340425531917</c:v>
                </c:pt>
                <c:pt idx="3" formatCode="0">
                  <c:v>48.051948051948052</c:v>
                </c:pt>
                <c:pt idx="5" formatCode="0">
                  <c:v>33.103448275862071</c:v>
                </c:pt>
                <c:pt idx="6" formatCode="0">
                  <c:v>47.133757961783438</c:v>
                </c:pt>
                <c:pt idx="8" formatCode="0">
                  <c:v>30.701754385964914</c:v>
                </c:pt>
                <c:pt idx="9" formatCode="0">
                  <c:v>43.740340030911902</c:v>
                </c:pt>
                <c:pt idx="11" formatCode="0">
                  <c:v>32.314410480349345</c:v>
                </c:pt>
                <c:pt idx="12" formatCode="0">
                  <c:v>56.10561056105611</c:v>
                </c:pt>
                <c:pt idx="14" formatCode="0">
                  <c:v>29.72972972972973</c:v>
                </c:pt>
                <c:pt idx="15" formatCode="0">
                  <c:v>53.196930946291566</c:v>
                </c:pt>
                <c:pt idx="17" formatCode="0">
                  <c:v>33.142857142857139</c:v>
                </c:pt>
                <c:pt idx="18" formatCode="0">
                  <c:v>44.368600682593858</c:v>
                </c:pt>
                <c:pt idx="20" formatCode="0">
                  <c:v>34.269662921348313</c:v>
                </c:pt>
                <c:pt idx="21" formatCode="0">
                  <c:v>36.363636363636367</c:v>
                </c:pt>
                <c:pt idx="23" formatCode="0">
                  <c:v>35.483870967741936</c:v>
                </c:pt>
                <c:pt idx="24" formatCode="0">
                  <c:v>35.35031847133758</c:v>
                </c:pt>
                <c:pt idx="26" formatCode="0">
                  <c:v>27.397260273972602</c:v>
                </c:pt>
                <c:pt idx="27" formatCode="0">
                  <c:v>37.293729372937293</c:v>
                </c:pt>
              </c:numCache>
            </c:numRef>
          </c:val>
          <c:extLst>
            <c:ext xmlns:c16="http://schemas.microsoft.com/office/drawing/2014/chart" uri="{C3380CC4-5D6E-409C-BE32-E72D297353CC}">
              <c16:uniqueId val="{00000004-9EF4-4C5F-8D37-84D8503B7698}"/>
            </c:ext>
          </c:extLst>
        </c:ser>
        <c:ser>
          <c:idx val="3"/>
          <c:order val="3"/>
          <c:tx>
            <c:strRef>
              <c:f>Dati!$F$496</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Dati!$B$497:$B$524</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Dati!$F$497:$F$524</c:f>
              <c:numCache>
                <c:formatCode>General</c:formatCode>
                <c:ptCount val="28"/>
                <c:pt idx="0" formatCode="0">
                  <c:v>28.383705650459923</c:v>
                </c:pt>
                <c:pt idx="2" formatCode="0">
                  <c:v>30.585106382978722</c:v>
                </c:pt>
                <c:pt idx="3" formatCode="0">
                  <c:v>26.233766233766232</c:v>
                </c:pt>
                <c:pt idx="5" formatCode="0">
                  <c:v>31.03448275862069</c:v>
                </c:pt>
                <c:pt idx="6" formatCode="0">
                  <c:v>26.751592356687897</c:v>
                </c:pt>
                <c:pt idx="8" formatCode="0">
                  <c:v>31.578947368421051</c:v>
                </c:pt>
                <c:pt idx="9" formatCode="0">
                  <c:v>27.820710973724882</c:v>
                </c:pt>
                <c:pt idx="11" formatCode="0">
                  <c:v>33.842794759825331</c:v>
                </c:pt>
                <c:pt idx="12" formatCode="0">
                  <c:v>20.132013201320131</c:v>
                </c:pt>
                <c:pt idx="14" formatCode="0">
                  <c:v>34.864864864864863</c:v>
                </c:pt>
                <c:pt idx="15" formatCode="0">
                  <c:v>22.25063938618926</c:v>
                </c:pt>
                <c:pt idx="17" formatCode="0">
                  <c:v>30.857142857142854</c:v>
                </c:pt>
                <c:pt idx="18" formatCode="0">
                  <c:v>27.645051194539249</c:v>
                </c:pt>
                <c:pt idx="20" formatCode="0">
                  <c:v>32.022471910112358</c:v>
                </c:pt>
                <c:pt idx="21" formatCode="0">
                  <c:v>29.292929292929294</c:v>
                </c:pt>
                <c:pt idx="23" formatCode="0">
                  <c:v>27.419354838709676</c:v>
                </c:pt>
                <c:pt idx="24" formatCode="0">
                  <c:v>31.210191082802545</c:v>
                </c:pt>
                <c:pt idx="26" formatCode="0">
                  <c:v>28.767123287671232</c:v>
                </c:pt>
                <c:pt idx="27" formatCode="0">
                  <c:v>31.023102310231021</c:v>
                </c:pt>
              </c:numCache>
            </c:numRef>
          </c:val>
          <c:extLst>
            <c:ext xmlns:c16="http://schemas.microsoft.com/office/drawing/2014/chart" uri="{C3380CC4-5D6E-409C-BE32-E72D297353CC}">
              <c16:uniqueId val="{00000005-9EF4-4C5F-8D37-84D8503B7698}"/>
            </c:ext>
          </c:extLst>
        </c:ser>
        <c:dLbls>
          <c:dLblPos val="ctr"/>
          <c:showLegendKey val="0"/>
          <c:showVal val="1"/>
          <c:showCatName val="0"/>
          <c:showSerName val="0"/>
          <c:showPercent val="0"/>
          <c:showBubbleSize val="0"/>
        </c:dLbls>
        <c:gapWidth val="20"/>
        <c:overlap val="100"/>
        <c:axId val="400239520"/>
        <c:axId val="400242264"/>
      </c:barChart>
      <c:catAx>
        <c:axId val="4002395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0242264"/>
        <c:crossesAt val="0"/>
        <c:auto val="1"/>
        <c:lblAlgn val="ctr"/>
        <c:lblOffset val="100"/>
        <c:tickLblSkip val="1"/>
        <c:tickMarkSkip val="1"/>
        <c:noMultiLvlLbl val="0"/>
      </c:catAx>
      <c:valAx>
        <c:axId val="400242264"/>
        <c:scaling>
          <c:orientation val="minMax"/>
          <c:max val="100"/>
          <c:min val="-3"/>
        </c:scaling>
        <c:delete val="1"/>
        <c:axPos val="t"/>
        <c:numFmt formatCode="0" sourceLinked="1"/>
        <c:majorTickMark val="out"/>
        <c:minorTickMark val="none"/>
        <c:tickLblPos val="nextTo"/>
        <c:crossAx val="40023952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436630577427822"/>
          <c:y val="9.7172337936693609E-2"/>
          <c:w val="0.50978149606299217"/>
          <c:h val="0.88617350769069614"/>
        </c:manualLayout>
      </c:layout>
      <c:barChart>
        <c:barDir val="bar"/>
        <c:grouping val="stacked"/>
        <c:varyColors val="0"/>
        <c:ser>
          <c:idx val="0"/>
          <c:order val="0"/>
          <c:tx>
            <c:strRef>
              <c:f>Dati!$C$529</c:f>
              <c:strCache>
                <c:ptCount val="1"/>
                <c:pt idx="0">
                  <c:v>Liela</c:v>
                </c:pt>
              </c:strCache>
            </c:strRef>
          </c:tx>
          <c:spPr>
            <a:solidFill>
              <a:srgbClr val="16697A"/>
            </a:solidFill>
          </c:spPr>
          <c:invertIfNegative val="0"/>
          <c:dLbls>
            <c:dLbl>
              <c:idx val="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16-4924-B877-5F44263835A6}"/>
                </c:ext>
              </c:extLst>
            </c:dLbl>
            <c:dLbl>
              <c:idx val="9"/>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216-4924-B877-5F44263835A6}"/>
                </c:ext>
              </c:extLst>
            </c:dLbl>
            <c:dLbl>
              <c:idx val="1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16-4924-B877-5F44263835A6}"/>
                </c:ext>
              </c:extLst>
            </c:dLbl>
            <c:dLbl>
              <c:idx val="19"/>
              <c:layout>
                <c:manualLayout>
                  <c:x val="-2.0985210589563669E-2"/>
                  <c:y val="3.3757838148044999E-7"/>
                </c:manualLayout>
              </c:layout>
              <c:spPr>
                <a:noFill/>
                <a:ln>
                  <a:noFill/>
                </a:ln>
                <a:effectLst/>
              </c:spPr>
              <c:txPr>
                <a:bodyPr wrap="square" lIns="38100" tIns="19050" rIns="38100" bIns="19050" anchor="ctr">
                  <a:spAutoFit/>
                </a:bodyPr>
                <a:lstStyle/>
                <a:p>
                  <a:pPr>
                    <a:defRPr sz="900"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16-4924-B877-5F44263835A6}"/>
                </c:ext>
              </c:extLst>
            </c:dLbl>
            <c:dLbl>
              <c:idx val="21"/>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16-4924-B877-5F44263835A6}"/>
                </c:ext>
              </c:extLst>
            </c:dLbl>
            <c:dLbl>
              <c:idx val="2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16-4924-B877-5F44263835A6}"/>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Dati!$B$530:$B$556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Dati!$C$530:$C$556</c:f>
              <c:numCache>
                <c:formatCode>General</c:formatCode>
                <c:ptCount val="27"/>
                <c:pt idx="0" formatCode="0">
                  <c:v>1.5768725361366622</c:v>
                </c:pt>
                <c:pt idx="2" formatCode="0">
                  <c:v>2.197802197802198</c:v>
                </c:pt>
                <c:pt idx="3" formatCode="0">
                  <c:v>1.2396694214876034</c:v>
                </c:pt>
                <c:pt idx="4" formatCode="0">
                  <c:v>1.2195121951219512</c:v>
                </c:pt>
                <c:pt idx="6" formatCode="0">
                  <c:v>1.3136288998357963</c:v>
                </c:pt>
                <c:pt idx="7" formatCode="0">
                  <c:v>2.8985507246376812</c:v>
                </c:pt>
                <c:pt idx="9" formatCode="0">
                  <c:v>3.2608695652173911</c:v>
                </c:pt>
                <c:pt idx="10" formatCode="0">
                  <c:v>1.0398613518197575</c:v>
                </c:pt>
                <c:pt idx="12" formatCode="0">
                  <c:v>3</c:v>
                </c:pt>
                <c:pt idx="14" formatCode="0">
                  <c:v>1.9607843137254901</c:v>
                </c:pt>
                <c:pt idx="15" formatCode="0">
                  <c:v>1.7391304347826086</c:v>
                </c:pt>
                <c:pt idx="16" formatCode="0">
                  <c:v>0.95238095238095244</c:v>
                </c:pt>
                <c:pt idx="18" formatCode="0">
                  <c:v>1.6759776536312849</c:v>
                </c:pt>
                <c:pt idx="19" formatCode="0.0">
                  <c:v>0.46296296296296291</c:v>
                </c:pt>
                <c:pt idx="20" formatCode="0">
                  <c:v>1.4705882352941175</c:v>
                </c:pt>
                <c:pt idx="21" formatCode="0">
                  <c:v>2.9850746268656714</c:v>
                </c:pt>
                <c:pt idx="22" formatCode="0">
                  <c:v>3.8461538461538463</c:v>
                </c:pt>
                <c:pt idx="24" formatCode="0">
                  <c:v>1.6759776536312849</c:v>
                </c:pt>
                <c:pt idx="25" formatCode="0">
                  <c:v>1.4598540145985401</c:v>
                </c:pt>
                <c:pt idx="26" formatCode="0">
                  <c:v>1.5503875968992249</c:v>
                </c:pt>
              </c:numCache>
            </c:numRef>
          </c:val>
          <c:extLst>
            <c:ext xmlns:c16="http://schemas.microsoft.com/office/drawing/2014/chart" uri="{C3380CC4-5D6E-409C-BE32-E72D297353CC}">
              <c16:uniqueId val="{00000005-1216-4924-B877-5F44263835A6}"/>
            </c:ext>
          </c:extLst>
        </c:ser>
        <c:ser>
          <c:idx val="1"/>
          <c:order val="1"/>
          <c:tx>
            <c:strRef>
              <c:f>Dati!$D$529</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Dati!$B$530:$B$556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Dati!$D$530:$D$556</c:f>
              <c:numCache>
                <c:formatCode>General</c:formatCode>
                <c:ptCount val="27"/>
                <c:pt idx="0" formatCode="0">
                  <c:v>10.249671484888305</c:v>
                </c:pt>
                <c:pt idx="2" formatCode="0">
                  <c:v>11.721611721611721</c:v>
                </c:pt>
                <c:pt idx="3" formatCode="0">
                  <c:v>10.330578512396695</c:v>
                </c:pt>
                <c:pt idx="4" formatCode="0">
                  <c:v>8.536585365853659</c:v>
                </c:pt>
                <c:pt idx="6" formatCode="0">
                  <c:v>10.344827586206897</c:v>
                </c:pt>
                <c:pt idx="7" formatCode="0">
                  <c:v>9.4202898550724647</c:v>
                </c:pt>
                <c:pt idx="9" formatCode="0">
                  <c:v>12.5</c:v>
                </c:pt>
                <c:pt idx="10" formatCode="0">
                  <c:v>9.5320623916811087</c:v>
                </c:pt>
                <c:pt idx="12" formatCode="0">
                  <c:v>16</c:v>
                </c:pt>
                <c:pt idx="13" formatCode="0">
                  <c:v>7.4468085106382977</c:v>
                </c:pt>
                <c:pt idx="14" formatCode="0">
                  <c:v>10.784313725490197</c:v>
                </c:pt>
                <c:pt idx="15" formatCode="0">
                  <c:v>13.913043478260869</c:v>
                </c:pt>
                <c:pt idx="16" formatCode="0">
                  <c:v>6.666666666666667</c:v>
                </c:pt>
                <c:pt idx="18" formatCode="0">
                  <c:v>9.4972067039106136</c:v>
                </c:pt>
                <c:pt idx="19" formatCode="0">
                  <c:v>9.7222222222222232</c:v>
                </c:pt>
                <c:pt idx="20" formatCode="0">
                  <c:v>14.705882352941178</c:v>
                </c:pt>
                <c:pt idx="21" formatCode="0">
                  <c:v>10.44776119402985</c:v>
                </c:pt>
                <c:pt idx="22" formatCode="0">
                  <c:v>11.538461538461538</c:v>
                </c:pt>
                <c:pt idx="24" formatCode="0">
                  <c:v>9.4972067039106136</c:v>
                </c:pt>
                <c:pt idx="25" formatCode="0">
                  <c:v>10.948905109489052</c:v>
                </c:pt>
                <c:pt idx="26" formatCode="0">
                  <c:v>10.852713178294573</c:v>
                </c:pt>
              </c:numCache>
            </c:numRef>
          </c:val>
          <c:extLst>
            <c:ext xmlns:c16="http://schemas.microsoft.com/office/drawing/2014/chart" uri="{C3380CC4-5D6E-409C-BE32-E72D297353CC}">
              <c16:uniqueId val="{00000007-1216-4924-B877-5F44263835A6}"/>
            </c:ext>
          </c:extLst>
        </c:ser>
        <c:ser>
          <c:idx val="2"/>
          <c:order val="2"/>
          <c:tx>
            <c:strRef>
              <c:f>Dati!$E$529</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Dati!$B$530:$B$556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Dati!$E$530:$E$556</c:f>
              <c:numCache>
                <c:formatCode>General</c:formatCode>
                <c:ptCount val="27"/>
                <c:pt idx="0" formatCode="0">
                  <c:v>82.260183968462556</c:v>
                </c:pt>
                <c:pt idx="2" formatCode="0">
                  <c:v>80.952380952380949</c:v>
                </c:pt>
                <c:pt idx="3" formatCode="0">
                  <c:v>78.925619834710744</c:v>
                </c:pt>
                <c:pt idx="4" formatCode="0">
                  <c:v>86.99186991869918</c:v>
                </c:pt>
                <c:pt idx="6" formatCode="0">
                  <c:v>82.266009852216754</c:v>
                </c:pt>
                <c:pt idx="7" formatCode="0">
                  <c:v>82.608695652173907</c:v>
                </c:pt>
                <c:pt idx="9" formatCode="0">
                  <c:v>78.804347826086953</c:v>
                </c:pt>
                <c:pt idx="10" formatCode="0">
                  <c:v>83.36221837088388</c:v>
                </c:pt>
                <c:pt idx="12" formatCode="0">
                  <c:v>76</c:v>
                </c:pt>
                <c:pt idx="13" formatCode="0">
                  <c:v>87.2340425531915</c:v>
                </c:pt>
                <c:pt idx="14" formatCode="0">
                  <c:v>78.431372549019613</c:v>
                </c:pt>
                <c:pt idx="15" formatCode="0">
                  <c:v>78.260869565217391</c:v>
                </c:pt>
                <c:pt idx="16" formatCode="0">
                  <c:v>89.523809523809533</c:v>
                </c:pt>
                <c:pt idx="18" formatCode="0">
                  <c:v>80.167597765363126</c:v>
                </c:pt>
                <c:pt idx="19" formatCode="0">
                  <c:v>85.648148148148152</c:v>
                </c:pt>
                <c:pt idx="20" formatCode="0">
                  <c:v>80.882352941176478</c:v>
                </c:pt>
                <c:pt idx="21" formatCode="0">
                  <c:v>83.582089552238799</c:v>
                </c:pt>
                <c:pt idx="22" formatCode="0">
                  <c:v>82.692307692307693</c:v>
                </c:pt>
                <c:pt idx="24" formatCode="0">
                  <c:v>80.167597765363126</c:v>
                </c:pt>
                <c:pt idx="25" formatCode="0">
                  <c:v>84.306569343065689</c:v>
                </c:pt>
                <c:pt idx="26" formatCode="0">
                  <c:v>83.720930232558146</c:v>
                </c:pt>
              </c:numCache>
            </c:numRef>
          </c:val>
          <c:extLst>
            <c:ext xmlns:c16="http://schemas.microsoft.com/office/drawing/2014/chart" uri="{C3380CC4-5D6E-409C-BE32-E72D297353CC}">
              <c16:uniqueId val="{00000008-1216-4924-B877-5F44263835A6}"/>
            </c:ext>
          </c:extLst>
        </c:ser>
        <c:ser>
          <c:idx val="3"/>
          <c:order val="3"/>
          <c:tx>
            <c:strRef>
              <c:f>Dati!$F$529</c:f>
              <c:strCache>
                <c:ptCount val="1"/>
                <c:pt idx="0">
                  <c:v>Grūti pateikt</c:v>
                </c:pt>
              </c:strCache>
            </c:strRef>
          </c:tx>
          <c:spPr>
            <a:solidFill>
              <a:sysClr val="window" lastClr="FFFFFF">
                <a:lumMod val="75000"/>
              </a:sysClr>
            </a:solidFill>
          </c:spPr>
          <c:invertIfNegative val="0"/>
          <c:dLbls>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16-4924-B877-5F44263835A6}"/>
                </c:ext>
              </c:extLst>
            </c:dLbl>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Dati!$B$530:$B$556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Dati!$F$530:$F$556</c:f>
              <c:numCache>
                <c:formatCode>General</c:formatCode>
                <c:ptCount val="27"/>
                <c:pt idx="0" formatCode="0">
                  <c:v>5.9132720105124843</c:v>
                </c:pt>
                <c:pt idx="2" formatCode="0">
                  <c:v>5.1282051282051277</c:v>
                </c:pt>
                <c:pt idx="3" formatCode="0">
                  <c:v>9.5041322314049594</c:v>
                </c:pt>
                <c:pt idx="4" formatCode="0">
                  <c:v>3.2520325203252036</c:v>
                </c:pt>
                <c:pt idx="6" formatCode="0">
                  <c:v>6.0755336617405584</c:v>
                </c:pt>
                <c:pt idx="7" formatCode="0">
                  <c:v>5.0724637681159424</c:v>
                </c:pt>
                <c:pt idx="9" formatCode="0">
                  <c:v>5.4347826086956523</c:v>
                </c:pt>
                <c:pt idx="10" formatCode="0">
                  <c:v>6.0658578856152516</c:v>
                </c:pt>
                <c:pt idx="12" formatCode="0">
                  <c:v>5</c:v>
                </c:pt>
                <c:pt idx="13" formatCode="0">
                  <c:v>5.3191489361702127</c:v>
                </c:pt>
                <c:pt idx="14" formatCode="0">
                  <c:v>8.8235294117647065</c:v>
                </c:pt>
                <c:pt idx="15" formatCode="0">
                  <c:v>6.0869565217391308</c:v>
                </c:pt>
                <c:pt idx="16" formatCode="0">
                  <c:v>2.8571428571428572</c:v>
                </c:pt>
                <c:pt idx="18" formatCode="0">
                  <c:v>8.6592178770949726</c:v>
                </c:pt>
                <c:pt idx="19" formatCode="0">
                  <c:v>4.1666666666666661</c:v>
                </c:pt>
                <c:pt idx="20" formatCode="0">
                  <c:v>2.9411764705882351</c:v>
                </c:pt>
                <c:pt idx="21" formatCode="0">
                  <c:v>2.9850746268656714</c:v>
                </c:pt>
                <c:pt idx="22" formatCode="0">
                  <c:v>1.9230769230769231</c:v>
                </c:pt>
                <c:pt idx="24" formatCode="0">
                  <c:v>8.6592178770949726</c:v>
                </c:pt>
                <c:pt idx="25" formatCode="0">
                  <c:v>3.2846715328467155</c:v>
                </c:pt>
                <c:pt idx="26" formatCode="0">
                  <c:v>3.8759689922480618</c:v>
                </c:pt>
              </c:numCache>
            </c:numRef>
          </c:val>
          <c:extLst>
            <c:ext xmlns:c16="http://schemas.microsoft.com/office/drawing/2014/chart" uri="{C3380CC4-5D6E-409C-BE32-E72D297353CC}">
              <c16:uniqueId val="{00000009-1216-4924-B877-5F44263835A6}"/>
            </c:ext>
          </c:extLst>
        </c:ser>
        <c:dLbls>
          <c:dLblPos val="ctr"/>
          <c:showLegendKey val="0"/>
          <c:showVal val="1"/>
          <c:showCatName val="0"/>
          <c:showSerName val="0"/>
          <c:showPercent val="0"/>
          <c:showBubbleSize val="0"/>
        </c:dLbls>
        <c:gapWidth val="20"/>
        <c:overlap val="100"/>
        <c:axId val="400239912"/>
        <c:axId val="400241872"/>
      </c:barChart>
      <c:catAx>
        <c:axId val="40023991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0241872"/>
        <c:crossesAt val="0"/>
        <c:auto val="1"/>
        <c:lblAlgn val="ctr"/>
        <c:lblOffset val="100"/>
        <c:tickLblSkip val="1"/>
        <c:tickMarkSkip val="1"/>
        <c:noMultiLvlLbl val="0"/>
      </c:catAx>
      <c:valAx>
        <c:axId val="400241872"/>
        <c:scaling>
          <c:orientation val="minMax"/>
          <c:max val="100"/>
          <c:min val="-4"/>
        </c:scaling>
        <c:delete val="1"/>
        <c:axPos val="t"/>
        <c:numFmt formatCode="0" sourceLinked="1"/>
        <c:majorTickMark val="out"/>
        <c:minorTickMark val="none"/>
        <c:tickLblPos val="nextTo"/>
        <c:crossAx val="40023991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561630577427822"/>
          <c:y val="9.7172337936693609E-2"/>
          <c:w val="0.47853149606299211"/>
          <c:h val="0.88617350769069614"/>
        </c:manualLayout>
      </c:layout>
      <c:barChart>
        <c:barDir val="bar"/>
        <c:grouping val="stacked"/>
        <c:varyColors val="0"/>
        <c:ser>
          <c:idx val="0"/>
          <c:order val="0"/>
          <c:tx>
            <c:strRef>
              <c:f>Dati!$C$559</c:f>
              <c:strCache>
                <c:ptCount val="1"/>
                <c:pt idx="0">
                  <c:v>Liela</c:v>
                </c:pt>
              </c:strCache>
            </c:strRef>
          </c:tx>
          <c:spPr>
            <a:solidFill>
              <a:srgbClr val="16697A"/>
            </a:solidFill>
          </c:spPr>
          <c:invertIfNegative val="0"/>
          <c:dLbls>
            <c:dLbl>
              <c:idx val="8"/>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8E-4191-A9B6-21B203211CBE}"/>
                </c:ext>
              </c:extLst>
            </c:dLbl>
            <c:dLbl>
              <c:idx val="11"/>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8E-4191-A9B6-21B203211CBE}"/>
                </c:ext>
              </c:extLst>
            </c:dLbl>
            <c:dLbl>
              <c:idx val="14"/>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8E-4191-A9B6-21B203211CBE}"/>
                </c:ext>
              </c:extLst>
            </c:dLbl>
            <c:dLbl>
              <c:idx val="1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8E-4191-A9B6-21B203211CBE}"/>
                </c:ext>
              </c:extLst>
            </c:dLbl>
            <c:dLbl>
              <c:idx val="20"/>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8E-4191-A9B6-21B203211CBE}"/>
                </c:ext>
              </c:extLst>
            </c:dLbl>
            <c:dLbl>
              <c:idx val="24"/>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8E-4191-A9B6-21B203211CBE}"/>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Dati!$B$560:$B$587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Dati!$C$560:$C$587</c:f>
              <c:numCache>
                <c:formatCode>General</c:formatCode>
                <c:ptCount val="28"/>
                <c:pt idx="0" formatCode="0">
                  <c:v>1.5768725361366622</c:v>
                </c:pt>
                <c:pt idx="2" formatCode="0">
                  <c:v>2.1276595744680851</c:v>
                </c:pt>
                <c:pt idx="3" formatCode="0">
                  <c:v>1.0389610389610389</c:v>
                </c:pt>
                <c:pt idx="5" formatCode="0">
                  <c:v>2.0689655172413794</c:v>
                </c:pt>
                <c:pt idx="6" formatCode="0">
                  <c:v>1.2738853503184715</c:v>
                </c:pt>
                <c:pt idx="8" formatCode="0">
                  <c:v>2.6315789473684208</c:v>
                </c:pt>
                <c:pt idx="9" formatCode="0">
                  <c:v>1.3910355486862442</c:v>
                </c:pt>
                <c:pt idx="11" formatCode="0">
                  <c:v>2.6200873362445414</c:v>
                </c:pt>
                <c:pt idx="14" formatCode="0">
                  <c:v>3.2432432432432434</c:v>
                </c:pt>
                <c:pt idx="17" formatCode="0">
                  <c:v>3.4285714285714288</c:v>
                </c:pt>
                <c:pt idx="18" formatCode="0">
                  <c:v>1.0238907849829351</c:v>
                </c:pt>
                <c:pt idx="20" formatCode="0">
                  <c:v>2.8089887640449436</c:v>
                </c:pt>
                <c:pt idx="21" formatCode="0">
                  <c:v>1.5151515151515151</c:v>
                </c:pt>
                <c:pt idx="24" formatCode="0">
                  <c:v>2.547770700636943</c:v>
                </c:pt>
                <c:pt idx="26" formatCode="0">
                  <c:v>1.3698630136986301</c:v>
                </c:pt>
                <c:pt idx="27" formatCode="0">
                  <c:v>2.3102310231023102</c:v>
                </c:pt>
              </c:numCache>
            </c:numRef>
          </c:val>
          <c:extLst>
            <c:ext xmlns:c16="http://schemas.microsoft.com/office/drawing/2014/chart" uri="{C3380CC4-5D6E-409C-BE32-E72D297353CC}">
              <c16:uniqueId val="{00000000-388E-4191-A9B6-21B203211CBE}"/>
            </c:ext>
          </c:extLst>
        </c:ser>
        <c:ser>
          <c:idx val="1"/>
          <c:order val="1"/>
          <c:tx>
            <c:strRef>
              <c:f>Dati!$D$559</c:f>
              <c:strCache>
                <c:ptCount val="1"/>
                <c:pt idx="0">
                  <c:v>Maza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Dati!$B$560:$B$587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Dati!$D$560:$D$587</c:f>
              <c:numCache>
                <c:formatCode>General</c:formatCode>
                <c:ptCount val="28"/>
                <c:pt idx="0" formatCode="0">
                  <c:v>10.249671484888305</c:v>
                </c:pt>
                <c:pt idx="2" formatCode="0">
                  <c:v>7.9787234042553195</c:v>
                </c:pt>
                <c:pt idx="3" formatCode="0">
                  <c:v>12.467532467532468</c:v>
                </c:pt>
                <c:pt idx="5" formatCode="0">
                  <c:v>7.5862068965517242</c:v>
                </c:pt>
                <c:pt idx="6" formatCode="0">
                  <c:v>11.8895966029724</c:v>
                </c:pt>
                <c:pt idx="8" formatCode="0">
                  <c:v>8.7719298245614024</c:v>
                </c:pt>
                <c:pt idx="9" formatCode="0">
                  <c:v>10.510046367851624</c:v>
                </c:pt>
                <c:pt idx="11" formatCode="0">
                  <c:v>8.2969432314410483</c:v>
                </c:pt>
                <c:pt idx="12" formatCode="0">
                  <c:v>13.201320132013199</c:v>
                </c:pt>
                <c:pt idx="14" formatCode="0">
                  <c:v>8.1081081081081088</c:v>
                </c:pt>
                <c:pt idx="15" formatCode="0">
                  <c:v>12.276214833759591</c:v>
                </c:pt>
                <c:pt idx="17" formatCode="0">
                  <c:v>8</c:v>
                </c:pt>
                <c:pt idx="18" formatCode="0">
                  <c:v>10.921501706484642</c:v>
                </c:pt>
                <c:pt idx="20" formatCode="0">
                  <c:v>8.4269662921348321</c:v>
                </c:pt>
                <c:pt idx="21" formatCode="0">
                  <c:v>7.5757575757575761</c:v>
                </c:pt>
                <c:pt idx="23" formatCode="0">
                  <c:v>4.838709677419355</c:v>
                </c:pt>
                <c:pt idx="24" formatCode="0">
                  <c:v>8.598726114649681</c:v>
                </c:pt>
                <c:pt idx="26" formatCode="0">
                  <c:v>5.4794520547945202</c:v>
                </c:pt>
                <c:pt idx="27" formatCode="0">
                  <c:v>8.5808580858085808</c:v>
                </c:pt>
              </c:numCache>
            </c:numRef>
          </c:val>
          <c:extLst>
            <c:ext xmlns:c16="http://schemas.microsoft.com/office/drawing/2014/chart" uri="{C3380CC4-5D6E-409C-BE32-E72D297353CC}">
              <c16:uniqueId val="{00000001-388E-4191-A9B6-21B203211CBE}"/>
            </c:ext>
          </c:extLst>
        </c:ser>
        <c:ser>
          <c:idx val="2"/>
          <c:order val="2"/>
          <c:tx>
            <c:strRef>
              <c:f>Dati!$E$559</c:f>
              <c:strCache>
                <c:ptCount val="1"/>
                <c:pt idx="0">
                  <c:v>Nekāda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Dati!$B$560:$B$587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Dati!$E$560:$E$587</c:f>
              <c:numCache>
                <c:formatCode>General</c:formatCode>
                <c:ptCount val="28"/>
                <c:pt idx="0" formatCode="0">
                  <c:v>82.260183968462556</c:v>
                </c:pt>
                <c:pt idx="2" formatCode="0">
                  <c:v>82.180851063829792</c:v>
                </c:pt>
                <c:pt idx="3" formatCode="0">
                  <c:v>82.337662337662337</c:v>
                </c:pt>
                <c:pt idx="5" formatCode="0">
                  <c:v>82.758620689655174</c:v>
                </c:pt>
                <c:pt idx="6" formatCode="0">
                  <c:v>81.953290870488331</c:v>
                </c:pt>
                <c:pt idx="8" formatCode="0">
                  <c:v>78.94736842105263</c:v>
                </c:pt>
                <c:pt idx="9" formatCode="0">
                  <c:v>82.843894899536323</c:v>
                </c:pt>
                <c:pt idx="11" formatCode="0">
                  <c:v>81.877729257641917</c:v>
                </c:pt>
                <c:pt idx="12" formatCode="0">
                  <c:v>82.838283828382842</c:v>
                </c:pt>
                <c:pt idx="14" formatCode="0">
                  <c:v>82.432432432432435</c:v>
                </c:pt>
                <c:pt idx="15" formatCode="0">
                  <c:v>82.097186700767267</c:v>
                </c:pt>
                <c:pt idx="17" formatCode="0">
                  <c:v>79.428571428571431</c:v>
                </c:pt>
                <c:pt idx="18" formatCode="0">
                  <c:v>83.10580204778158</c:v>
                </c:pt>
                <c:pt idx="20" formatCode="0">
                  <c:v>81.460674157303373</c:v>
                </c:pt>
                <c:pt idx="21" formatCode="0">
                  <c:v>82.828282828282823</c:v>
                </c:pt>
                <c:pt idx="23" formatCode="0">
                  <c:v>85.483870967741936</c:v>
                </c:pt>
                <c:pt idx="24" formatCode="0">
                  <c:v>81.528662420382176</c:v>
                </c:pt>
                <c:pt idx="26" formatCode="0">
                  <c:v>86.301369863013704</c:v>
                </c:pt>
                <c:pt idx="27" formatCode="0">
                  <c:v>81.188118811881196</c:v>
                </c:pt>
              </c:numCache>
            </c:numRef>
          </c:val>
          <c:extLst>
            <c:ext xmlns:c16="http://schemas.microsoft.com/office/drawing/2014/chart" uri="{C3380CC4-5D6E-409C-BE32-E72D297353CC}">
              <c16:uniqueId val="{00000002-388E-4191-A9B6-21B203211CBE}"/>
            </c:ext>
          </c:extLst>
        </c:ser>
        <c:ser>
          <c:idx val="3"/>
          <c:order val="3"/>
          <c:tx>
            <c:strRef>
              <c:f>Dati!$F$559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Dati!$B$560:$B$587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Dati!$F$560:$F$587</c:f>
              <c:numCache>
                <c:formatCode>General</c:formatCode>
                <c:ptCount val="28"/>
                <c:pt idx="0" formatCode="0">
                  <c:v>5.9132720105124843</c:v>
                </c:pt>
                <c:pt idx="2" formatCode="0">
                  <c:v>7.7127659574468082</c:v>
                </c:pt>
                <c:pt idx="3" formatCode="0">
                  <c:v>4.1558441558441555</c:v>
                </c:pt>
                <c:pt idx="5" formatCode="0">
                  <c:v>7.5862068965517242</c:v>
                </c:pt>
                <c:pt idx="6" formatCode="0">
                  <c:v>4.8832271762208075</c:v>
                </c:pt>
                <c:pt idx="8" formatCode="0">
                  <c:v>9.6491228070175428</c:v>
                </c:pt>
                <c:pt idx="9" formatCode="0">
                  <c:v>5.2550231839258119</c:v>
                </c:pt>
                <c:pt idx="11" formatCode="0">
                  <c:v>7.2052401746724897</c:v>
                </c:pt>
                <c:pt idx="12" formatCode="0">
                  <c:v>3.9603960396039604</c:v>
                </c:pt>
                <c:pt idx="14" formatCode="0">
                  <c:v>6.2162162162162167</c:v>
                </c:pt>
                <c:pt idx="15" formatCode="0">
                  <c:v>5.6265984654731458</c:v>
                </c:pt>
                <c:pt idx="17" formatCode="0">
                  <c:v>9.1428571428571423</c:v>
                </c:pt>
                <c:pt idx="18" formatCode="0">
                  <c:v>4.9488054607508536</c:v>
                </c:pt>
                <c:pt idx="20" formatCode="0">
                  <c:v>7.3033707865168536</c:v>
                </c:pt>
                <c:pt idx="21" formatCode="0">
                  <c:v>8.0808080808080813</c:v>
                </c:pt>
                <c:pt idx="23" formatCode="0">
                  <c:v>9.67741935483871</c:v>
                </c:pt>
                <c:pt idx="24" formatCode="0">
                  <c:v>7.3248407643312099</c:v>
                </c:pt>
                <c:pt idx="26" formatCode="0">
                  <c:v>6.8493150684931505</c:v>
                </c:pt>
                <c:pt idx="27" formatCode="0">
                  <c:v>7.9207920792079207</c:v>
                </c:pt>
              </c:numCache>
            </c:numRef>
          </c:val>
          <c:extLst>
            <c:ext xmlns:c16="http://schemas.microsoft.com/office/drawing/2014/chart" uri="{C3380CC4-5D6E-409C-BE32-E72D297353CC}">
              <c16:uniqueId val="{00000003-388E-4191-A9B6-21B203211CBE}"/>
            </c:ext>
          </c:extLst>
        </c:ser>
        <c:dLbls>
          <c:dLblPos val="ctr"/>
          <c:showLegendKey val="0"/>
          <c:showVal val="1"/>
          <c:showCatName val="0"/>
          <c:showSerName val="0"/>
          <c:showPercent val="0"/>
          <c:showBubbleSize val="0"/>
        </c:dLbls>
        <c:gapWidth val="20"/>
        <c:overlap val="100"/>
        <c:axId val="400243832"/>
        <c:axId val="401104432"/>
      </c:barChart>
      <c:catAx>
        <c:axId val="40024383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1104432"/>
        <c:crossesAt val="0"/>
        <c:auto val="1"/>
        <c:lblAlgn val="ctr"/>
        <c:lblOffset val="100"/>
        <c:tickLblSkip val="1"/>
        <c:tickMarkSkip val="1"/>
        <c:noMultiLvlLbl val="0"/>
      </c:catAx>
      <c:valAx>
        <c:axId val="401104432"/>
        <c:scaling>
          <c:orientation val="minMax"/>
          <c:max val="100"/>
          <c:min val="-3"/>
        </c:scaling>
        <c:delete val="1"/>
        <c:axPos val="t"/>
        <c:numFmt formatCode="0" sourceLinked="1"/>
        <c:majorTickMark val="out"/>
        <c:minorTickMark val="none"/>
        <c:tickLblPos val="nextTo"/>
        <c:crossAx val="40024383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91755137099328"/>
          <c:y val="7.4177972316056051E-2"/>
          <c:w val="0.41683105215984695"/>
          <c:h val="0.82005989033183913"/>
        </c:manualLayout>
      </c:layout>
      <c:pieChart>
        <c:varyColors val="1"/>
        <c:ser>
          <c:idx val="1"/>
          <c:order val="0"/>
          <c:dPt>
            <c:idx val="0"/>
            <c:bubble3D val="0"/>
            <c:spPr>
              <a:solidFill>
                <a:srgbClr val="16697A"/>
              </a:solidFill>
            </c:spPr>
            <c:extLst>
              <c:ext xmlns:c16="http://schemas.microsoft.com/office/drawing/2014/chart" uri="{C3380CC4-5D6E-409C-BE32-E72D297353CC}">
                <c16:uniqueId val="{00000001-699C-467D-8BB9-34F0760CAA3E}"/>
              </c:ext>
            </c:extLst>
          </c:dPt>
          <c:dPt>
            <c:idx val="1"/>
            <c:bubble3D val="0"/>
            <c:spPr>
              <a:solidFill>
                <a:srgbClr val="C4BD97"/>
              </a:solidFill>
            </c:spPr>
            <c:extLst>
              <c:ext xmlns:c16="http://schemas.microsoft.com/office/drawing/2014/chart" uri="{C3380CC4-5D6E-409C-BE32-E72D297353CC}">
                <c16:uniqueId val="{00000003-699C-467D-8BB9-34F0760CAA3E}"/>
              </c:ext>
            </c:extLst>
          </c:dPt>
          <c:dLbls>
            <c:dLbl>
              <c:idx val="0"/>
              <c:spPr>
                <a:noFill/>
                <a:ln>
                  <a:noFill/>
                </a:ln>
                <a:effectLst/>
              </c:spPr>
              <c:txPr>
                <a:bodyPr wrap="square" lIns="38100" tIns="19050" rIns="38100" bIns="19050" anchor="ctr">
                  <a:spAutoFit/>
                </a:bodyPr>
                <a:lstStyle/>
                <a:p>
                  <a:pPr>
                    <a:defRPr sz="1400" b="1"/>
                  </a:pPr>
                  <a:endParaRPr lang="lv-LV"/>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1-699C-467D-8BB9-34F0760CAA3E}"/>
                </c:ext>
              </c:extLst>
            </c:dLbl>
            <c:dLbl>
              <c:idx val="2"/>
              <c:layout>
                <c:manualLayout>
                  <c:x val="5.4148466934473109E-2"/>
                  <c:y val="-8.145552688577561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99C-467D-8BB9-34F0760CAA3E}"/>
                </c:ext>
              </c:extLst>
            </c:dLbl>
            <c:spPr>
              <a:noFill/>
              <a:ln>
                <a:noFill/>
              </a:ln>
              <a:effectLst/>
            </c:spPr>
            <c:txPr>
              <a:bodyPr wrap="square" lIns="38100" tIns="19050" rIns="38100" bIns="19050" anchor="ctr">
                <a:spAutoFit/>
              </a:bodyPr>
              <a:lstStyle/>
              <a:p>
                <a:pPr>
                  <a:defRPr sz="14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Dati!$B$782:$B$784</c:f>
              <c:strCache>
                <c:ptCount val="3"/>
                <c:pt idx="0">
                  <c:v>Jā, pirms tam salīdzināja</c:v>
                </c:pt>
                <c:pt idx="1">
                  <c:v>Nē, pirms tam nesalīdzināja</c:v>
                </c:pt>
                <c:pt idx="2">
                  <c:v>Grūti pateikt</c:v>
                </c:pt>
              </c:strCache>
            </c:strRef>
          </c:cat>
          <c:val>
            <c:numRef>
              <c:f>Dati!$C$782:$C$784</c:f>
              <c:numCache>
                <c:formatCode>0</c:formatCode>
                <c:ptCount val="3"/>
                <c:pt idx="0">
                  <c:v>60.106382978723403</c:v>
                </c:pt>
                <c:pt idx="1">
                  <c:v>37.5</c:v>
                </c:pt>
                <c:pt idx="2">
                  <c:v>2.3936170212765959</c:v>
                </c:pt>
              </c:numCache>
            </c:numRef>
          </c:val>
          <c:extLst>
            <c:ext xmlns:c16="http://schemas.microsoft.com/office/drawing/2014/chart" uri="{C3380CC4-5D6E-409C-BE32-E72D297353CC}">
              <c16:uniqueId val="{00000004-699C-467D-8BB9-34F0760CAA3E}"/>
            </c:ext>
          </c:extLst>
        </c:ser>
        <c:dLbls>
          <c:showLegendKey val="0"/>
          <c:showVal val="0"/>
          <c:showCatName val="0"/>
          <c:showSerName val="0"/>
          <c:showPercent val="0"/>
          <c:showBubbleSize val="0"/>
          <c:showLeaderLines val="0"/>
        </c:dLbls>
        <c:firstSliceAng val="344"/>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011215729463573"/>
          <c:y val="8.5052652895909284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502283204425338"/>
          <c:y val="8.6122249223707301E-2"/>
          <c:w val="0.53497716795574668"/>
          <c:h val="0.90038612123666806"/>
        </c:manualLayout>
      </c:layout>
      <c:barChart>
        <c:barDir val="bar"/>
        <c:grouping val="stacked"/>
        <c:varyColors val="0"/>
        <c:ser>
          <c:idx val="0"/>
          <c:order val="0"/>
          <c:tx>
            <c:strRef>
              <c:f>Dati!$C$787</c:f>
              <c:strCache>
                <c:ptCount val="1"/>
                <c:pt idx="0">
                  <c:v>.</c:v>
                </c:pt>
              </c:strCache>
            </c:strRef>
          </c:tx>
          <c:spPr>
            <a:noFill/>
          </c:spPr>
          <c:invertIfNegative val="0"/>
          <c:dLbls>
            <c:delete val="1"/>
          </c:dLbls>
          <c:cat>
            <c:strRef>
              <c:f>Dati!$B$788:$B$814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Dati!$C$788:$C$814</c:f>
              <c:numCache>
                <c:formatCode>General</c:formatCode>
                <c:ptCount val="27"/>
                <c:pt idx="0" formatCode="0">
                  <c:v>15.119047619047613</c:v>
                </c:pt>
                <c:pt idx="2" formatCode="0">
                  <c:v>24.317160826594783</c:v>
                </c:pt>
                <c:pt idx="3" formatCode="0">
                  <c:v>16.46520146520146</c:v>
                </c:pt>
                <c:pt idx="4" formatCode="0">
                  <c:v>6.904761904761898</c:v>
                </c:pt>
                <c:pt idx="6" formatCode="0">
                  <c:v>13.382936507936506</c:v>
                </c:pt>
                <c:pt idx="7" formatCode="0">
                  <c:v>19.692218350754928</c:v>
                </c:pt>
                <c:pt idx="9" formatCode="0">
                  <c:v>21.275764036958059</c:v>
                </c:pt>
                <c:pt idx="10" formatCode="0">
                  <c:v>13.784096162736937</c:v>
                </c:pt>
                <c:pt idx="12" formatCode="0">
                  <c:v>5</c:v>
                </c:pt>
                <c:pt idx="13" formatCode="0">
                  <c:v>21.849816849816843</c:v>
                </c:pt>
                <c:pt idx="14" formatCode="0">
                  <c:v>12.619047619047613</c:v>
                </c:pt>
                <c:pt idx="15" formatCode="0">
                  <c:v>18.136288998357955</c:v>
                </c:pt>
                <c:pt idx="16" formatCode="0">
                  <c:v>13.274785323965645</c:v>
                </c:pt>
                <c:pt idx="18" formatCode="0">
                  <c:v>17.512664640324211</c:v>
                </c:pt>
                <c:pt idx="19" formatCode="0">
                  <c:v>6.6190476190476133</c:v>
                </c:pt>
                <c:pt idx="20" formatCode="0">
                  <c:v>11.239737274220026</c:v>
                </c:pt>
                <c:pt idx="21" formatCode="0">
                  <c:v>25.952380952380945</c:v>
                </c:pt>
                <c:pt idx="22" formatCode="0">
                  <c:v>21.584564860426923</c:v>
                </c:pt>
                <c:pt idx="24" formatCode="0">
                  <c:v>17.512664640324211</c:v>
                </c:pt>
                <c:pt idx="25" formatCode="0">
                  <c:v>11.265664160401002</c:v>
                </c:pt>
                <c:pt idx="26" formatCode="0">
                  <c:v>16.255411255411246</c:v>
                </c:pt>
              </c:numCache>
            </c:numRef>
          </c:val>
          <c:extLst>
            <c:ext xmlns:c16="http://schemas.microsoft.com/office/drawing/2014/chart" uri="{C3380CC4-5D6E-409C-BE32-E72D297353CC}">
              <c16:uniqueId val="{00000000-A7EF-4CD1-B77F-8EEE53E26DBB}"/>
            </c:ext>
          </c:extLst>
        </c:ser>
        <c:ser>
          <c:idx val="1"/>
          <c:order val="1"/>
          <c:tx>
            <c:strRef>
              <c:f>Dati!$D$787</c:f>
              <c:strCache>
                <c:ptCount val="1"/>
                <c:pt idx="0">
                  <c:v>Nē, pirms tam nesalīdzināja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Dati!$B$788:$B$814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Dati!$D$788:$D$814</c:f>
              <c:numCache>
                <c:formatCode>General</c:formatCode>
                <c:ptCount val="27"/>
                <c:pt idx="0" formatCode="0">
                  <c:v>37.5</c:v>
                </c:pt>
                <c:pt idx="2" formatCode="0">
                  <c:v>28.30188679245283</c:v>
                </c:pt>
                <c:pt idx="3" formatCode="0">
                  <c:v>36.153846153846153</c:v>
                </c:pt>
                <c:pt idx="4" formatCode="0">
                  <c:v>45.714285714285715</c:v>
                </c:pt>
                <c:pt idx="6" formatCode="0">
                  <c:v>39.236111111111107</c:v>
                </c:pt>
                <c:pt idx="7" formatCode="0">
                  <c:v>32.926829268292686</c:v>
                </c:pt>
                <c:pt idx="9" formatCode="0">
                  <c:v>31.343283582089555</c:v>
                </c:pt>
                <c:pt idx="10" formatCode="0">
                  <c:v>38.834951456310677</c:v>
                </c:pt>
                <c:pt idx="12" formatCode="0">
                  <c:v>47.619047619047613</c:v>
                </c:pt>
                <c:pt idx="13" formatCode="0">
                  <c:v>30.76923076923077</c:v>
                </c:pt>
                <c:pt idx="14" formatCode="0">
                  <c:v>40</c:v>
                </c:pt>
                <c:pt idx="15" formatCode="0">
                  <c:v>34.482758620689658</c:v>
                </c:pt>
                <c:pt idx="16" formatCode="0">
                  <c:v>39.344262295081968</c:v>
                </c:pt>
                <c:pt idx="18" formatCode="0">
                  <c:v>35.106382978723403</c:v>
                </c:pt>
                <c:pt idx="19" formatCode="0">
                  <c:v>46</c:v>
                </c:pt>
                <c:pt idx="20" formatCode="0">
                  <c:v>41.379310344827587</c:v>
                </c:pt>
                <c:pt idx="21" formatCode="0">
                  <c:v>26.666666666666668</c:v>
                </c:pt>
                <c:pt idx="22" formatCode="0">
                  <c:v>31.03448275862069</c:v>
                </c:pt>
                <c:pt idx="24" formatCode="0">
                  <c:v>35.106382978723403</c:v>
                </c:pt>
                <c:pt idx="25" formatCode="0">
                  <c:v>41.353383458646611</c:v>
                </c:pt>
                <c:pt idx="26" formatCode="0">
                  <c:v>36.363636363636367</c:v>
                </c:pt>
              </c:numCache>
            </c:numRef>
          </c:val>
          <c:extLst>
            <c:ext xmlns:c16="http://schemas.microsoft.com/office/drawing/2014/chart" uri="{C3380CC4-5D6E-409C-BE32-E72D297353CC}">
              <c16:uniqueId val="{00000001-A7EF-4CD1-B77F-8EEE53E26DBB}"/>
            </c:ext>
          </c:extLst>
        </c:ser>
        <c:ser>
          <c:idx val="2"/>
          <c:order val="2"/>
          <c:tx>
            <c:strRef>
              <c:f>Dati!$E$787</c:f>
              <c:strCache>
                <c:ptCount val="1"/>
                <c:pt idx="0">
                  <c:v>Jā, pirms tam salīdzināja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Dati!$B$788:$B$814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Dati!$E$788:$E$814</c:f>
              <c:numCache>
                <c:formatCode>General</c:formatCode>
                <c:ptCount val="27"/>
                <c:pt idx="0" formatCode="0">
                  <c:v>60.106382978723403</c:v>
                </c:pt>
                <c:pt idx="2" formatCode="0">
                  <c:v>70.754716981132077</c:v>
                </c:pt>
                <c:pt idx="3" formatCode="0">
                  <c:v>60</c:v>
                </c:pt>
                <c:pt idx="4" formatCode="0">
                  <c:v>52.142857142857146</c:v>
                </c:pt>
                <c:pt idx="6" formatCode="0">
                  <c:v>57.986111111111114</c:v>
                </c:pt>
                <c:pt idx="7" formatCode="0">
                  <c:v>65.853658536585371</c:v>
                </c:pt>
                <c:pt idx="9" formatCode="0">
                  <c:v>61.194029850746269</c:v>
                </c:pt>
                <c:pt idx="10" formatCode="0">
                  <c:v>59.870550161812297</c:v>
                </c:pt>
                <c:pt idx="12" formatCode="0">
                  <c:v>52.380952380952387</c:v>
                </c:pt>
                <c:pt idx="13" formatCode="0">
                  <c:v>66.666666666666657</c:v>
                </c:pt>
                <c:pt idx="14" formatCode="0">
                  <c:v>60</c:v>
                </c:pt>
                <c:pt idx="15" formatCode="0">
                  <c:v>63.793103448275865</c:v>
                </c:pt>
                <c:pt idx="16" formatCode="0">
                  <c:v>57.377049180327866</c:v>
                </c:pt>
                <c:pt idx="18" formatCode="0">
                  <c:v>62.765957446808507</c:v>
                </c:pt>
                <c:pt idx="19" formatCode="0">
                  <c:v>51</c:v>
                </c:pt>
                <c:pt idx="20" formatCode="0">
                  <c:v>58.620689655172406</c:v>
                </c:pt>
                <c:pt idx="21" formatCode="0">
                  <c:v>66.666666666666657</c:v>
                </c:pt>
                <c:pt idx="22" formatCode="0">
                  <c:v>68.965517241379317</c:v>
                </c:pt>
                <c:pt idx="24" formatCode="0">
                  <c:v>62.765957446808507</c:v>
                </c:pt>
                <c:pt idx="25" formatCode="0">
                  <c:v>55.639097744360896</c:v>
                </c:pt>
                <c:pt idx="26" formatCode="0">
                  <c:v>61.818181818181813</c:v>
                </c:pt>
              </c:numCache>
            </c:numRef>
          </c:val>
          <c:extLst>
            <c:ext xmlns:c16="http://schemas.microsoft.com/office/drawing/2014/chart" uri="{C3380CC4-5D6E-409C-BE32-E72D297353CC}">
              <c16:uniqueId val="{00000002-A7EF-4CD1-B77F-8EEE53E26DBB}"/>
            </c:ext>
          </c:extLst>
        </c:ser>
        <c:ser>
          <c:idx val="3"/>
          <c:order val="3"/>
          <c:tx>
            <c:strRef>
              <c:f>Dati!$F$787</c:f>
              <c:strCache>
                <c:ptCount val="1"/>
                <c:pt idx="0">
                  <c:v>.</c:v>
                </c:pt>
              </c:strCache>
            </c:strRef>
          </c:tx>
          <c:spPr>
            <a:noFill/>
          </c:spPr>
          <c:invertIfNegative val="0"/>
          <c:dLbls>
            <c:delete val="1"/>
          </c:dLbls>
          <c:cat>
            <c:strRef>
              <c:f>Dati!$B$788:$B$814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Dati!$F$788:$F$814</c:f>
              <c:numCache>
                <c:formatCode>General</c:formatCode>
                <c:ptCount val="27"/>
                <c:pt idx="0" formatCode="0">
                  <c:v>15.648334002408674</c:v>
                </c:pt>
                <c:pt idx="2" formatCode="0">
                  <c:v>5</c:v>
                </c:pt>
                <c:pt idx="3" formatCode="0">
                  <c:v>15.754716981132077</c:v>
                </c:pt>
                <c:pt idx="4" formatCode="0">
                  <c:v>23.611859838274931</c:v>
                </c:pt>
                <c:pt idx="6" formatCode="0">
                  <c:v>17.768605870020963</c:v>
                </c:pt>
                <c:pt idx="7" formatCode="0">
                  <c:v>9.901058444546706</c:v>
                </c:pt>
                <c:pt idx="9" formatCode="0">
                  <c:v>14.560687130385809</c:v>
                </c:pt>
                <c:pt idx="10" formatCode="0">
                  <c:v>15.88416681931978</c:v>
                </c:pt>
                <c:pt idx="12" formatCode="0">
                  <c:v>23.37376460017969</c:v>
                </c:pt>
                <c:pt idx="13" formatCode="0">
                  <c:v>9.0880503144654199</c:v>
                </c:pt>
                <c:pt idx="14" formatCode="0">
                  <c:v>15.754716981132077</c:v>
                </c:pt>
                <c:pt idx="15" formatCode="0">
                  <c:v>11.961613532856212</c:v>
                </c:pt>
                <c:pt idx="16" formatCode="0">
                  <c:v>18.377667800804211</c:v>
                </c:pt>
                <c:pt idx="18" formatCode="0">
                  <c:v>12.98875953432357</c:v>
                </c:pt>
                <c:pt idx="19" formatCode="0">
                  <c:v>24.754716981132077</c:v>
                </c:pt>
                <c:pt idx="20" formatCode="0">
                  <c:v>17.134027325959671</c:v>
                </c:pt>
                <c:pt idx="21" formatCode="0">
                  <c:v>9.0880503144654199</c:v>
                </c:pt>
                <c:pt idx="22" formatCode="0">
                  <c:v>6.7891997397527604</c:v>
                </c:pt>
                <c:pt idx="24" formatCode="0">
                  <c:v>12.98875953432357</c:v>
                </c:pt>
                <c:pt idx="25" formatCode="0">
                  <c:v>20.115619236771181</c:v>
                </c:pt>
                <c:pt idx="26" formatCode="0">
                  <c:v>13.936535162950264</c:v>
                </c:pt>
              </c:numCache>
            </c:numRef>
          </c:val>
          <c:extLst>
            <c:ext xmlns:c16="http://schemas.microsoft.com/office/drawing/2014/chart" uri="{C3380CC4-5D6E-409C-BE32-E72D297353CC}">
              <c16:uniqueId val="{00000003-A7EF-4CD1-B77F-8EEE53E26DBB}"/>
            </c:ext>
          </c:extLst>
        </c:ser>
        <c:ser>
          <c:idx val="4"/>
          <c:order val="4"/>
          <c:tx>
            <c:strRef>
              <c:f>Dati!$G$787</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EF-4CD1-B77F-8EEE53E26DBB}"/>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EF-4CD1-B77F-8EEE53E26DBB}"/>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EF-4CD1-B77F-8EEE53E26DBB}"/>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EF-4CD1-B77F-8EEE53E26DBB}"/>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EF-4CD1-B77F-8EEE53E26DBB}"/>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7EF-4CD1-B77F-8EEE53E26DBB}"/>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7EF-4CD1-B77F-8EEE53E26DBB}"/>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7EF-4CD1-B77F-8EEE53E26DBB}"/>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EF-4CD1-B77F-8EEE53E26DBB}"/>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7EF-4CD1-B77F-8EEE53E26DBB}"/>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EF-4CD1-B77F-8EEE53E26DBB}"/>
                </c:ext>
              </c:extLst>
            </c:dLbl>
            <c:dLbl>
              <c:idx val="2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EF-4CD1-B77F-8EEE53E26DBB}"/>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EF-4CD1-B77F-8EEE53E26DBB}"/>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Dati!$B$788:$B$814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Dati!$G$788:$G$814</c:f>
              <c:numCache>
                <c:formatCode>General</c:formatCode>
                <c:ptCount val="27"/>
                <c:pt idx="0" formatCode="0">
                  <c:v>2.3936170212765999</c:v>
                </c:pt>
                <c:pt idx="2" formatCode="0">
                  <c:v>0.94339622641509435</c:v>
                </c:pt>
                <c:pt idx="3" formatCode="0">
                  <c:v>3.8461538461538463</c:v>
                </c:pt>
                <c:pt idx="4" formatCode="0">
                  <c:v>2.1428571428571428</c:v>
                </c:pt>
                <c:pt idx="6" formatCode="0">
                  <c:v>2.7777777777777777</c:v>
                </c:pt>
                <c:pt idx="7" formatCode="0">
                  <c:v>1.2195121951219512</c:v>
                </c:pt>
                <c:pt idx="9" formatCode="0">
                  <c:v>7.4626865671641784</c:v>
                </c:pt>
                <c:pt idx="10" formatCode="0">
                  <c:v>1.2944983818770228</c:v>
                </c:pt>
                <c:pt idx="12" formatCode="0">
                  <c:v>0</c:v>
                </c:pt>
                <c:pt idx="13" formatCode="0">
                  <c:v>2.5641025641025639</c:v>
                </c:pt>
                <c:pt idx="14" formatCode="0">
                  <c:v>0</c:v>
                </c:pt>
                <c:pt idx="15" formatCode="0">
                  <c:v>1.7241379310344827</c:v>
                </c:pt>
                <c:pt idx="16" formatCode="0">
                  <c:v>3.278688524590164</c:v>
                </c:pt>
                <c:pt idx="18" formatCode="0">
                  <c:v>2.1276595744680851</c:v>
                </c:pt>
                <c:pt idx="19" formatCode="0">
                  <c:v>3</c:v>
                </c:pt>
                <c:pt idx="20" formatCode="0">
                  <c:v>0</c:v>
                </c:pt>
                <c:pt idx="21" formatCode="0">
                  <c:v>6.666666666666667</c:v>
                </c:pt>
                <c:pt idx="22" formatCode="0">
                  <c:v>0</c:v>
                </c:pt>
                <c:pt idx="24" formatCode="0">
                  <c:v>2.1276595744680851</c:v>
                </c:pt>
                <c:pt idx="25" formatCode="0">
                  <c:v>3.007518796992481</c:v>
                </c:pt>
                <c:pt idx="26" formatCode="0">
                  <c:v>1.8181818181818181</c:v>
                </c:pt>
              </c:numCache>
            </c:numRef>
          </c:val>
          <c:extLst>
            <c:ext xmlns:c16="http://schemas.microsoft.com/office/drawing/2014/chart" uri="{C3380CC4-5D6E-409C-BE32-E72D297353CC}">
              <c16:uniqueId val="{0000000D-A7EF-4CD1-B77F-8EEE53E26DBB}"/>
            </c:ext>
          </c:extLst>
        </c:ser>
        <c:dLbls>
          <c:showLegendKey val="0"/>
          <c:showVal val="1"/>
          <c:showCatName val="0"/>
          <c:showSerName val="0"/>
          <c:showPercent val="0"/>
          <c:showBubbleSize val="0"/>
        </c:dLbls>
        <c:gapWidth val="25"/>
        <c:overlap val="100"/>
        <c:axId val="401107568"/>
        <c:axId val="401107960"/>
      </c:barChart>
      <c:catAx>
        <c:axId val="40110756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01107960"/>
        <c:crossesAt val="52.6"/>
        <c:auto val="1"/>
        <c:lblAlgn val="ctr"/>
        <c:lblOffset val="100"/>
        <c:tickLblSkip val="1"/>
        <c:tickMarkSkip val="1"/>
        <c:noMultiLvlLbl val="0"/>
      </c:catAx>
      <c:valAx>
        <c:axId val="401107960"/>
        <c:scaling>
          <c:orientation val="minMax"/>
          <c:max val="150"/>
          <c:min val="0"/>
        </c:scaling>
        <c:delete val="1"/>
        <c:axPos val="t"/>
        <c:numFmt formatCode="0" sourceLinked="1"/>
        <c:majorTickMark val="out"/>
        <c:minorTickMark val="none"/>
        <c:tickLblPos val="nextTo"/>
        <c:crossAx val="40110756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015029205224123"/>
          <c:y val="8.520808019441068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9.5868941541784797E-2"/>
          <c:w val="0.53707158541941147"/>
          <c:h val="0.88882037262049418"/>
        </c:manualLayout>
      </c:layout>
      <c:barChart>
        <c:barDir val="bar"/>
        <c:grouping val="stacked"/>
        <c:varyColors val="0"/>
        <c:ser>
          <c:idx val="0"/>
          <c:order val="0"/>
          <c:tx>
            <c:strRef>
              <c:f>Dati!$C$819</c:f>
              <c:strCache>
                <c:ptCount val="1"/>
                <c:pt idx="0">
                  <c:v>.</c:v>
                </c:pt>
              </c:strCache>
            </c:strRef>
          </c:tx>
          <c:spPr>
            <a:noFill/>
          </c:spPr>
          <c:invertIfNegative val="0"/>
          <c:dLbls>
            <c:delete val="1"/>
          </c:dLbls>
          <c:cat>
            <c:strRef>
              <c:f>Dati!$B$820:$B$844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Dati!$C$820:$C$844</c:f>
              <c:numCache>
                <c:formatCode>General</c:formatCode>
                <c:ptCount val="25"/>
                <c:pt idx="0" formatCode="0">
                  <c:v>22.04545454545454</c:v>
                </c:pt>
                <c:pt idx="2" formatCode="0">
                  <c:v>24.373040752351095</c:v>
                </c:pt>
                <c:pt idx="3" formatCode="0">
                  <c:v>14.196617336152215</c:v>
                </c:pt>
                <c:pt idx="5" formatCode="0">
                  <c:v>20.948963317384369</c:v>
                </c:pt>
                <c:pt idx="6" formatCode="0">
                  <c:v>22.522553782095763</c:v>
                </c:pt>
                <c:pt idx="8" formatCode="0">
                  <c:v>26.678321678321673</c:v>
                </c:pt>
                <c:pt idx="9" formatCode="0">
                  <c:v>7.3232323232323111</c:v>
                </c:pt>
                <c:pt idx="11" formatCode="0">
                  <c:v>30.360905189231364</c:v>
                </c:pt>
                <c:pt idx="12" formatCode="0">
                  <c:v>8.496503496503486</c:v>
                </c:pt>
                <c:pt idx="14" formatCode="0">
                  <c:v>21.560958421423528</c:v>
                </c:pt>
                <c:pt idx="15" formatCode="0">
                  <c:v>22.298490982701502</c:v>
                </c:pt>
                <c:pt idx="17" formatCode="0">
                  <c:v>41.006128702757906</c:v>
                </c:pt>
                <c:pt idx="18" formatCode="0">
                  <c:v>5</c:v>
                </c:pt>
                <c:pt idx="20" formatCode="0">
                  <c:v>38.577712609970668</c:v>
                </c:pt>
                <c:pt idx="21" formatCode="0">
                  <c:v>18.781123335263452</c:v>
                </c:pt>
                <c:pt idx="23" formatCode="0">
                  <c:v>12.970112079701117</c:v>
                </c:pt>
                <c:pt idx="24" formatCode="0">
                  <c:v>24.231923192319229</c:v>
                </c:pt>
              </c:numCache>
            </c:numRef>
          </c:val>
          <c:extLst>
            <c:ext xmlns:c16="http://schemas.microsoft.com/office/drawing/2014/chart" uri="{C3380CC4-5D6E-409C-BE32-E72D297353CC}">
              <c16:uniqueId val="{00000000-DF28-4FAF-B47F-3641480B4A01}"/>
            </c:ext>
          </c:extLst>
        </c:ser>
        <c:ser>
          <c:idx val="1"/>
          <c:order val="1"/>
          <c:tx>
            <c:strRef>
              <c:f>Dati!$D$819</c:f>
              <c:strCache>
                <c:ptCount val="1"/>
                <c:pt idx="0">
                  <c:v>Nē</c:v>
                </c:pt>
              </c:strCache>
            </c:strRef>
          </c:tx>
          <c:spPr>
            <a:solidFill>
              <a:srgbClr val="C4BD97"/>
            </a:solidFill>
          </c:spPr>
          <c:invertIfNegative val="0"/>
          <c:dLbls>
            <c:dLbl>
              <c:idx val="23"/>
              <c:spPr>
                <a:noFill/>
                <a:ln w="28575">
                  <a:solidFill>
                    <a:srgbClr val="FF0000"/>
                  </a:solidFill>
                </a:ln>
              </c:spPr>
              <c:txPr>
                <a:bodyPr/>
                <a:lstStyle/>
                <a:p>
                  <a:pPr>
                    <a:defRPr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5-831B-40D2-BA2F-E44F376373C5}"/>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Dati!$B$820:$B$844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Dati!$D$820:$D$844</c:f>
              <c:numCache>
                <c:formatCode>General</c:formatCode>
                <c:ptCount val="25"/>
                <c:pt idx="0" formatCode="0">
                  <c:v>37.5</c:v>
                </c:pt>
                <c:pt idx="2" formatCode="0">
                  <c:v>35.172413793103445</c:v>
                </c:pt>
                <c:pt idx="3" formatCode="0">
                  <c:v>45.348837209302324</c:v>
                </c:pt>
                <c:pt idx="5" formatCode="0">
                  <c:v>38.596491228070171</c:v>
                </c:pt>
                <c:pt idx="6" formatCode="0">
                  <c:v>37.022900763358777</c:v>
                </c:pt>
                <c:pt idx="8" formatCode="0">
                  <c:v>32.867132867132867</c:v>
                </c:pt>
                <c:pt idx="9" formatCode="0">
                  <c:v>52.222222222222229</c:v>
                </c:pt>
                <c:pt idx="11" formatCode="0">
                  <c:v>29.184549356223176</c:v>
                </c:pt>
                <c:pt idx="12" formatCode="0">
                  <c:v>51.048951048951054</c:v>
                </c:pt>
                <c:pt idx="14" formatCode="0">
                  <c:v>37.984496124031011</c:v>
                </c:pt>
                <c:pt idx="15" formatCode="0">
                  <c:v>37.246963562753038</c:v>
                </c:pt>
                <c:pt idx="17" formatCode="0">
                  <c:v>18.539325842696631</c:v>
                </c:pt>
                <c:pt idx="18" formatCode="0">
                  <c:v>54.54545454545454</c:v>
                </c:pt>
                <c:pt idx="20" formatCode="0">
                  <c:v>20.967741935483872</c:v>
                </c:pt>
                <c:pt idx="21" formatCode="0">
                  <c:v>40.764331210191088</c:v>
                </c:pt>
                <c:pt idx="23" formatCode="0">
                  <c:v>46.575342465753423</c:v>
                </c:pt>
                <c:pt idx="24" formatCode="0">
                  <c:v>35.313531353135311</c:v>
                </c:pt>
              </c:numCache>
            </c:numRef>
          </c:val>
          <c:extLst>
            <c:ext xmlns:c16="http://schemas.microsoft.com/office/drawing/2014/chart" uri="{C3380CC4-5D6E-409C-BE32-E72D297353CC}">
              <c16:uniqueId val="{00000001-DF28-4FAF-B47F-3641480B4A01}"/>
            </c:ext>
          </c:extLst>
        </c:ser>
        <c:ser>
          <c:idx val="2"/>
          <c:order val="2"/>
          <c:tx>
            <c:strRef>
              <c:f>Dati!$E$819</c:f>
              <c:strCache>
                <c:ptCount val="1"/>
                <c:pt idx="0">
                  <c:v>Jā</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831B-40D2-BA2F-E44F376373C5}"/>
                </c:ext>
              </c:extLst>
            </c:dLbl>
            <c:dLbl>
              <c:idx val="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831B-40D2-BA2F-E44F376373C5}"/>
                </c:ext>
              </c:extLst>
            </c:dLbl>
            <c:dLbl>
              <c:idx val="11"/>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831B-40D2-BA2F-E44F376373C5}"/>
                </c:ext>
              </c:extLst>
            </c:dLbl>
            <c:dLbl>
              <c:idx val="17"/>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831B-40D2-BA2F-E44F376373C5}"/>
                </c:ext>
              </c:extLst>
            </c:dLbl>
            <c:dLbl>
              <c:idx val="20"/>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4-831B-40D2-BA2F-E44F376373C5}"/>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Dati!$B$820:$B$844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Dati!$E$820:$E$844</c:f>
              <c:numCache>
                <c:formatCode>General</c:formatCode>
                <c:ptCount val="25"/>
                <c:pt idx="0" formatCode="0">
                  <c:v>60.106382978723403</c:v>
                </c:pt>
                <c:pt idx="2" formatCode="0">
                  <c:v>62.413793103448278</c:v>
                </c:pt>
                <c:pt idx="3" formatCode="0">
                  <c:v>52.325581395348841</c:v>
                </c:pt>
                <c:pt idx="5" formatCode="0">
                  <c:v>60.526315789473685</c:v>
                </c:pt>
                <c:pt idx="6" formatCode="0">
                  <c:v>59.92366412213741</c:v>
                </c:pt>
                <c:pt idx="8" formatCode="0">
                  <c:v>65.384615384615387</c:v>
                </c:pt>
                <c:pt idx="9" formatCode="0">
                  <c:v>43.333333333333336</c:v>
                </c:pt>
                <c:pt idx="11" formatCode="0">
                  <c:v>68.669527896995703</c:v>
                </c:pt>
                <c:pt idx="12" formatCode="0">
                  <c:v>46.153846153846153</c:v>
                </c:pt>
                <c:pt idx="14" formatCode="0">
                  <c:v>61.240310077519375</c:v>
                </c:pt>
                <c:pt idx="15" formatCode="0">
                  <c:v>59.514170040485823</c:v>
                </c:pt>
                <c:pt idx="17" formatCode="0">
                  <c:v>79.213483146067418</c:v>
                </c:pt>
                <c:pt idx="18" formatCode="0">
                  <c:v>42.929292929292927</c:v>
                </c:pt>
                <c:pt idx="20" formatCode="0">
                  <c:v>70.967741935483872</c:v>
                </c:pt>
                <c:pt idx="21" formatCode="0">
                  <c:v>57.961783439490446</c:v>
                </c:pt>
                <c:pt idx="23" formatCode="0">
                  <c:v>52.054794520547944</c:v>
                </c:pt>
                <c:pt idx="24" formatCode="0">
                  <c:v>62.046204620462042</c:v>
                </c:pt>
              </c:numCache>
            </c:numRef>
          </c:val>
          <c:extLst>
            <c:ext xmlns:c16="http://schemas.microsoft.com/office/drawing/2014/chart" uri="{C3380CC4-5D6E-409C-BE32-E72D297353CC}">
              <c16:uniqueId val="{00000002-DF28-4FAF-B47F-3641480B4A01}"/>
            </c:ext>
          </c:extLst>
        </c:ser>
        <c:ser>
          <c:idx val="3"/>
          <c:order val="3"/>
          <c:tx>
            <c:strRef>
              <c:f>Dati!$F$819</c:f>
              <c:strCache>
                <c:ptCount val="1"/>
                <c:pt idx="0">
                  <c:v>.</c:v>
                </c:pt>
              </c:strCache>
            </c:strRef>
          </c:tx>
          <c:spPr>
            <a:noFill/>
          </c:spPr>
          <c:invertIfNegative val="0"/>
          <c:dLbls>
            <c:delete val="1"/>
          </c:dLbls>
          <c:cat>
            <c:strRef>
              <c:f>Dati!$B$820:$B$844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Dati!$F$820:$F$844</c:f>
              <c:numCache>
                <c:formatCode>General</c:formatCode>
                <c:ptCount val="25"/>
                <c:pt idx="0" formatCode="0">
                  <c:v>24.107100167344015</c:v>
                </c:pt>
                <c:pt idx="2" formatCode="0">
                  <c:v>21.79969004261914</c:v>
                </c:pt>
                <c:pt idx="3" formatCode="0">
                  <c:v>31.887901750718576</c:v>
                </c:pt>
                <c:pt idx="5" formatCode="0">
                  <c:v>23.687167356593733</c:v>
                </c:pt>
                <c:pt idx="6" formatCode="0">
                  <c:v>24.289819023930008</c:v>
                </c:pt>
                <c:pt idx="8" formatCode="0">
                  <c:v>18.828867761452031</c:v>
                </c:pt>
                <c:pt idx="9" formatCode="0">
                  <c:v>40.880149812734082</c:v>
                </c:pt>
                <c:pt idx="11" formatCode="0">
                  <c:v>15.543955249071715</c:v>
                </c:pt>
                <c:pt idx="12" formatCode="0">
                  <c:v>38.059636992221265</c:v>
                </c:pt>
                <c:pt idx="14" formatCode="0">
                  <c:v>22.973173068548043</c:v>
                </c:pt>
                <c:pt idx="15" formatCode="0">
                  <c:v>24.699313105581595</c:v>
                </c:pt>
                <c:pt idx="17" formatCode="0">
                  <c:v>5</c:v>
                </c:pt>
                <c:pt idx="18" formatCode="0">
                  <c:v>41.284190216774491</c:v>
                </c:pt>
                <c:pt idx="20" formatCode="0">
                  <c:v>13.245741210583546</c:v>
                </c:pt>
                <c:pt idx="21" formatCode="0">
                  <c:v>26.251699706576971</c:v>
                </c:pt>
                <c:pt idx="23" formatCode="0">
                  <c:v>32.158688625519474</c:v>
                </c:pt>
                <c:pt idx="24" formatCode="0">
                  <c:v>22.167278525605376</c:v>
                </c:pt>
              </c:numCache>
            </c:numRef>
          </c:val>
          <c:extLst>
            <c:ext xmlns:c16="http://schemas.microsoft.com/office/drawing/2014/chart" uri="{C3380CC4-5D6E-409C-BE32-E72D297353CC}">
              <c16:uniqueId val="{00000003-DF28-4FAF-B47F-3641480B4A01}"/>
            </c:ext>
          </c:extLst>
        </c:ser>
        <c:ser>
          <c:idx val="4"/>
          <c:order val="4"/>
          <c:tx>
            <c:strRef>
              <c:f>Dati!$G$819</c:f>
              <c:strCache>
                <c:ptCount val="1"/>
                <c:pt idx="0">
                  <c:v>Grūti pateikt</c:v>
                </c:pt>
              </c:strCache>
            </c:strRef>
          </c:tx>
          <c:spPr>
            <a:solidFill>
              <a:sysClr val="window" lastClr="FFFFFF">
                <a:lumMod val="75000"/>
              </a:sysClr>
            </a:solidFill>
          </c:spPr>
          <c:invertIfNegative val="0"/>
          <c:dLbls>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28-4FAF-B47F-3641480B4A01}"/>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F28-4FAF-B47F-3641480B4A01}"/>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Dati!$B$820:$B$844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Dati!$G$820:$G$844</c:f>
              <c:numCache>
                <c:formatCode>General</c:formatCode>
                <c:ptCount val="25"/>
                <c:pt idx="0" formatCode="0">
                  <c:v>2.3936170212765959</c:v>
                </c:pt>
                <c:pt idx="2" formatCode="0">
                  <c:v>2.4137931034482758</c:v>
                </c:pt>
                <c:pt idx="3" formatCode="0">
                  <c:v>2.3255813953488373</c:v>
                </c:pt>
                <c:pt idx="5" formatCode="0">
                  <c:v>0.8771929824561403</c:v>
                </c:pt>
                <c:pt idx="6" formatCode="0">
                  <c:v>3.0534351145038165</c:v>
                </c:pt>
                <c:pt idx="8" formatCode="0">
                  <c:v>1.7482517482517483</c:v>
                </c:pt>
                <c:pt idx="9" formatCode="0">
                  <c:v>4.4444444444444446</c:v>
                </c:pt>
                <c:pt idx="11" formatCode="0">
                  <c:v>2.1459227467811157</c:v>
                </c:pt>
                <c:pt idx="12" formatCode="0">
                  <c:v>2.7972027972027971</c:v>
                </c:pt>
                <c:pt idx="14" formatCode="0">
                  <c:v>0.77519379844961245</c:v>
                </c:pt>
                <c:pt idx="15" formatCode="0">
                  <c:v>3.2388663967611335</c:v>
                </c:pt>
                <c:pt idx="17" formatCode="0">
                  <c:v>2.2471910112359552</c:v>
                </c:pt>
                <c:pt idx="18" formatCode="0">
                  <c:v>2.5252525252525251</c:v>
                </c:pt>
                <c:pt idx="20" formatCode="0">
                  <c:v>8.064516129032258</c:v>
                </c:pt>
                <c:pt idx="21" formatCode="0">
                  <c:v>1.2738853503184715</c:v>
                </c:pt>
                <c:pt idx="23" formatCode="0">
                  <c:v>1.3698630136986301</c:v>
                </c:pt>
                <c:pt idx="24" formatCode="0">
                  <c:v>2.6402640264026402</c:v>
                </c:pt>
              </c:numCache>
            </c:numRef>
          </c:val>
          <c:extLst>
            <c:ext xmlns:c16="http://schemas.microsoft.com/office/drawing/2014/chart" uri="{C3380CC4-5D6E-409C-BE32-E72D297353CC}">
              <c16:uniqueId val="{0000000B-DF28-4FAF-B47F-3641480B4A01}"/>
            </c:ext>
          </c:extLst>
        </c:ser>
        <c:dLbls>
          <c:showLegendKey val="0"/>
          <c:showVal val="1"/>
          <c:showCatName val="0"/>
          <c:showSerName val="0"/>
          <c:showPercent val="0"/>
          <c:showBubbleSize val="0"/>
        </c:dLbls>
        <c:gapWidth val="25"/>
        <c:overlap val="100"/>
        <c:axId val="401103648"/>
        <c:axId val="401108352"/>
      </c:barChart>
      <c:catAx>
        <c:axId val="40110364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01108352"/>
        <c:crossesAt val="59.5"/>
        <c:auto val="1"/>
        <c:lblAlgn val="ctr"/>
        <c:lblOffset val="100"/>
        <c:tickLblSkip val="1"/>
        <c:tickMarkSkip val="1"/>
        <c:noMultiLvlLbl val="0"/>
      </c:catAx>
      <c:valAx>
        <c:axId val="401108352"/>
        <c:scaling>
          <c:orientation val="minMax"/>
          <c:max val="170"/>
          <c:min val="0"/>
        </c:scaling>
        <c:delete val="1"/>
        <c:axPos val="t"/>
        <c:numFmt formatCode="0" sourceLinked="1"/>
        <c:majorTickMark val="out"/>
        <c:minorTickMark val="none"/>
        <c:tickLblPos val="nextTo"/>
        <c:crossAx val="40110364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5777073282937264"/>
          <c:y val="8.68100738690257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7406547942247418"/>
          <c:y val="9.7172337936693609E-2"/>
          <c:w val="0.47766191080490272"/>
          <c:h val="0.88617350769069614"/>
        </c:manualLayout>
      </c:layout>
      <c:barChart>
        <c:barDir val="bar"/>
        <c:grouping val="stacked"/>
        <c:varyColors val="0"/>
        <c:ser>
          <c:idx val="0"/>
          <c:order val="0"/>
          <c:tx>
            <c:strRef>
              <c:f>Dati!$C$13</c:f>
              <c:strCache>
                <c:ptCount val="1"/>
                <c:pt idx="0">
                  <c:v>Jā, pēdējā gada laikā</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6.3373240219005395E-2"/>
                      <c:h val="3.0293503659118648E-2"/>
                    </c:manualLayout>
                  </c15:layout>
                </c:ext>
                <c:ext xmlns:c16="http://schemas.microsoft.com/office/drawing/2014/chart" uri="{C3380CC4-5D6E-409C-BE32-E72D297353CC}">
                  <c16:uniqueId val="{00000000-4BE2-4C09-8D01-1546E94A8053}"/>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Dati!$B$14:$B$40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Dati!$C$14:$C$40</c:f>
              <c:numCache>
                <c:formatCode>General</c:formatCode>
                <c:ptCount val="27"/>
                <c:pt idx="0" formatCode="0">
                  <c:v>13.7976346911958</c:v>
                </c:pt>
                <c:pt idx="2" formatCode="0">
                  <c:v>17.216117216117215</c:v>
                </c:pt>
                <c:pt idx="3" formatCode="0">
                  <c:v>14.87603305785124</c:v>
                </c:pt>
                <c:pt idx="4" formatCode="0">
                  <c:v>8.9430894308943092</c:v>
                </c:pt>
                <c:pt idx="6" formatCode="0">
                  <c:v>13.793103448275861</c:v>
                </c:pt>
                <c:pt idx="7" formatCode="0">
                  <c:v>14.492753623188406</c:v>
                </c:pt>
                <c:pt idx="9" formatCode="0">
                  <c:v>9.7826086956521738</c:v>
                </c:pt>
                <c:pt idx="10" formatCode="0">
                  <c:v>15.077989601386482</c:v>
                </c:pt>
                <c:pt idx="12" formatCode="0">
                  <c:v>10</c:v>
                </c:pt>
                <c:pt idx="13" formatCode="0">
                  <c:v>10.638297872340425</c:v>
                </c:pt>
                <c:pt idx="14" formatCode="0">
                  <c:v>12.745098039215685</c:v>
                </c:pt>
                <c:pt idx="15" formatCode="0">
                  <c:v>13.913043478260869</c:v>
                </c:pt>
                <c:pt idx="16" formatCode="0">
                  <c:v>16.19047619047619</c:v>
                </c:pt>
                <c:pt idx="18" formatCode="0">
                  <c:v>15.083798882681565</c:v>
                </c:pt>
                <c:pt idx="19" formatCode="0">
                  <c:v>13.888888888888889</c:v>
                </c:pt>
                <c:pt idx="20" formatCode="0">
                  <c:v>10.294117647058822</c:v>
                </c:pt>
                <c:pt idx="21" formatCode="0">
                  <c:v>10.44776119402985</c:v>
                </c:pt>
                <c:pt idx="22" formatCode="0">
                  <c:v>13.461538461538462</c:v>
                </c:pt>
                <c:pt idx="24" formatCode="0">
                  <c:v>15.083798882681565</c:v>
                </c:pt>
                <c:pt idx="25" formatCode="0">
                  <c:v>12.408759124087592</c:v>
                </c:pt>
                <c:pt idx="26" formatCode="0">
                  <c:v>13.178294573643413</c:v>
                </c:pt>
              </c:numCache>
            </c:numRef>
          </c:val>
          <c:extLst>
            <c:ext xmlns:c16="http://schemas.microsoft.com/office/drawing/2014/chart" uri="{C3380CC4-5D6E-409C-BE32-E72D297353CC}">
              <c16:uniqueId val="{00000000-856E-4142-A896-37686DD74613}"/>
            </c:ext>
          </c:extLst>
        </c:ser>
        <c:ser>
          <c:idx val="1"/>
          <c:order val="1"/>
          <c:tx>
            <c:strRef>
              <c:f>Dati!$D$13</c:f>
              <c:strCache>
                <c:ptCount val="1"/>
                <c:pt idx="0">
                  <c:v>Jā, pēdējo 3 gadu laikā</c:v>
                </c:pt>
              </c:strCache>
            </c:strRef>
          </c:tx>
          <c:spPr>
            <a:solidFill>
              <a:srgbClr val="489FB5"/>
            </a:solidFill>
          </c:spPr>
          <c:invertIfNegative val="0"/>
          <c:dLbls>
            <c:dLbl>
              <c:idx val="9"/>
              <c:layout>
                <c:manualLayout>
                  <c:x val="-4.1666666666666666E-3"/>
                  <c:y val="1.6878919074022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6E-4142-A896-37686DD74613}"/>
                </c:ext>
              </c:extLst>
            </c:dLbl>
            <c:dLbl>
              <c:idx val="13"/>
              <c:layout>
                <c:manualLayout>
                  <c:x val="-8.3333333333333332E-3"/>
                  <c:y val="7.859859184372471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6E-4142-A896-37686DD74613}"/>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Dati!$B$14:$B$40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Dati!$D$14:$D$40</c:f>
              <c:numCache>
                <c:formatCode>General</c:formatCode>
                <c:ptCount val="27"/>
                <c:pt idx="0" formatCode="0">
                  <c:v>2.8909329829172141</c:v>
                </c:pt>
                <c:pt idx="2" formatCode="0">
                  <c:v>3.296703296703297</c:v>
                </c:pt>
                <c:pt idx="3" formatCode="0">
                  <c:v>2.0661157024793391</c:v>
                </c:pt>
                <c:pt idx="4" formatCode="0">
                  <c:v>3.2520325203252036</c:v>
                </c:pt>
                <c:pt idx="6" formatCode="0">
                  <c:v>2.4630541871921183</c:v>
                </c:pt>
                <c:pt idx="7" formatCode="0">
                  <c:v>4.3478260869565215</c:v>
                </c:pt>
                <c:pt idx="9" formatCode="0">
                  <c:v>1.0869565217391304</c:v>
                </c:pt>
                <c:pt idx="10" formatCode="0">
                  <c:v>3.4662045060658579</c:v>
                </c:pt>
                <c:pt idx="12" formatCode="0">
                  <c:v>1</c:v>
                </c:pt>
                <c:pt idx="13" formatCode="0">
                  <c:v>1.0638297872340425</c:v>
                </c:pt>
                <c:pt idx="14" formatCode="0">
                  <c:v>5.8823529411764701</c:v>
                </c:pt>
                <c:pt idx="15" formatCode="0">
                  <c:v>5.2173913043478262</c:v>
                </c:pt>
                <c:pt idx="16" formatCode="0">
                  <c:v>2.8571428571428572</c:v>
                </c:pt>
                <c:pt idx="18" formatCode="0">
                  <c:v>2.7932960893854748</c:v>
                </c:pt>
                <c:pt idx="19" formatCode="0">
                  <c:v>3.2407407407407405</c:v>
                </c:pt>
                <c:pt idx="20" formatCode="0">
                  <c:v>2.9411764705882351</c:v>
                </c:pt>
                <c:pt idx="21" formatCode="0">
                  <c:v>2.9850746268656714</c:v>
                </c:pt>
                <c:pt idx="22" formatCode="0">
                  <c:v>1.9230769230769231</c:v>
                </c:pt>
                <c:pt idx="24" formatCode="0">
                  <c:v>2.7932960893854748</c:v>
                </c:pt>
                <c:pt idx="25" formatCode="0">
                  <c:v>3.2846715328467155</c:v>
                </c:pt>
                <c:pt idx="26" formatCode="0">
                  <c:v>2.3255813953488373</c:v>
                </c:pt>
              </c:numCache>
            </c:numRef>
          </c:val>
          <c:extLst>
            <c:ext xmlns:c16="http://schemas.microsoft.com/office/drawing/2014/chart" uri="{C3380CC4-5D6E-409C-BE32-E72D297353CC}">
              <c16:uniqueId val="{00000004-856E-4142-A896-37686DD74613}"/>
            </c:ext>
          </c:extLst>
        </c:ser>
        <c:ser>
          <c:idx val="2"/>
          <c:order val="2"/>
          <c:tx>
            <c:strRef>
              <c:f>Dati!$E$13</c:f>
              <c:strCache>
                <c:ptCount val="1"/>
                <c:pt idx="0">
                  <c:v>Jā, pēdējo 5 gadu laikā</c:v>
                </c:pt>
              </c:strCache>
            </c:strRef>
          </c:tx>
          <c:spPr>
            <a:solidFill>
              <a:srgbClr val="C2BDC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Dati!$B$14:$B$40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Dati!$E$14:$E$40</c:f>
              <c:numCache>
                <c:formatCode>General</c:formatCode>
                <c:ptCount val="27"/>
                <c:pt idx="0" formatCode="0">
                  <c:v>4.3363994743758214</c:v>
                </c:pt>
                <c:pt idx="2" formatCode="0">
                  <c:v>1.8315018315018317</c:v>
                </c:pt>
                <c:pt idx="3" formatCode="0">
                  <c:v>4.9586776859504136</c:v>
                </c:pt>
                <c:pt idx="4" formatCode="0">
                  <c:v>6.5040650406504072</c:v>
                </c:pt>
                <c:pt idx="6" formatCode="0">
                  <c:v>4.4334975369458132</c:v>
                </c:pt>
                <c:pt idx="7" formatCode="0">
                  <c:v>3.6231884057971016</c:v>
                </c:pt>
                <c:pt idx="9" formatCode="0">
                  <c:v>2.7173913043478262</c:v>
                </c:pt>
                <c:pt idx="10" formatCode="0">
                  <c:v>4.852686308492201</c:v>
                </c:pt>
                <c:pt idx="12" formatCode="0">
                  <c:v>4</c:v>
                </c:pt>
                <c:pt idx="13" formatCode="0">
                  <c:v>2.1276595744680851</c:v>
                </c:pt>
                <c:pt idx="14" formatCode="0">
                  <c:v>2.9411764705882351</c:v>
                </c:pt>
                <c:pt idx="15" formatCode="0">
                  <c:v>6.0869565217391308</c:v>
                </c:pt>
                <c:pt idx="16" formatCode="0">
                  <c:v>6.666666666666667</c:v>
                </c:pt>
                <c:pt idx="18" formatCode="0">
                  <c:v>4.4692737430167595</c:v>
                </c:pt>
                <c:pt idx="19" formatCode="0">
                  <c:v>3.7037037037037033</c:v>
                </c:pt>
                <c:pt idx="20" formatCode="0">
                  <c:v>4.4117647058823533</c:v>
                </c:pt>
                <c:pt idx="21" formatCode="0">
                  <c:v>4.4776119402985071</c:v>
                </c:pt>
                <c:pt idx="22" formatCode="0">
                  <c:v>5.7692307692307692</c:v>
                </c:pt>
                <c:pt idx="24" formatCode="0">
                  <c:v>4.4692737430167595</c:v>
                </c:pt>
                <c:pt idx="25" formatCode="0">
                  <c:v>4.7445255474452548</c:v>
                </c:pt>
                <c:pt idx="26" formatCode="0">
                  <c:v>3.1007751937984498</c:v>
                </c:pt>
              </c:numCache>
            </c:numRef>
          </c:val>
          <c:extLst>
            <c:ext xmlns:c16="http://schemas.microsoft.com/office/drawing/2014/chart" uri="{C3380CC4-5D6E-409C-BE32-E72D297353CC}">
              <c16:uniqueId val="{00000005-856E-4142-A896-37686DD74613}"/>
            </c:ext>
          </c:extLst>
        </c:ser>
        <c:ser>
          <c:idx val="3"/>
          <c:order val="3"/>
          <c:tx>
            <c:strRef>
              <c:f>Dati!$F$13</c:f>
              <c:strCache>
                <c:ptCount val="1"/>
                <c:pt idx="0">
                  <c:v>Senāk</c:v>
                </c:pt>
              </c:strCache>
            </c:strRef>
          </c:tx>
          <c:spPr>
            <a:solidFill>
              <a:srgbClr val="7C7287"/>
            </a:solidFill>
          </c:spPr>
          <c:invertIfNegative val="0"/>
          <c:dLbls>
            <c:dLbl>
              <c:idx val="2"/>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56E-4142-A896-37686DD74613}"/>
                </c:ext>
              </c:extLst>
            </c:dLbl>
            <c:dLbl>
              <c:idx val="9"/>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6E-4142-A896-37686DD74613}"/>
                </c:ext>
              </c:extLst>
            </c:dLbl>
            <c:dLbl>
              <c:idx val="12"/>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56E-4142-A896-37686DD74613}"/>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Dati!$B$14:$B$40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Dati!$F$14:$F$40</c:f>
              <c:numCache>
                <c:formatCode>General</c:formatCode>
                <c:ptCount val="27"/>
                <c:pt idx="0" formatCode="0">
                  <c:v>3.9421813403416559</c:v>
                </c:pt>
                <c:pt idx="2" formatCode="0">
                  <c:v>1.098901098901099</c:v>
                </c:pt>
                <c:pt idx="3" formatCode="0">
                  <c:v>4.9586776859504136</c:v>
                </c:pt>
                <c:pt idx="4" formatCode="0">
                  <c:v>6.0975609756097562</c:v>
                </c:pt>
                <c:pt idx="6" formatCode="0">
                  <c:v>3.4482758620689653</c:v>
                </c:pt>
                <c:pt idx="7" formatCode="0">
                  <c:v>6.5217391304347823</c:v>
                </c:pt>
                <c:pt idx="9" formatCode="0">
                  <c:v>1.6304347826086956</c:v>
                </c:pt>
                <c:pt idx="10" formatCode="0">
                  <c:v>4.6793760831889086</c:v>
                </c:pt>
                <c:pt idx="12" formatCode="0">
                  <c:v>2</c:v>
                </c:pt>
                <c:pt idx="13" formatCode="0">
                  <c:v>4.2553191489361701</c:v>
                </c:pt>
                <c:pt idx="14" formatCode="0">
                  <c:v>1.9607843137254901</c:v>
                </c:pt>
                <c:pt idx="15" formatCode="0">
                  <c:v>6.9565217391304346</c:v>
                </c:pt>
                <c:pt idx="16" formatCode="0">
                  <c:v>1.9047619047619049</c:v>
                </c:pt>
                <c:pt idx="18" formatCode="0">
                  <c:v>5.3072625698324023</c:v>
                </c:pt>
                <c:pt idx="19" formatCode="0">
                  <c:v>2.7777777777777777</c:v>
                </c:pt>
                <c:pt idx="21" formatCode="0">
                  <c:v>2.9850746268656714</c:v>
                </c:pt>
                <c:pt idx="22" formatCode="0">
                  <c:v>5.7692307692307692</c:v>
                </c:pt>
                <c:pt idx="24" formatCode="0">
                  <c:v>5.3072625698324023</c:v>
                </c:pt>
                <c:pt idx="25" formatCode="0">
                  <c:v>1.824817518248175</c:v>
                </c:pt>
                <c:pt idx="26" formatCode="0">
                  <c:v>4.6511627906976747</c:v>
                </c:pt>
              </c:numCache>
            </c:numRef>
          </c:val>
          <c:extLst>
            <c:ext xmlns:c16="http://schemas.microsoft.com/office/drawing/2014/chart" uri="{C3380CC4-5D6E-409C-BE32-E72D297353CC}">
              <c16:uniqueId val="{00000009-856E-4142-A896-37686DD74613}"/>
            </c:ext>
          </c:extLst>
        </c:ser>
        <c:ser>
          <c:idx val="4"/>
          <c:order val="4"/>
          <c:tx>
            <c:strRef>
              <c:f>Dati!$G$13</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Dati!$B$14:$B$40</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Dati!$G$14:$G$40</c:f>
              <c:numCache>
                <c:formatCode>General</c:formatCode>
                <c:ptCount val="27"/>
                <c:pt idx="0" formatCode="0">
                  <c:v>75.032851511169525</c:v>
                </c:pt>
                <c:pt idx="2" formatCode="0">
                  <c:v>76.556776556776555</c:v>
                </c:pt>
                <c:pt idx="3" formatCode="0">
                  <c:v>73.140495867768593</c:v>
                </c:pt>
                <c:pt idx="4" formatCode="0">
                  <c:v>75.203252032520325</c:v>
                </c:pt>
                <c:pt idx="6" formatCode="0">
                  <c:v>75.862068965517238</c:v>
                </c:pt>
                <c:pt idx="7" formatCode="0">
                  <c:v>71.014492753623188</c:v>
                </c:pt>
                <c:pt idx="9" formatCode="0">
                  <c:v>84.782608695652172</c:v>
                </c:pt>
                <c:pt idx="10" formatCode="0">
                  <c:v>71.92374350086655</c:v>
                </c:pt>
                <c:pt idx="12" formatCode="0">
                  <c:v>83</c:v>
                </c:pt>
                <c:pt idx="13" formatCode="0">
                  <c:v>81.914893617021278</c:v>
                </c:pt>
                <c:pt idx="14" formatCode="0">
                  <c:v>76.470588235294116</c:v>
                </c:pt>
                <c:pt idx="15" formatCode="0">
                  <c:v>67.826086956521735</c:v>
                </c:pt>
                <c:pt idx="16" formatCode="0">
                  <c:v>72.38095238095238</c:v>
                </c:pt>
                <c:pt idx="18" formatCode="0">
                  <c:v>72.346368715083798</c:v>
                </c:pt>
                <c:pt idx="19" formatCode="0">
                  <c:v>76.388888888888886</c:v>
                </c:pt>
                <c:pt idx="20" formatCode="0">
                  <c:v>82.35294117647058</c:v>
                </c:pt>
                <c:pt idx="21" formatCode="0">
                  <c:v>79.104477611940297</c:v>
                </c:pt>
                <c:pt idx="22" formatCode="0">
                  <c:v>73.076923076923066</c:v>
                </c:pt>
                <c:pt idx="24" formatCode="0">
                  <c:v>72.346368715083798</c:v>
                </c:pt>
                <c:pt idx="25" formatCode="0">
                  <c:v>77.737226277372258</c:v>
                </c:pt>
                <c:pt idx="26" formatCode="0">
                  <c:v>76.744186046511629</c:v>
                </c:pt>
              </c:numCache>
            </c:numRef>
          </c:val>
          <c:extLst>
            <c:ext xmlns:c16="http://schemas.microsoft.com/office/drawing/2014/chart" uri="{C3380CC4-5D6E-409C-BE32-E72D297353CC}">
              <c16:uniqueId val="{0000000A-856E-4142-A896-37686DD74613}"/>
            </c:ext>
          </c:extLst>
        </c:ser>
        <c:dLbls>
          <c:dLblPos val="ctr"/>
          <c:showLegendKey val="0"/>
          <c:showVal val="1"/>
          <c:showCatName val="0"/>
          <c:showSerName val="0"/>
          <c:showPercent val="0"/>
          <c:showBubbleSize val="0"/>
        </c:dLbls>
        <c:gapWidth val="20"/>
        <c:overlap val="100"/>
        <c:axId val="395859312"/>
        <c:axId val="395859704"/>
      </c:barChart>
      <c:catAx>
        <c:axId val="39585931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5859704"/>
        <c:crossesAt val="0"/>
        <c:auto val="1"/>
        <c:lblAlgn val="ctr"/>
        <c:lblOffset val="100"/>
        <c:tickLblSkip val="1"/>
        <c:tickMarkSkip val="1"/>
        <c:noMultiLvlLbl val="0"/>
      </c:catAx>
      <c:valAx>
        <c:axId val="395859704"/>
        <c:scaling>
          <c:orientation val="minMax"/>
          <c:max val="100"/>
          <c:min val="0"/>
        </c:scaling>
        <c:delete val="1"/>
        <c:axPos val="t"/>
        <c:numFmt formatCode="0" sourceLinked="1"/>
        <c:majorTickMark val="out"/>
        <c:minorTickMark val="none"/>
        <c:tickLblPos val="nextTo"/>
        <c:crossAx val="39585931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737524366471736"/>
          <c:y val="0.18304956804379441"/>
          <c:w val="0.41683105215984695"/>
          <c:h val="0.82005989033183913"/>
        </c:manualLayout>
      </c:layout>
      <c:pieChart>
        <c:varyColors val="1"/>
        <c:ser>
          <c:idx val="1"/>
          <c:order val="0"/>
          <c:dPt>
            <c:idx val="0"/>
            <c:bubble3D val="0"/>
            <c:spPr>
              <a:solidFill>
                <a:srgbClr val="489FB5"/>
              </a:solidFill>
            </c:spPr>
            <c:extLst>
              <c:ext xmlns:c16="http://schemas.microsoft.com/office/drawing/2014/chart" uri="{C3380CC4-5D6E-409C-BE32-E72D297353CC}">
                <c16:uniqueId val="{00000001-2A70-47E9-91DF-93AD654DF9BC}"/>
              </c:ext>
            </c:extLst>
          </c:dPt>
          <c:dPt>
            <c:idx val="1"/>
            <c:bubble3D val="0"/>
            <c:spPr>
              <a:solidFill>
                <a:srgbClr val="16697A"/>
              </a:solidFill>
            </c:spPr>
            <c:extLst>
              <c:ext xmlns:c16="http://schemas.microsoft.com/office/drawing/2014/chart" uri="{C3380CC4-5D6E-409C-BE32-E72D297353CC}">
                <c16:uniqueId val="{00000003-2A70-47E9-91DF-93AD654DF9BC}"/>
              </c:ext>
            </c:extLst>
          </c:dPt>
          <c:dPt>
            <c:idx val="2"/>
            <c:bubble3D val="0"/>
            <c:spPr>
              <a:solidFill>
                <a:srgbClr val="7C7287"/>
              </a:solidFill>
            </c:spPr>
            <c:extLst>
              <c:ext xmlns:c16="http://schemas.microsoft.com/office/drawing/2014/chart" uri="{C3380CC4-5D6E-409C-BE32-E72D297353CC}">
                <c16:uniqueId val="{00000005-2A70-47E9-91DF-93AD654DF9BC}"/>
              </c:ext>
            </c:extLst>
          </c:dPt>
          <c:dPt>
            <c:idx val="3"/>
            <c:bubble3D val="0"/>
            <c:spPr>
              <a:solidFill>
                <a:srgbClr val="C4BD97"/>
              </a:solidFill>
            </c:spPr>
            <c:extLst>
              <c:ext xmlns:c16="http://schemas.microsoft.com/office/drawing/2014/chart" uri="{C3380CC4-5D6E-409C-BE32-E72D297353CC}">
                <c16:uniqueId val="{00000007-2A70-47E9-91DF-93AD654DF9BC}"/>
              </c:ext>
            </c:extLst>
          </c:dPt>
          <c:dPt>
            <c:idx val="4"/>
            <c:bubble3D val="0"/>
            <c:spPr>
              <a:solidFill>
                <a:sysClr val="window" lastClr="FFFFFF">
                  <a:lumMod val="75000"/>
                </a:sysClr>
              </a:solidFill>
            </c:spPr>
            <c:extLst>
              <c:ext xmlns:c16="http://schemas.microsoft.com/office/drawing/2014/chart" uri="{C3380CC4-5D6E-409C-BE32-E72D297353CC}">
                <c16:uniqueId val="{00000009-2A70-47E9-91DF-93AD654DF9BC}"/>
              </c:ext>
            </c:extLst>
          </c:dPt>
          <c:dLbls>
            <c:dLbl>
              <c:idx val="0"/>
              <c:layout>
                <c:manualLayout>
                  <c:x val="2.3853679337231967E-2"/>
                  <c:y val="-1.5419874262253015E-2"/>
                </c:manualLayout>
              </c:layout>
              <c:spPr>
                <a:noFill/>
                <a:ln w="6350">
                  <a:noFill/>
                </a:ln>
                <a:effectLst/>
              </c:spPr>
              <c:txPr>
                <a:bodyPr wrap="square" lIns="38100" tIns="19050" rIns="38100" bIns="19050" anchor="ctr">
                  <a:noAutofit/>
                </a:bodyPr>
                <a:lstStyle/>
                <a:p>
                  <a:pPr>
                    <a:defRPr sz="1400"/>
                  </a:pPr>
                  <a:endParaRPr lang="lv-LV"/>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5406834795321642"/>
                      <c:h val="0.27383029680951154"/>
                    </c:manualLayout>
                  </c15:layout>
                </c:ext>
                <c:ext xmlns:c16="http://schemas.microsoft.com/office/drawing/2014/chart" uri="{C3380CC4-5D6E-409C-BE32-E72D297353CC}">
                  <c16:uniqueId val="{00000001-2A70-47E9-91DF-93AD654DF9BC}"/>
                </c:ext>
              </c:extLst>
            </c:dLbl>
            <c:dLbl>
              <c:idx val="1"/>
              <c:layout>
                <c:manualLayout>
                  <c:x val="7.7363547758284744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A70-47E9-91DF-93AD654DF9BC}"/>
                </c:ext>
              </c:extLst>
            </c:dLbl>
            <c:dLbl>
              <c:idx val="3"/>
              <c:layout>
                <c:manualLayout>
                  <c:x val="-2.3209064327485495E-2"/>
                  <c:y val="1.35788213155418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A70-47E9-91DF-93AD654DF9BC}"/>
                </c:ext>
              </c:extLst>
            </c:dLbl>
            <c:dLbl>
              <c:idx val="4"/>
              <c:layout>
                <c:manualLayout>
                  <c:x val="0.11236636744434136"/>
                  <c:y val="3.636363636363636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A70-47E9-91DF-93AD654DF9BC}"/>
                </c:ext>
              </c:extLst>
            </c:dLbl>
            <c:spPr>
              <a:noFill/>
              <a:ln w="6350">
                <a:noFill/>
              </a:ln>
              <a:effectLst/>
            </c:spPr>
            <c:txPr>
              <a:bodyPr wrap="square" lIns="38100" tIns="19050" rIns="38100" bIns="19050" anchor="ctr">
                <a:spAutoFit/>
              </a:bodyPr>
              <a:lstStyle/>
              <a:p>
                <a:pPr>
                  <a:defRPr sz="14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Dati!$B$850:$B$854</c:f>
              <c:strCache>
                <c:ptCount val="5"/>
                <c:pt idx="0">
                  <c:v>Specializēta klīnika: medicīnas iestāde, kas sniedz estētiskās medicīnas pakalpojumus</c:v>
                </c:pt>
                <c:pt idx="1">
                  <c:v>Skaistumkopšanas salons</c:v>
                </c:pt>
                <c:pt idx="2">
                  <c:v>Individuāls (privāts) pakalpojumu sniedzējs</c:v>
                </c:pt>
                <c:pt idx="3">
                  <c:v>Tā bija cita veida (formāta) pakalpojumu sniegšanas vieta</c:v>
                </c:pt>
                <c:pt idx="4">
                  <c:v>Grūti pateikt</c:v>
                </c:pt>
              </c:strCache>
            </c:strRef>
          </c:cat>
          <c:val>
            <c:numRef>
              <c:f>Dati!$C$850:$C$854</c:f>
              <c:numCache>
                <c:formatCode>0</c:formatCode>
                <c:ptCount val="5"/>
                <c:pt idx="0">
                  <c:v>55.053191489361694</c:v>
                </c:pt>
                <c:pt idx="1">
                  <c:v>23.670212765957448</c:v>
                </c:pt>
                <c:pt idx="2">
                  <c:v>17.553191489361701</c:v>
                </c:pt>
                <c:pt idx="3">
                  <c:v>3.7234042553191489</c:v>
                </c:pt>
              </c:numCache>
            </c:numRef>
          </c:val>
          <c:extLst>
            <c:ext xmlns:c16="http://schemas.microsoft.com/office/drawing/2014/chart" uri="{C3380CC4-5D6E-409C-BE32-E72D297353CC}">
              <c16:uniqueId val="{0000000A-2A70-47E9-91DF-93AD654DF9BC}"/>
            </c:ext>
          </c:extLst>
        </c:ser>
        <c:dLbls>
          <c:showLegendKey val="0"/>
          <c:showVal val="0"/>
          <c:showCatName val="0"/>
          <c:showSerName val="0"/>
          <c:showPercent val="0"/>
          <c:showBubbleSize val="0"/>
          <c:showLeaderLines val="0"/>
        </c:dLbls>
        <c:firstSliceAng val="4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dirty="0"/>
              <a:t>%</a:t>
            </a:r>
            <a:endParaRPr lang="en-US" sz="900" dirty="0"/>
          </a:p>
        </c:rich>
      </c:tx>
      <c:layout>
        <c:manualLayout>
          <c:xMode val="edge"/>
          <c:yMode val="edge"/>
          <c:x val="0.9590613597863451"/>
          <c:y val="0.13184333827793915"/>
        </c:manualLayout>
      </c:layout>
      <c:overlay val="0"/>
      <c:spPr>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64616149104393"/>
          <c:y val="9.7172337936693609E-2"/>
          <c:w val="0.52235288954763315"/>
          <c:h val="0.88617350769069614"/>
        </c:manualLayout>
      </c:layout>
      <c:barChart>
        <c:barDir val="bar"/>
        <c:grouping val="stacked"/>
        <c:varyColors val="0"/>
        <c:ser>
          <c:idx val="0"/>
          <c:order val="0"/>
          <c:tx>
            <c:strRef>
              <c:f>Dati!$C$857</c:f>
              <c:strCache>
                <c:ptCount val="1"/>
                <c:pt idx="0">
                  <c:v>.</c:v>
                </c:pt>
              </c:strCache>
            </c:strRef>
          </c:tx>
          <c:spPr>
            <a:no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Dati!$B$858:$B$884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Dati!$C$858:$C$884</c:f>
              <c:numCache>
                <c:formatCode>0</c:formatCode>
                <c:ptCount val="2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numCache>
            </c:numRef>
          </c:val>
          <c:extLst>
            <c:ext xmlns:c16="http://schemas.microsoft.com/office/drawing/2014/chart" uri="{C3380CC4-5D6E-409C-BE32-E72D297353CC}">
              <c16:uniqueId val="{00000000-E896-492A-87EC-0F9621D27376}"/>
            </c:ext>
          </c:extLst>
        </c:ser>
        <c:ser>
          <c:idx val="1"/>
          <c:order val="1"/>
          <c:tx>
            <c:strRef>
              <c:f>Dati!$D$857</c:f>
              <c:strCache>
                <c:ptCount val="1"/>
                <c:pt idx="0">
                  <c:v>Specializētu klīniku: medicīnas iestādi, kas sniedz estētiskās medicīnas pakalpojumus</c:v>
                </c:pt>
              </c:strCache>
            </c:strRef>
          </c:tx>
          <c:spPr>
            <a:solidFill>
              <a:srgbClr val="16697A"/>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Dati!$B$858:$B$884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Dati!$D$858:$D$884</c:f>
              <c:numCache>
                <c:formatCode>General</c:formatCode>
                <c:ptCount val="27"/>
                <c:pt idx="0" formatCode="0">
                  <c:v>55.053191489361694</c:v>
                </c:pt>
                <c:pt idx="2" formatCode="0">
                  <c:v>58.490566037735846</c:v>
                </c:pt>
                <c:pt idx="3" formatCode="0">
                  <c:v>57.692307692307686</c:v>
                </c:pt>
                <c:pt idx="4" formatCode="0">
                  <c:v>50</c:v>
                </c:pt>
                <c:pt idx="6" formatCode="0">
                  <c:v>56.25</c:v>
                </c:pt>
                <c:pt idx="7" formatCode="0">
                  <c:v>52.439024390243901</c:v>
                </c:pt>
                <c:pt idx="9" formatCode="0">
                  <c:v>46.268656716417908</c:v>
                </c:pt>
                <c:pt idx="10" formatCode="0">
                  <c:v>56.957928802588995</c:v>
                </c:pt>
                <c:pt idx="12" formatCode="0">
                  <c:v>47.619047619047613</c:v>
                </c:pt>
                <c:pt idx="13" formatCode="0">
                  <c:v>43.589743589743591</c:v>
                </c:pt>
                <c:pt idx="14" formatCode="0">
                  <c:v>52.72727272727272</c:v>
                </c:pt>
                <c:pt idx="15" formatCode="0">
                  <c:v>62.068965517241381</c:v>
                </c:pt>
                <c:pt idx="16" formatCode="0">
                  <c:v>62.295081967213115</c:v>
                </c:pt>
                <c:pt idx="18" formatCode="0">
                  <c:v>59.574468085106382</c:v>
                </c:pt>
                <c:pt idx="19" formatCode="0">
                  <c:v>55.000000000000007</c:v>
                </c:pt>
                <c:pt idx="20" formatCode="0">
                  <c:v>58.620689655172406</c:v>
                </c:pt>
                <c:pt idx="21" formatCode="0">
                  <c:v>46.666666666666664</c:v>
                </c:pt>
                <c:pt idx="22" formatCode="0">
                  <c:v>31.03448275862069</c:v>
                </c:pt>
                <c:pt idx="24" formatCode="0">
                  <c:v>59.574468085106382</c:v>
                </c:pt>
                <c:pt idx="25" formatCode="0">
                  <c:v>52.631578947368418</c:v>
                </c:pt>
                <c:pt idx="26" formatCode="0">
                  <c:v>45.454545454545453</c:v>
                </c:pt>
              </c:numCache>
            </c:numRef>
          </c:val>
          <c:extLst>
            <c:ext xmlns:c16="http://schemas.microsoft.com/office/drawing/2014/chart" uri="{C3380CC4-5D6E-409C-BE32-E72D297353CC}">
              <c16:uniqueId val="{00000001-E896-492A-87EC-0F9621D27376}"/>
            </c:ext>
          </c:extLst>
        </c:ser>
        <c:ser>
          <c:idx val="2"/>
          <c:order val="2"/>
          <c:tx>
            <c:strRef>
              <c:f>Dati!$E$857</c:f>
              <c:strCache>
                <c:ptCount val="1"/>
                <c:pt idx="0">
                  <c:v>.</c:v>
                </c:pt>
              </c:strCache>
            </c:strRef>
          </c:tx>
          <c:spPr>
            <a:noFill/>
          </c:spPr>
          <c:invertIfNegative val="0"/>
          <c:dLbls>
            <c:delete val="1"/>
          </c:dLbls>
          <c:cat>
            <c:strRef>
              <c:f>Dati!$B$858:$B$884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Dati!$E$858:$E$884</c:f>
              <c:numCache>
                <c:formatCode>General</c:formatCode>
                <c:ptCount val="27"/>
                <c:pt idx="0" formatCode="0">
                  <c:v>12.24189047785142</c:v>
                </c:pt>
                <c:pt idx="2" formatCode="0">
                  <c:v>8.8045159294772688</c:v>
                </c:pt>
                <c:pt idx="3" formatCode="0">
                  <c:v>9.6027742749054283</c:v>
                </c:pt>
                <c:pt idx="4" formatCode="0">
                  <c:v>17.295081967213115</c:v>
                </c:pt>
                <c:pt idx="6" formatCode="0">
                  <c:v>11.045081967213115</c:v>
                </c:pt>
                <c:pt idx="7" formatCode="0">
                  <c:v>14.856057576969214</c:v>
                </c:pt>
                <c:pt idx="9" formatCode="0">
                  <c:v>21.026425250795207</c:v>
                </c:pt>
                <c:pt idx="10" formatCode="0">
                  <c:v>10.337153164624119</c:v>
                </c:pt>
                <c:pt idx="12" formatCode="0">
                  <c:v>19.676034348165501</c:v>
                </c:pt>
                <c:pt idx="13" formatCode="0">
                  <c:v>23.705338377469523</c:v>
                </c:pt>
                <c:pt idx="14" formatCode="0">
                  <c:v>14.567809239940395</c:v>
                </c:pt>
                <c:pt idx="15" formatCode="0">
                  <c:v>5.2261164499717339</c:v>
                </c:pt>
                <c:pt idx="16" formatCode="0">
                  <c:v>5</c:v>
                </c:pt>
                <c:pt idx="18" formatCode="0">
                  <c:v>7.7206138821067327</c:v>
                </c:pt>
                <c:pt idx="19" formatCode="0">
                  <c:v>12.295081967213108</c:v>
                </c:pt>
                <c:pt idx="20" formatCode="0">
                  <c:v>8.6743923120407089</c:v>
                </c:pt>
                <c:pt idx="21" formatCode="0">
                  <c:v>20.62841530054645</c:v>
                </c:pt>
                <c:pt idx="22" formatCode="0">
                  <c:v>36.260599208592424</c:v>
                </c:pt>
                <c:pt idx="24" formatCode="0">
                  <c:v>7.7206138821067327</c:v>
                </c:pt>
                <c:pt idx="25" formatCode="0">
                  <c:v>14.663503019844697</c:v>
                </c:pt>
                <c:pt idx="26" formatCode="0">
                  <c:v>21.840536512667661</c:v>
                </c:pt>
              </c:numCache>
            </c:numRef>
          </c:val>
          <c:extLst>
            <c:ext xmlns:c16="http://schemas.microsoft.com/office/drawing/2014/chart" uri="{C3380CC4-5D6E-409C-BE32-E72D297353CC}">
              <c16:uniqueId val="{00000002-E896-492A-87EC-0F9621D27376}"/>
            </c:ext>
          </c:extLst>
        </c:ser>
        <c:ser>
          <c:idx val="3"/>
          <c:order val="3"/>
          <c:tx>
            <c:strRef>
              <c:f>Dati!$F$857</c:f>
              <c:strCache>
                <c:ptCount val="1"/>
                <c:pt idx="0">
                  <c:v>Skaistumkopšanas salonu</c:v>
                </c:pt>
              </c:strCache>
            </c:strRef>
          </c:tx>
          <c:spPr>
            <a:solidFill>
              <a:srgbClr val="489FB5"/>
            </a:solidFill>
          </c:spPr>
          <c:invertIfNegative val="0"/>
          <c:dLbls>
            <c:dLbl>
              <c:idx val="7"/>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61043482101045E-2"/>
                    </c:manualLayout>
                  </c15:layout>
                </c:ext>
                <c:ext xmlns:c16="http://schemas.microsoft.com/office/drawing/2014/chart" uri="{C3380CC4-5D6E-409C-BE32-E72D297353CC}">
                  <c16:uniqueId val="{00000000-8C78-4E61-9961-EAED75D4BF1E}"/>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Dati!$B$858:$B$884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Dati!$F$858:$F$884</c:f>
              <c:numCache>
                <c:formatCode>General</c:formatCode>
                <c:ptCount val="27"/>
                <c:pt idx="0" formatCode="0">
                  <c:v>23.670212765957448</c:v>
                </c:pt>
                <c:pt idx="2" formatCode="0">
                  <c:v>16.037735849056602</c:v>
                </c:pt>
                <c:pt idx="3" formatCode="0">
                  <c:v>24.615384615384617</c:v>
                </c:pt>
                <c:pt idx="4" formatCode="0">
                  <c:v>28.571428571428569</c:v>
                </c:pt>
                <c:pt idx="6" formatCode="0">
                  <c:v>20.833333333333336</c:v>
                </c:pt>
                <c:pt idx="7" formatCode="0">
                  <c:v>34.146341463414636</c:v>
                </c:pt>
                <c:pt idx="9" formatCode="0">
                  <c:v>28.35820895522388</c:v>
                </c:pt>
                <c:pt idx="10" formatCode="0">
                  <c:v>22.653721682847898</c:v>
                </c:pt>
                <c:pt idx="12" formatCode="0">
                  <c:v>35.714285714285715</c:v>
                </c:pt>
                <c:pt idx="13" formatCode="0">
                  <c:v>30.76923076923077</c:v>
                </c:pt>
                <c:pt idx="14" formatCode="0">
                  <c:v>18.181818181818183</c:v>
                </c:pt>
                <c:pt idx="15" formatCode="0">
                  <c:v>15.517241379310345</c:v>
                </c:pt>
                <c:pt idx="16" formatCode="0">
                  <c:v>24.590163934426229</c:v>
                </c:pt>
                <c:pt idx="18" formatCode="0">
                  <c:v>21.276595744680851</c:v>
                </c:pt>
                <c:pt idx="19" formatCode="0">
                  <c:v>22</c:v>
                </c:pt>
                <c:pt idx="20" formatCode="0">
                  <c:v>24.137931034482758</c:v>
                </c:pt>
                <c:pt idx="21" formatCode="0">
                  <c:v>23.333333333333332</c:v>
                </c:pt>
                <c:pt idx="22" formatCode="0">
                  <c:v>44.827586206896555</c:v>
                </c:pt>
                <c:pt idx="24" formatCode="0">
                  <c:v>21.276595744680851</c:v>
                </c:pt>
                <c:pt idx="25" formatCode="0">
                  <c:v>27.819548872180448</c:v>
                </c:pt>
                <c:pt idx="26" formatCode="0">
                  <c:v>21.818181818181817</c:v>
                </c:pt>
              </c:numCache>
            </c:numRef>
          </c:val>
          <c:extLst>
            <c:ext xmlns:c16="http://schemas.microsoft.com/office/drawing/2014/chart" uri="{C3380CC4-5D6E-409C-BE32-E72D297353CC}">
              <c16:uniqueId val="{00000003-E896-492A-87EC-0F9621D27376}"/>
            </c:ext>
          </c:extLst>
        </c:ser>
        <c:ser>
          <c:idx val="4"/>
          <c:order val="4"/>
          <c:tx>
            <c:strRef>
              <c:f>Dati!$G$857</c:f>
              <c:strCache>
                <c:ptCount val="1"/>
                <c:pt idx="0">
                  <c:v>.</c:v>
                </c:pt>
              </c:strCache>
            </c:strRef>
          </c:tx>
          <c:spPr>
            <a:noFill/>
          </c:spPr>
          <c:invertIfNegative val="0"/>
          <c:dLbls>
            <c:delete val="1"/>
          </c:dLbls>
          <c:cat>
            <c:strRef>
              <c:f>Dati!$B$858:$B$884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Dati!$G$858:$G$884</c:f>
              <c:numCache>
                <c:formatCode>General</c:formatCode>
                <c:ptCount val="27"/>
                <c:pt idx="0" formatCode="0">
                  <c:v>26.157373440939107</c:v>
                </c:pt>
                <c:pt idx="2" formatCode="0">
                  <c:v>33.789850357839953</c:v>
                </c:pt>
                <c:pt idx="3" formatCode="0">
                  <c:v>25.212201591511938</c:v>
                </c:pt>
                <c:pt idx="4" formatCode="0">
                  <c:v>21.256157635467986</c:v>
                </c:pt>
                <c:pt idx="6" formatCode="0">
                  <c:v>28.994252873563219</c:v>
                </c:pt>
                <c:pt idx="7" formatCode="0">
                  <c:v>15.681244743481919</c:v>
                </c:pt>
                <c:pt idx="9" formatCode="0">
                  <c:v>21.469377251672675</c:v>
                </c:pt>
                <c:pt idx="10" formatCode="0">
                  <c:v>27.173864524048657</c:v>
                </c:pt>
                <c:pt idx="12" formatCode="0">
                  <c:v>14.11330049261084</c:v>
                </c:pt>
                <c:pt idx="13" formatCode="0">
                  <c:v>19.058355437665785</c:v>
                </c:pt>
                <c:pt idx="14" formatCode="0">
                  <c:v>31.645768025078372</c:v>
                </c:pt>
                <c:pt idx="15" formatCode="0">
                  <c:v>34.310344827586206</c:v>
                </c:pt>
                <c:pt idx="16" formatCode="0">
                  <c:v>25.237422272470326</c:v>
                </c:pt>
                <c:pt idx="18" formatCode="0">
                  <c:v>28.550990462215704</c:v>
                </c:pt>
                <c:pt idx="19" formatCode="0">
                  <c:v>27.827586206896555</c:v>
                </c:pt>
                <c:pt idx="20" formatCode="0">
                  <c:v>25.689655172413797</c:v>
                </c:pt>
                <c:pt idx="21" formatCode="0">
                  <c:v>26.494252873563223</c:v>
                </c:pt>
                <c:pt idx="22" formatCode="0">
                  <c:v>5</c:v>
                </c:pt>
                <c:pt idx="24" formatCode="0">
                  <c:v>28.550990462215704</c:v>
                </c:pt>
                <c:pt idx="25" formatCode="0">
                  <c:v>22.008037334716107</c:v>
                </c:pt>
                <c:pt idx="26" formatCode="0">
                  <c:v>28.009404388714739</c:v>
                </c:pt>
              </c:numCache>
            </c:numRef>
          </c:val>
          <c:extLst>
            <c:ext xmlns:c16="http://schemas.microsoft.com/office/drawing/2014/chart" uri="{C3380CC4-5D6E-409C-BE32-E72D297353CC}">
              <c16:uniqueId val="{00000004-E896-492A-87EC-0F9621D27376}"/>
            </c:ext>
          </c:extLst>
        </c:ser>
        <c:ser>
          <c:idx val="5"/>
          <c:order val="5"/>
          <c:tx>
            <c:strRef>
              <c:f>Dati!$H$857</c:f>
              <c:strCache>
                <c:ptCount val="1"/>
                <c:pt idx="0">
                  <c:v>Individuālu (privātu) pakalpojumu sniedzēju</c:v>
                </c:pt>
              </c:strCache>
            </c:strRef>
          </c:tx>
          <c:spPr>
            <a:solidFill>
              <a:srgbClr val="7C7287"/>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Dati!$B$858:$B$884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Dati!$H$858:$H$884</c:f>
              <c:numCache>
                <c:formatCode>General</c:formatCode>
                <c:ptCount val="27"/>
                <c:pt idx="0" formatCode="0">
                  <c:v>17</c:v>
                </c:pt>
                <c:pt idx="2" formatCode="0">
                  <c:v>22.641509433962266</c:v>
                </c:pt>
                <c:pt idx="3" formatCode="0">
                  <c:v>13.846153846153847</c:v>
                </c:pt>
                <c:pt idx="4" formatCode="0">
                  <c:v>17.142857142857142</c:v>
                </c:pt>
                <c:pt idx="6" formatCode="0">
                  <c:v>19.097222222222221</c:v>
                </c:pt>
                <c:pt idx="7" formatCode="0">
                  <c:v>10.975609756097562</c:v>
                </c:pt>
                <c:pt idx="9" formatCode="0">
                  <c:v>22.388059701492537</c:v>
                </c:pt>
                <c:pt idx="10" formatCode="0">
                  <c:v>16.50485436893204</c:v>
                </c:pt>
                <c:pt idx="12" formatCode="0">
                  <c:v>11.904761904761903</c:v>
                </c:pt>
                <c:pt idx="13" formatCode="0">
                  <c:v>20.512820512820511</c:v>
                </c:pt>
                <c:pt idx="14" formatCode="0">
                  <c:v>21.818181818181817</c:v>
                </c:pt>
                <c:pt idx="15" formatCode="0">
                  <c:v>18.96551724137931</c:v>
                </c:pt>
                <c:pt idx="16" formatCode="0">
                  <c:v>11.475409836065573</c:v>
                </c:pt>
                <c:pt idx="18" formatCode="0">
                  <c:v>15.957446808510639</c:v>
                </c:pt>
                <c:pt idx="19" formatCode="0">
                  <c:v>18</c:v>
                </c:pt>
                <c:pt idx="20" formatCode="0">
                  <c:v>17.241379310344829</c:v>
                </c:pt>
                <c:pt idx="21" formatCode="0">
                  <c:v>23.333333333333332</c:v>
                </c:pt>
                <c:pt idx="22" formatCode="0">
                  <c:v>20.689655172413794</c:v>
                </c:pt>
                <c:pt idx="24" formatCode="0">
                  <c:v>15.957446808510639</c:v>
                </c:pt>
                <c:pt idx="25" formatCode="0">
                  <c:v>15.037593984962406</c:v>
                </c:pt>
                <c:pt idx="26" formatCode="0">
                  <c:v>29.09090909090909</c:v>
                </c:pt>
              </c:numCache>
            </c:numRef>
          </c:val>
          <c:extLst>
            <c:ext xmlns:c16="http://schemas.microsoft.com/office/drawing/2014/chart" uri="{C3380CC4-5D6E-409C-BE32-E72D297353CC}">
              <c16:uniqueId val="{00000005-E896-492A-87EC-0F9621D27376}"/>
            </c:ext>
          </c:extLst>
        </c:ser>
        <c:ser>
          <c:idx val="6"/>
          <c:order val="6"/>
          <c:tx>
            <c:strRef>
              <c:f>Dati!$I$857</c:f>
              <c:strCache>
                <c:ptCount val="1"/>
                <c:pt idx="0">
                  <c:v>.</c:v>
                </c:pt>
              </c:strCache>
            </c:strRef>
          </c:tx>
          <c:spPr>
            <a:noFill/>
          </c:spPr>
          <c:invertIfNegative val="0"/>
          <c:dLbls>
            <c:delete val="1"/>
          </c:dLbls>
          <c:cat>
            <c:strRef>
              <c:f>Dati!$B$858:$B$884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Dati!$I$858:$I$884</c:f>
              <c:numCache>
                <c:formatCode>General</c:formatCode>
                <c:ptCount val="27"/>
                <c:pt idx="0" formatCode="0">
                  <c:v>17.09090909090909</c:v>
                </c:pt>
                <c:pt idx="2" formatCode="0">
                  <c:v>11.449399656946824</c:v>
                </c:pt>
                <c:pt idx="3" formatCode="0">
                  <c:v>20.244755244755243</c:v>
                </c:pt>
                <c:pt idx="4" formatCode="0">
                  <c:v>16.948051948051948</c:v>
                </c:pt>
                <c:pt idx="6" formatCode="0">
                  <c:v>14.993686868686869</c:v>
                </c:pt>
                <c:pt idx="7" formatCode="0">
                  <c:v>23.115299334811528</c:v>
                </c:pt>
                <c:pt idx="9" formatCode="0">
                  <c:v>11.702849389416553</c:v>
                </c:pt>
                <c:pt idx="10" formatCode="0">
                  <c:v>17.58605472197705</c:v>
                </c:pt>
                <c:pt idx="12" formatCode="0">
                  <c:v>22.186147186147188</c:v>
                </c:pt>
                <c:pt idx="13" formatCode="0">
                  <c:v>13.578088578088579</c:v>
                </c:pt>
                <c:pt idx="14" formatCode="0">
                  <c:v>12.272727272727273</c:v>
                </c:pt>
                <c:pt idx="15" formatCode="0">
                  <c:v>15.12539184952978</c:v>
                </c:pt>
                <c:pt idx="16" formatCode="0">
                  <c:v>22.615499254843517</c:v>
                </c:pt>
                <c:pt idx="18" formatCode="0">
                  <c:v>18.133462282398451</c:v>
                </c:pt>
                <c:pt idx="19" formatCode="0">
                  <c:v>16.09090909090909</c:v>
                </c:pt>
                <c:pt idx="20" formatCode="0">
                  <c:v>16.849529780564261</c:v>
                </c:pt>
                <c:pt idx="21" formatCode="0">
                  <c:v>10.757575757575758</c:v>
                </c:pt>
                <c:pt idx="22" formatCode="0">
                  <c:v>13.401253918495296</c:v>
                </c:pt>
                <c:pt idx="24" formatCode="0">
                  <c:v>18.133462282398451</c:v>
                </c:pt>
                <c:pt idx="25" formatCode="0">
                  <c:v>19.053315105946684</c:v>
                </c:pt>
                <c:pt idx="26" formatCode="0">
                  <c:v>5</c:v>
                </c:pt>
              </c:numCache>
            </c:numRef>
          </c:val>
          <c:extLst>
            <c:ext xmlns:c16="http://schemas.microsoft.com/office/drawing/2014/chart" uri="{C3380CC4-5D6E-409C-BE32-E72D297353CC}">
              <c16:uniqueId val="{00000006-E896-492A-87EC-0F9621D27376}"/>
            </c:ext>
          </c:extLst>
        </c:ser>
        <c:ser>
          <c:idx val="7"/>
          <c:order val="7"/>
          <c:tx>
            <c:strRef>
              <c:f>Dati!$J$857</c:f>
              <c:strCache>
                <c:ptCount val="1"/>
                <c:pt idx="0">
                  <c:v>Tā bija cita veida (formāta) pakalpojumu sniegšanas vieta</c:v>
                </c:pt>
              </c:strCache>
            </c:strRef>
          </c:tx>
          <c:spPr>
            <a:solidFill>
              <a:srgbClr val="C4BD97"/>
            </a:solidFill>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39-4CE8-BF93-D4F14E972910}"/>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96-492A-87EC-0F9621D27376}"/>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39-4CE8-BF93-D4F14E972910}"/>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39-4CE8-BF93-D4F14E972910}"/>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96-492A-87EC-0F9621D27376}"/>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39-4CE8-BF93-D4F14E972910}"/>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39-4CE8-BF93-D4F14E972910}"/>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39-4CE8-BF93-D4F14E972910}"/>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Dati!$B$858:$B$884</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Dati!$J$858:$J$884</c:f>
              <c:numCache>
                <c:formatCode>General</c:formatCode>
                <c:ptCount val="27"/>
                <c:pt idx="0" formatCode="0">
                  <c:v>3.7234042553191489</c:v>
                </c:pt>
                <c:pt idx="2" formatCode="0">
                  <c:v>2.8301886792452833</c:v>
                </c:pt>
                <c:pt idx="3" formatCode="0">
                  <c:v>3.8461538461538463</c:v>
                </c:pt>
                <c:pt idx="4" formatCode="0">
                  <c:v>4.2857142857142856</c:v>
                </c:pt>
                <c:pt idx="6" formatCode="0">
                  <c:v>3.8194444444444446</c:v>
                </c:pt>
                <c:pt idx="7" formatCode="0">
                  <c:v>2.4390243902439024</c:v>
                </c:pt>
                <c:pt idx="9" formatCode="0">
                  <c:v>2.9850746268656714</c:v>
                </c:pt>
                <c:pt idx="10" formatCode="0">
                  <c:v>3.8834951456310676</c:v>
                </c:pt>
                <c:pt idx="12" formatCode="0">
                  <c:v>4.7619047619047619</c:v>
                </c:pt>
                <c:pt idx="13" formatCode="0">
                  <c:v>5.1282051282051277</c:v>
                </c:pt>
                <c:pt idx="14" formatCode="0">
                  <c:v>7.2727272727272725</c:v>
                </c:pt>
                <c:pt idx="15" formatCode="0">
                  <c:v>3.4482758620689653</c:v>
                </c:pt>
                <c:pt idx="16" formatCode="0">
                  <c:v>1.639344262295082</c:v>
                </c:pt>
                <c:pt idx="18" formatCode="0">
                  <c:v>3.1914893617021276</c:v>
                </c:pt>
                <c:pt idx="19" formatCode="0">
                  <c:v>5</c:v>
                </c:pt>
                <c:pt idx="20" formatCode="0">
                  <c:v>0</c:v>
                </c:pt>
                <c:pt idx="21" formatCode="0">
                  <c:v>6.666666666666667</c:v>
                </c:pt>
                <c:pt idx="22" formatCode="0">
                  <c:v>3.4482758620689653</c:v>
                </c:pt>
                <c:pt idx="24" formatCode="0">
                  <c:v>3.1914893617021276</c:v>
                </c:pt>
                <c:pt idx="25" formatCode="0">
                  <c:v>4.5112781954887211</c:v>
                </c:pt>
                <c:pt idx="26" formatCode="0">
                  <c:v>3.6363636363636362</c:v>
                </c:pt>
              </c:numCache>
            </c:numRef>
          </c:val>
          <c:extLst>
            <c:ext xmlns:c16="http://schemas.microsoft.com/office/drawing/2014/chart" uri="{C3380CC4-5D6E-409C-BE32-E72D297353CC}">
              <c16:uniqueId val="{00000009-E896-492A-87EC-0F9621D27376}"/>
            </c:ext>
          </c:extLst>
        </c:ser>
        <c:dLbls>
          <c:dLblPos val="ctr"/>
          <c:showLegendKey val="0"/>
          <c:showVal val="1"/>
          <c:showCatName val="0"/>
          <c:showSerName val="0"/>
          <c:showPercent val="0"/>
          <c:showBubbleSize val="0"/>
        </c:dLbls>
        <c:gapWidth val="20"/>
        <c:overlap val="100"/>
        <c:axId val="395029736"/>
        <c:axId val="408963160"/>
      </c:barChart>
      <c:catAx>
        <c:axId val="39502973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8963160"/>
        <c:crossesAt val="0"/>
        <c:auto val="1"/>
        <c:lblAlgn val="ctr"/>
        <c:lblOffset val="100"/>
        <c:tickLblSkip val="1"/>
        <c:tickMarkSkip val="1"/>
        <c:noMultiLvlLbl val="0"/>
      </c:catAx>
      <c:valAx>
        <c:axId val="408963160"/>
        <c:scaling>
          <c:orientation val="minMax"/>
          <c:max val="180"/>
          <c:min val="0"/>
        </c:scaling>
        <c:delete val="1"/>
        <c:axPos val="t"/>
        <c:numFmt formatCode="0" sourceLinked="1"/>
        <c:majorTickMark val="out"/>
        <c:minorTickMark val="none"/>
        <c:tickLblPos val="nextTo"/>
        <c:crossAx val="395029736"/>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5897903508187265"/>
          <c:y val="0.12865806642941874"/>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6688336156680244"/>
          <c:y val="9.7172337936693609E-2"/>
          <c:w val="0.51205537235513332"/>
          <c:h val="0.88617350769069614"/>
        </c:manualLayout>
      </c:layout>
      <c:barChart>
        <c:barDir val="bar"/>
        <c:grouping val="stacked"/>
        <c:varyColors val="0"/>
        <c:ser>
          <c:idx val="0"/>
          <c:order val="0"/>
          <c:tx>
            <c:strRef>
              <c:f>Dati!$C$889</c:f>
              <c:strCache>
                <c:ptCount val="1"/>
                <c:pt idx="0">
                  <c:v>.</c:v>
                </c:pt>
              </c:strCache>
            </c:strRef>
          </c:tx>
          <c:spPr>
            <a:noFill/>
          </c:spPr>
          <c:invertIfNegative val="0"/>
          <c:dLbls>
            <c:delete val="1"/>
          </c:dLbls>
          <c:cat>
            <c:strRef>
              <c:f>Dati!$B$890:$B$914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Dati!$C$890:$C$914</c:f>
              <c:numCache>
                <c:formatCode>0</c:formatCode>
                <c:ptCount val="25"/>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numCache>
            </c:numRef>
          </c:val>
          <c:extLst>
            <c:ext xmlns:c16="http://schemas.microsoft.com/office/drawing/2014/chart" uri="{C3380CC4-5D6E-409C-BE32-E72D297353CC}">
              <c16:uniqueId val="{00000000-1061-4705-87AC-9C1B9D2BAA47}"/>
            </c:ext>
          </c:extLst>
        </c:ser>
        <c:ser>
          <c:idx val="1"/>
          <c:order val="1"/>
          <c:tx>
            <c:strRef>
              <c:f>Dati!$D$889</c:f>
              <c:strCache>
                <c:ptCount val="1"/>
                <c:pt idx="0">
                  <c:v>Specializētu klīniku: medicīnas iestādi, kas sniedz estētiskās medicīnas pakalpojumus</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0-7319-4462-A8E5-781B9C8A44E2}"/>
                </c:ext>
              </c:extLst>
            </c:dLbl>
            <c:dLbl>
              <c:idx val="6"/>
              <c:spPr>
                <a:noFill/>
                <a:ln w="28575">
                  <a:no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1-F270-48FD-9163-1895A03B2F6E}"/>
                </c:ext>
              </c:extLst>
            </c:dLbl>
            <c:dLbl>
              <c:idx val="2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5-7319-4462-A8E5-781B9C8A44E2}"/>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Dati!$B$890:$B$914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Dati!$D$890:$D$914</c:f>
              <c:numCache>
                <c:formatCode>General</c:formatCode>
                <c:ptCount val="25"/>
                <c:pt idx="0" formatCode="0">
                  <c:v>55.053191489361694</c:v>
                </c:pt>
                <c:pt idx="2" formatCode="0">
                  <c:v>61.379310344827587</c:v>
                </c:pt>
                <c:pt idx="3" formatCode="0">
                  <c:v>33.720930232558139</c:v>
                </c:pt>
                <c:pt idx="5" formatCode="0">
                  <c:v>56.140350877192979</c:v>
                </c:pt>
                <c:pt idx="6" formatCode="0">
                  <c:v>54.580152671755719</c:v>
                </c:pt>
                <c:pt idx="8" formatCode="0">
                  <c:v>55.944055944055947</c:v>
                </c:pt>
                <c:pt idx="9" formatCode="0">
                  <c:v>52.222222222222229</c:v>
                </c:pt>
                <c:pt idx="11" formatCode="0">
                  <c:v>57.510729613733901</c:v>
                </c:pt>
                <c:pt idx="12" formatCode="0">
                  <c:v>51.048951048951054</c:v>
                </c:pt>
                <c:pt idx="14" formatCode="0">
                  <c:v>56.589147286821706</c:v>
                </c:pt>
                <c:pt idx="15" formatCode="0">
                  <c:v>54.251012145748987</c:v>
                </c:pt>
                <c:pt idx="17" formatCode="0">
                  <c:v>48.314606741573037</c:v>
                </c:pt>
                <c:pt idx="18" formatCode="0">
                  <c:v>61.111111111111114</c:v>
                </c:pt>
                <c:pt idx="20" formatCode="0">
                  <c:v>54.838709677419352</c:v>
                </c:pt>
                <c:pt idx="21" formatCode="0">
                  <c:v>55.095541401273884</c:v>
                </c:pt>
                <c:pt idx="23" formatCode="0">
                  <c:v>82.191780821917803</c:v>
                </c:pt>
                <c:pt idx="24" formatCode="0">
                  <c:v>48.514851485148512</c:v>
                </c:pt>
              </c:numCache>
            </c:numRef>
          </c:val>
          <c:extLst>
            <c:ext xmlns:c16="http://schemas.microsoft.com/office/drawing/2014/chart" uri="{C3380CC4-5D6E-409C-BE32-E72D297353CC}">
              <c16:uniqueId val="{00000001-1061-4705-87AC-9C1B9D2BAA47}"/>
            </c:ext>
          </c:extLst>
        </c:ser>
        <c:ser>
          <c:idx val="2"/>
          <c:order val="2"/>
          <c:tx>
            <c:strRef>
              <c:f>Dati!$E$889</c:f>
              <c:strCache>
                <c:ptCount val="1"/>
                <c:pt idx="0">
                  <c:v>.</c:v>
                </c:pt>
              </c:strCache>
            </c:strRef>
          </c:tx>
          <c:spPr>
            <a:noFill/>
          </c:spPr>
          <c:invertIfNegative val="0"/>
          <c:dLbls>
            <c:delete val="1"/>
          </c:dLbls>
          <c:cat>
            <c:strRef>
              <c:f>Dati!$B$890:$B$914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Dati!$E$890:$E$914</c:f>
              <c:numCache>
                <c:formatCode>General</c:formatCode>
                <c:ptCount val="25"/>
                <c:pt idx="0" formatCode="0">
                  <c:v>32.138589332556109</c:v>
                </c:pt>
                <c:pt idx="2" formatCode="0">
                  <c:v>25.812470477090216</c:v>
                </c:pt>
                <c:pt idx="3" formatCode="0">
                  <c:v>53.470850589359664</c:v>
                </c:pt>
                <c:pt idx="5" formatCode="0">
                  <c:v>31.051429944724823</c:v>
                </c:pt>
                <c:pt idx="6" formatCode="0">
                  <c:v>32.611628150162083</c:v>
                </c:pt>
                <c:pt idx="8" formatCode="0">
                  <c:v>31.247724877861856</c:v>
                </c:pt>
                <c:pt idx="9" formatCode="0">
                  <c:v>34.969558599695574</c:v>
                </c:pt>
                <c:pt idx="11" formatCode="0">
                  <c:v>29.681051208183902</c:v>
                </c:pt>
                <c:pt idx="12" formatCode="0">
                  <c:v>36.142829772966749</c:v>
                </c:pt>
                <c:pt idx="14" formatCode="0">
                  <c:v>30.602633535096096</c:v>
                </c:pt>
                <c:pt idx="15" formatCode="0">
                  <c:v>32.940768676168815</c:v>
                </c:pt>
                <c:pt idx="17" formatCode="0">
                  <c:v>38.877174080344766</c:v>
                </c:pt>
                <c:pt idx="18" formatCode="0">
                  <c:v>26.080669710806688</c:v>
                </c:pt>
                <c:pt idx="20" formatCode="0">
                  <c:v>32.35307114449845</c:v>
                </c:pt>
                <c:pt idx="21" formatCode="0">
                  <c:v>32.096239420643919</c:v>
                </c:pt>
                <c:pt idx="23" formatCode="0">
                  <c:v>5</c:v>
                </c:pt>
                <c:pt idx="24" formatCode="0">
                  <c:v>38.676929336769291</c:v>
                </c:pt>
              </c:numCache>
            </c:numRef>
          </c:val>
          <c:extLst>
            <c:ext xmlns:c16="http://schemas.microsoft.com/office/drawing/2014/chart" uri="{C3380CC4-5D6E-409C-BE32-E72D297353CC}">
              <c16:uniqueId val="{00000002-1061-4705-87AC-9C1B9D2BAA47}"/>
            </c:ext>
          </c:extLst>
        </c:ser>
        <c:ser>
          <c:idx val="3"/>
          <c:order val="3"/>
          <c:tx>
            <c:strRef>
              <c:f>Dati!$F$889</c:f>
              <c:strCache>
                <c:ptCount val="1"/>
                <c:pt idx="0">
                  <c:v>Skaistumkopšanas salonu</c:v>
                </c:pt>
              </c:strCache>
            </c:strRef>
          </c:tx>
          <c:spPr>
            <a:solidFill>
              <a:srgbClr val="489FB5"/>
            </a:solidFill>
          </c:spPr>
          <c:invertIfNegative val="0"/>
          <c:dLbls>
            <c:dLbl>
              <c:idx val="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1-7319-4462-A8E5-781B9C8A44E2}"/>
                </c:ext>
              </c:extLst>
            </c:dLbl>
            <c:dLbl>
              <c:idx val="17"/>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4-7319-4462-A8E5-781B9C8A44E2}"/>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Dati!$B$890:$B$914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Dati!$F$890:$F$914</c:f>
              <c:numCache>
                <c:formatCode>General</c:formatCode>
                <c:ptCount val="25"/>
                <c:pt idx="0" formatCode="0">
                  <c:v>23.670212765957448</c:v>
                </c:pt>
                <c:pt idx="2" formatCode="0">
                  <c:v>19.310344827586206</c:v>
                </c:pt>
                <c:pt idx="3" formatCode="0">
                  <c:v>38.372093023255815</c:v>
                </c:pt>
                <c:pt idx="5" formatCode="0">
                  <c:v>20.175438596491226</c:v>
                </c:pt>
                <c:pt idx="6" formatCode="0">
                  <c:v>25.190839694656486</c:v>
                </c:pt>
                <c:pt idx="8" formatCode="0">
                  <c:v>22.727272727272727</c:v>
                </c:pt>
                <c:pt idx="9" formatCode="0">
                  <c:v>26.666666666666668</c:v>
                </c:pt>
                <c:pt idx="11" formatCode="0">
                  <c:v>21.888412017167383</c:v>
                </c:pt>
                <c:pt idx="12" formatCode="0">
                  <c:v>26.573426573426573</c:v>
                </c:pt>
                <c:pt idx="14" formatCode="0">
                  <c:v>20.155038759689923</c:v>
                </c:pt>
                <c:pt idx="15" formatCode="0">
                  <c:v>25.506072874493928</c:v>
                </c:pt>
                <c:pt idx="17" formatCode="0">
                  <c:v>32.022471910112358</c:v>
                </c:pt>
                <c:pt idx="18" formatCode="0">
                  <c:v>16.161616161616163</c:v>
                </c:pt>
                <c:pt idx="20" formatCode="0">
                  <c:v>25.806451612903224</c:v>
                </c:pt>
                <c:pt idx="21" formatCode="0">
                  <c:v>23.248407643312103</c:v>
                </c:pt>
                <c:pt idx="23" formatCode="0">
                  <c:v>5.4794520547945202</c:v>
                </c:pt>
                <c:pt idx="24" formatCode="0">
                  <c:v>28.052805280528055</c:v>
                </c:pt>
              </c:numCache>
            </c:numRef>
          </c:val>
          <c:extLst>
            <c:ext xmlns:c16="http://schemas.microsoft.com/office/drawing/2014/chart" uri="{C3380CC4-5D6E-409C-BE32-E72D297353CC}">
              <c16:uniqueId val="{00000003-1061-4705-87AC-9C1B9D2BAA47}"/>
            </c:ext>
          </c:extLst>
        </c:ser>
        <c:ser>
          <c:idx val="4"/>
          <c:order val="4"/>
          <c:tx>
            <c:strRef>
              <c:f>Dati!$G$889</c:f>
              <c:strCache>
                <c:ptCount val="1"/>
                <c:pt idx="0">
                  <c:v>.</c:v>
                </c:pt>
              </c:strCache>
            </c:strRef>
          </c:tx>
          <c:spPr>
            <a:noFill/>
          </c:spPr>
          <c:invertIfNegative val="0"/>
          <c:dLbls>
            <c:delete val="1"/>
          </c:dLbls>
          <c:cat>
            <c:strRef>
              <c:f>Dati!$B$890:$B$914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Dati!$G$890:$G$914</c:f>
              <c:numCache>
                <c:formatCode>General</c:formatCode>
                <c:ptCount val="25"/>
                <c:pt idx="0" formatCode="0">
                  <c:v>19.701880257298367</c:v>
                </c:pt>
                <c:pt idx="2" formatCode="0">
                  <c:v>24.061748195669608</c:v>
                </c:pt>
                <c:pt idx="3" formatCode="0">
                  <c:v>5</c:v>
                </c:pt>
                <c:pt idx="5" formatCode="0">
                  <c:v>23.196654426764589</c:v>
                </c:pt>
                <c:pt idx="6" formatCode="0">
                  <c:v>18.181253328599329</c:v>
                </c:pt>
                <c:pt idx="8" formatCode="0">
                  <c:v>20.644820295983088</c:v>
                </c:pt>
                <c:pt idx="9" formatCode="0">
                  <c:v>16.705426356589147</c:v>
                </c:pt>
                <c:pt idx="11" formatCode="0">
                  <c:v>21.483681006088432</c:v>
                </c:pt>
                <c:pt idx="12" formatCode="0">
                  <c:v>16.798666449829241</c:v>
                </c:pt>
                <c:pt idx="14" formatCode="0">
                  <c:v>23.217054263565892</c:v>
                </c:pt>
                <c:pt idx="15" formatCode="0">
                  <c:v>17.866020148761887</c:v>
                </c:pt>
                <c:pt idx="17" formatCode="0">
                  <c:v>11.349621113143456</c:v>
                </c:pt>
                <c:pt idx="18" formatCode="0">
                  <c:v>27.210476861639652</c:v>
                </c:pt>
                <c:pt idx="20" formatCode="0">
                  <c:v>17.56564141035259</c:v>
                </c:pt>
                <c:pt idx="21" formatCode="0">
                  <c:v>20.123685379943712</c:v>
                </c:pt>
                <c:pt idx="23" formatCode="0">
                  <c:v>37.892640968461293</c:v>
                </c:pt>
                <c:pt idx="24" formatCode="0">
                  <c:v>15.319287742727759</c:v>
                </c:pt>
              </c:numCache>
            </c:numRef>
          </c:val>
          <c:extLst>
            <c:ext xmlns:c16="http://schemas.microsoft.com/office/drawing/2014/chart" uri="{C3380CC4-5D6E-409C-BE32-E72D297353CC}">
              <c16:uniqueId val="{00000004-1061-4705-87AC-9C1B9D2BAA47}"/>
            </c:ext>
          </c:extLst>
        </c:ser>
        <c:ser>
          <c:idx val="5"/>
          <c:order val="5"/>
          <c:tx>
            <c:strRef>
              <c:f>Dati!$H$889</c:f>
              <c:strCache>
                <c:ptCount val="1"/>
                <c:pt idx="0">
                  <c:v>Individuālu (privātu) pakalpojumu sniedzēju</c:v>
                </c:pt>
              </c:strCache>
            </c:strRef>
          </c:tx>
          <c:spPr>
            <a:solidFill>
              <a:srgbClr val="7C7287"/>
            </a:solidFill>
          </c:spPr>
          <c:invertIfNegative val="0"/>
          <c:dLbls>
            <c:dLbl>
              <c:idx val="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2-7319-4462-A8E5-781B9C8A44E2}"/>
                </c:ext>
              </c:extLst>
            </c:dLbl>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3-7319-4462-A8E5-781B9C8A44E2}"/>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Dati!$B$890:$B$914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Dati!$H$890:$H$914</c:f>
              <c:numCache>
                <c:formatCode>General</c:formatCode>
                <c:ptCount val="25"/>
                <c:pt idx="0" formatCode="0">
                  <c:v>17</c:v>
                </c:pt>
                <c:pt idx="2" formatCode="0">
                  <c:v>15.172413793103448</c:v>
                </c:pt>
                <c:pt idx="3" formatCode="0">
                  <c:v>25.581395348837212</c:v>
                </c:pt>
                <c:pt idx="5" formatCode="0">
                  <c:v>22.807017543859647</c:v>
                </c:pt>
                <c:pt idx="6" formatCode="0">
                  <c:v>15.267175572519085</c:v>
                </c:pt>
                <c:pt idx="8" formatCode="0">
                  <c:v>18.181818181818183</c:v>
                </c:pt>
                <c:pt idx="9" formatCode="0">
                  <c:v>15.555555555555555</c:v>
                </c:pt>
                <c:pt idx="11" formatCode="0">
                  <c:v>16.738197424892704</c:v>
                </c:pt>
                <c:pt idx="12" formatCode="0">
                  <c:v>18.88111888111888</c:v>
                </c:pt>
                <c:pt idx="14" formatCode="0">
                  <c:v>20.155038759689923</c:v>
                </c:pt>
                <c:pt idx="15" formatCode="0">
                  <c:v>16.194331983805668</c:v>
                </c:pt>
                <c:pt idx="17" formatCode="0">
                  <c:v>17.415730337078653</c:v>
                </c:pt>
                <c:pt idx="18" formatCode="0">
                  <c:v>17.676767676767678</c:v>
                </c:pt>
                <c:pt idx="20" formatCode="0">
                  <c:v>19.35483870967742</c:v>
                </c:pt>
                <c:pt idx="21" formatCode="0">
                  <c:v>17.197452229299362</c:v>
                </c:pt>
                <c:pt idx="23" formatCode="0">
                  <c:v>9.5890410958904102</c:v>
                </c:pt>
                <c:pt idx="24" formatCode="0">
                  <c:v>19.471947194719473</c:v>
                </c:pt>
              </c:numCache>
            </c:numRef>
          </c:val>
          <c:extLst>
            <c:ext xmlns:c16="http://schemas.microsoft.com/office/drawing/2014/chart" uri="{C3380CC4-5D6E-409C-BE32-E72D297353CC}">
              <c16:uniqueId val="{00000005-1061-4705-87AC-9C1B9D2BAA47}"/>
            </c:ext>
          </c:extLst>
        </c:ser>
        <c:ser>
          <c:idx val="6"/>
          <c:order val="6"/>
          <c:tx>
            <c:strRef>
              <c:f>Dati!$I$889</c:f>
              <c:strCache>
                <c:ptCount val="1"/>
                <c:pt idx="0">
                  <c:v>.</c:v>
                </c:pt>
              </c:strCache>
            </c:strRef>
          </c:tx>
          <c:spPr>
            <a:noFill/>
          </c:spPr>
          <c:invertIfNegative val="0"/>
          <c:dLbls>
            <c:delete val="1"/>
          </c:dLbls>
          <c:cat>
            <c:strRef>
              <c:f>Dati!$B$890:$B$914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Dati!$I$890:$I$914</c:f>
              <c:numCache>
                <c:formatCode>General</c:formatCode>
                <c:ptCount val="25"/>
                <c:pt idx="0" formatCode="0">
                  <c:v>13.581395348837212</c:v>
                </c:pt>
                <c:pt idx="2" formatCode="0">
                  <c:v>15.408981555733764</c:v>
                </c:pt>
                <c:pt idx="3" formatCode="0">
                  <c:v>5</c:v>
                </c:pt>
                <c:pt idx="5" formatCode="0">
                  <c:v>7.7743778049775649</c:v>
                </c:pt>
                <c:pt idx="6" formatCode="0">
                  <c:v>15.314219776318128</c:v>
                </c:pt>
                <c:pt idx="8" formatCode="0">
                  <c:v>12.399577167019029</c:v>
                </c:pt>
                <c:pt idx="9" formatCode="0">
                  <c:v>15.025839793281657</c:v>
                </c:pt>
                <c:pt idx="11" formatCode="0">
                  <c:v>13.843197923944508</c:v>
                </c:pt>
                <c:pt idx="12" formatCode="0">
                  <c:v>11.700276467718332</c:v>
                </c:pt>
                <c:pt idx="14" formatCode="0">
                  <c:v>10.426356589147289</c:v>
                </c:pt>
                <c:pt idx="15" formatCode="0">
                  <c:v>14.387063365031544</c:v>
                </c:pt>
                <c:pt idx="17" formatCode="0">
                  <c:v>13.165665011758559</c:v>
                </c:pt>
                <c:pt idx="18" formatCode="0">
                  <c:v>12.904627672069534</c:v>
                </c:pt>
                <c:pt idx="20" formatCode="0">
                  <c:v>11.226556639159792</c:v>
                </c:pt>
                <c:pt idx="21" formatCode="0">
                  <c:v>13.38394311953785</c:v>
                </c:pt>
                <c:pt idx="23" formatCode="0">
                  <c:v>20.992354252946804</c:v>
                </c:pt>
                <c:pt idx="24" formatCode="0">
                  <c:v>11.109448154117739</c:v>
                </c:pt>
              </c:numCache>
            </c:numRef>
          </c:val>
          <c:extLst>
            <c:ext xmlns:c16="http://schemas.microsoft.com/office/drawing/2014/chart" uri="{C3380CC4-5D6E-409C-BE32-E72D297353CC}">
              <c16:uniqueId val="{00000006-1061-4705-87AC-9C1B9D2BAA47}"/>
            </c:ext>
          </c:extLst>
        </c:ser>
        <c:ser>
          <c:idx val="7"/>
          <c:order val="7"/>
          <c:tx>
            <c:strRef>
              <c:f>Dati!$J$889</c:f>
              <c:strCache>
                <c:ptCount val="1"/>
                <c:pt idx="0">
                  <c:v>Tā bija cita veida (formāta) pakalpojumu sniegšanas vieta</c:v>
                </c:pt>
              </c:strCache>
            </c:strRef>
          </c:tx>
          <c:spPr>
            <a:solidFill>
              <a:srgbClr val="C4BD97"/>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061-4705-87AC-9C1B9D2BAA47}"/>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61-4705-87AC-9C1B9D2BAA47}"/>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61-4705-87AC-9C1B9D2BAA47}"/>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61-4705-87AC-9C1B9D2BAA47}"/>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61-4705-87AC-9C1B9D2BAA47}"/>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061-4705-87AC-9C1B9D2BAA47}"/>
                </c:ext>
              </c:extLst>
            </c:dLbl>
            <c:dLbl>
              <c:idx val="2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61-4705-87AC-9C1B9D2BAA47}"/>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Dati!$B$890:$B$914</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Dati!$J$890:$J$914</c:f>
              <c:numCache>
                <c:formatCode>General</c:formatCode>
                <c:ptCount val="25"/>
                <c:pt idx="0" formatCode="0">
                  <c:v>3.7234042553191489</c:v>
                </c:pt>
                <c:pt idx="2" formatCode="0">
                  <c:v>4.1379310344827589</c:v>
                </c:pt>
                <c:pt idx="3" formatCode="0">
                  <c:v>2.3255813953488373</c:v>
                </c:pt>
                <c:pt idx="5" formatCode="0">
                  <c:v>0.8771929824561403</c:v>
                </c:pt>
                <c:pt idx="6" formatCode="0">
                  <c:v>4.9618320610687023</c:v>
                </c:pt>
                <c:pt idx="8" formatCode="0">
                  <c:v>3.1468531468531471</c:v>
                </c:pt>
                <c:pt idx="9" formatCode="0">
                  <c:v>5.5555555555555554</c:v>
                </c:pt>
                <c:pt idx="11" formatCode="0">
                  <c:v>3.8626609442060089</c:v>
                </c:pt>
                <c:pt idx="12" formatCode="0">
                  <c:v>3.4965034965034967</c:v>
                </c:pt>
                <c:pt idx="14" formatCode="0">
                  <c:v>3.1007751937984498</c:v>
                </c:pt>
                <c:pt idx="15" formatCode="0">
                  <c:v>4.048582995951417</c:v>
                </c:pt>
                <c:pt idx="17" formatCode="0">
                  <c:v>2.2471910112359552</c:v>
                </c:pt>
                <c:pt idx="18" formatCode="0">
                  <c:v>5.0505050505050502</c:v>
                </c:pt>
                <c:pt idx="20" formatCode="0">
                  <c:v>0</c:v>
                </c:pt>
                <c:pt idx="21" formatCode="0">
                  <c:v>4.4585987261146496</c:v>
                </c:pt>
                <c:pt idx="23" formatCode="0">
                  <c:v>2.7397260273972601</c:v>
                </c:pt>
                <c:pt idx="24" formatCode="0">
                  <c:v>3.9603960396039604</c:v>
                </c:pt>
              </c:numCache>
            </c:numRef>
          </c:val>
          <c:extLst>
            <c:ext xmlns:c16="http://schemas.microsoft.com/office/drawing/2014/chart" uri="{C3380CC4-5D6E-409C-BE32-E72D297353CC}">
              <c16:uniqueId val="{0000000A-1061-4705-87AC-9C1B9D2BAA47}"/>
            </c:ext>
          </c:extLst>
        </c:ser>
        <c:dLbls>
          <c:dLblPos val="ctr"/>
          <c:showLegendKey val="0"/>
          <c:showVal val="1"/>
          <c:showCatName val="0"/>
          <c:showSerName val="0"/>
          <c:showPercent val="0"/>
          <c:showBubbleSize val="0"/>
        </c:dLbls>
        <c:gapWidth val="20"/>
        <c:overlap val="100"/>
        <c:axId val="408964336"/>
        <c:axId val="408967080"/>
      </c:barChart>
      <c:catAx>
        <c:axId val="40896433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8967080"/>
        <c:crossesAt val="0"/>
        <c:auto val="1"/>
        <c:lblAlgn val="ctr"/>
        <c:lblOffset val="100"/>
        <c:tickLblSkip val="1"/>
        <c:tickMarkSkip val="1"/>
        <c:noMultiLvlLbl val="0"/>
      </c:catAx>
      <c:valAx>
        <c:axId val="408967080"/>
        <c:scaling>
          <c:orientation val="minMax"/>
          <c:max val="180"/>
          <c:min val="0"/>
        </c:scaling>
        <c:delete val="1"/>
        <c:axPos val="t"/>
        <c:numFmt formatCode="0" sourceLinked="1"/>
        <c:majorTickMark val="out"/>
        <c:minorTickMark val="none"/>
        <c:tickLblPos val="nextTo"/>
        <c:crossAx val="408964336"/>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86293859649123"/>
          <c:y val="0.11839791292447181"/>
          <c:w val="0.41683105215984695"/>
          <c:h val="0.82005989033183913"/>
        </c:manualLayout>
      </c:layout>
      <c:pieChart>
        <c:varyColors val="1"/>
        <c:ser>
          <c:idx val="1"/>
          <c:order val="0"/>
          <c:dPt>
            <c:idx val="0"/>
            <c:bubble3D val="0"/>
            <c:spPr>
              <a:solidFill>
                <a:srgbClr val="16697A"/>
              </a:solidFill>
            </c:spPr>
            <c:extLst>
              <c:ext xmlns:c16="http://schemas.microsoft.com/office/drawing/2014/chart" uri="{C3380CC4-5D6E-409C-BE32-E72D297353CC}">
                <c16:uniqueId val="{00000001-59E6-4CC5-9A15-4BEA14187D2A}"/>
              </c:ext>
            </c:extLst>
          </c:dPt>
          <c:dPt>
            <c:idx val="1"/>
            <c:bubble3D val="0"/>
            <c:spPr>
              <a:solidFill>
                <a:srgbClr val="C4BD97"/>
              </a:solidFill>
            </c:spPr>
            <c:extLst>
              <c:ext xmlns:c16="http://schemas.microsoft.com/office/drawing/2014/chart" uri="{C3380CC4-5D6E-409C-BE32-E72D297353CC}">
                <c16:uniqueId val="{00000003-59E6-4CC5-9A15-4BEA14187D2A}"/>
              </c:ext>
            </c:extLst>
          </c:dPt>
          <c:dPt>
            <c:idx val="2"/>
            <c:bubble3D val="0"/>
            <c:spPr>
              <a:solidFill>
                <a:sysClr val="window" lastClr="FFFFFF">
                  <a:lumMod val="75000"/>
                </a:sysClr>
              </a:solidFill>
            </c:spPr>
            <c:extLst>
              <c:ext xmlns:c16="http://schemas.microsoft.com/office/drawing/2014/chart" uri="{C3380CC4-5D6E-409C-BE32-E72D297353CC}">
                <c16:uniqueId val="{00000005-59E6-4CC5-9A15-4BEA14187D2A}"/>
              </c:ext>
            </c:extLst>
          </c:dPt>
          <c:dLbls>
            <c:dLbl>
              <c:idx val="0"/>
              <c:layout>
                <c:manualLayout>
                  <c:x val="2.3209064327485266E-2"/>
                  <c:y val="-0.17652467710204442"/>
                </c:manualLayout>
              </c:layout>
              <c:spPr>
                <a:noFill/>
                <a:ln w="6350">
                  <a:noFill/>
                </a:ln>
                <a:effectLst/>
              </c:spPr>
              <c:txPr>
                <a:bodyPr wrap="square" lIns="38100" tIns="19050" rIns="38100" bIns="19050" anchor="ctr">
                  <a:spAutoFit/>
                </a:bodyPr>
                <a:lstStyle/>
                <a:p>
                  <a:pPr>
                    <a:defRPr sz="1400" b="1"/>
                  </a:pPr>
                  <a:endParaRPr lang="lv-LV"/>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1-59E6-4CC5-9A15-4BEA14187D2A}"/>
                </c:ext>
              </c:extLst>
            </c:dLbl>
            <c:spPr>
              <a:noFill/>
              <a:ln w="6350">
                <a:noFill/>
              </a:ln>
              <a:effectLst/>
            </c:spPr>
            <c:txPr>
              <a:bodyPr wrap="square" lIns="38100" tIns="19050" rIns="38100" bIns="19050" anchor="ctr">
                <a:spAutoFit/>
              </a:bodyPr>
              <a:lstStyle/>
              <a:p>
                <a:pPr>
                  <a:defRPr sz="14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Dati!$B$920:$B$922</c:f>
              <c:strCache>
                <c:ptCount val="3"/>
                <c:pt idx="0">
                  <c:v>Jā, bija</c:v>
                </c:pt>
                <c:pt idx="1">
                  <c:v>Nē, nebija</c:v>
                </c:pt>
                <c:pt idx="2">
                  <c:v>Nezina</c:v>
                </c:pt>
              </c:strCache>
            </c:strRef>
          </c:cat>
          <c:val>
            <c:numRef>
              <c:f>Dati!$C$920:$C$922</c:f>
              <c:numCache>
                <c:formatCode>0</c:formatCode>
                <c:ptCount val="3"/>
                <c:pt idx="0">
                  <c:v>82.58064516129032</c:v>
                </c:pt>
                <c:pt idx="1">
                  <c:v>1.6129032258064515</c:v>
                </c:pt>
                <c:pt idx="2">
                  <c:v>15.806451612903224</c:v>
                </c:pt>
              </c:numCache>
            </c:numRef>
          </c:val>
          <c:extLst>
            <c:ext xmlns:c16="http://schemas.microsoft.com/office/drawing/2014/chart" uri="{C3380CC4-5D6E-409C-BE32-E72D297353CC}">
              <c16:uniqueId val="{00000006-59E6-4CC5-9A15-4BEA14187D2A}"/>
            </c:ext>
          </c:extLst>
        </c:ser>
        <c:dLbls>
          <c:showLegendKey val="0"/>
          <c:showVal val="0"/>
          <c:showCatName val="0"/>
          <c:showSerName val="0"/>
          <c:showPercent val="0"/>
          <c:showBubbleSize val="0"/>
          <c:showLeaderLines val="0"/>
        </c:dLbls>
        <c:firstSliceAng val="328"/>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015029205224123"/>
          <c:y val="8.520808019441068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9.1618641231593037E-2"/>
          <c:w val="0.53707158541941147"/>
          <c:h val="0.89307078313253008"/>
        </c:manualLayout>
      </c:layout>
      <c:barChart>
        <c:barDir val="bar"/>
        <c:grouping val="stacked"/>
        <c:varyColors val="0"/>
        <c:ser>
          <c:idx val="0"/>
          <c:order val="0"/>
          <c:tx>
            <c:strRef>
              <c:f>Dati!$C$924</c:f>
              <c:strCache>
                <c:ptCount val="1"/>
                <c:pt idx="0">
                  <c:v>.</c:v>
                </c:pt>
              </c:strCache>
            </c:strRef>
          </c:tx>
          <c:spPr>
            <a:noFill/>
          </c:spPr>
          <c:invertIfNegative val="0"/>
          <c:dLbls>
            <c:delete val="1"/>
          </c:dLbls>
          <c:cat>
            <c:strRef>
              <c:f>Dati!$B$925:$B$951</c:f>
              <c:strCache>
                <c:ptCount val="27"/>
                <c:pt idx="0">
                  <c:v>VISAS RESPONDENTES, n=310</c:v>
                </c:pt>
                <c:pt idx="1">
                  <c:v>VECUMS</c:v>
                </c:pt>
                <c:pt idx="2">
                  <c:v>18–34 gadi, n=82</c:v>
                </c:pt>
                <c:pt idx="3">
                  <c:v>35–44 gadi, n=112</c:v>
                </c:pt>
                <c:pt idx="4">
                  <c:v>45–64 gadi, n=116</c:v>
                </c:pt>
                <c:pt idx="5">
                  <c:v>SARUNVALODA ĢIMENĒ</c:v>
                </c:pt>
                <c:pt idx="6">
                  <c:v>Latviešu, n=233</c:v>
                </c:pt>
                <c:pt idx="7">
                  <c:v>Krievu, n=73</c:v>
                </c:pt>
                <c:pt idx="8">
                  <c:v>IZGLĪTĪBA</c:v>
                </c:pt>
                <c:pt idx="9">
                  <c:v>Vidējā, prof. vidējā vai pamata, n=52</c:v>
                </c:pt>
                <c:pt idx="10">
                  <c:v>Augstākā, n=258</c:v>
                </c:pt>
                <c:pt idx="11">
                  <c:v>IENĀKUMI UZ VIENU CILVĒKU ĢIMENĒ</c:v>
                </c:pt>
                <c:pt idx="12">
                  <c:v>Zemi, n=37</c:v>
                </c:pt>
                <c:pt idx="13">
                  <c:v>Vidēji zemi, n=31</c:v>
                </c:pt>
                <c:pt idx="14">
                  <c:v>Vidēji, n=43</c:v>
                </c:pt>
                <c:pt idx="15">
                  <c:v>Vidēji augsti, n=47</c:v>
                </c:pt>
                <c:pt idx="16">
                  <c:v>Augsti, n=54</c:v>
                </c:pt>
                <c:pt idx="17">
                  <c:v>REĢIONS</c:v>
                </c:pt>
                <c:pt idx="18">
                  <c:v>Rīga, n=158</c:v>
                </c:pt>
                <c:pt idx="19">
                  <c:v>Vidzeme, n=82</c:v>
                </c:pt>
                <c:pt idx="20">
                  <c:v>Kurzeme, n=24</c:v>
                </c:pt>
                <c:pt idx="21">
                  <c:v>Zemgale, n=23</c:v>
                </c:pt>
                <c:pt idx="22">
                  <c:v>Latgale, n=23</c:v>
                </c:pt>
                <c:pt idx="23">
                  <c:v>APDZĪVOTĀS VIETAS TIPS</c:v>
                </c:pt>
                <c:pt idx="24">
                  <c:v>Rīga, n=158</c:v>
                </c:pt>
                <c:pt idx="25">
                  <c:v>Cita pilsēta, n=113</c:v>
                </c:pt>
                <c:pt idx="26">
                  <c:v>Lauki, n=39</c:v>
                </c:pt>
              </c:strCache>
            </c:strRef>
          </c:cat>
          <c:val>
            <c:numRef>
              <c:f>Dati!$C$925:$C$951</c:f>
              <c:numCache>
                <c:formatCode>General</c:formatCode>
                <c:ptCount val="27"/>
                <c:pt idx="0" formatCode="0">
                  <c:v>7.7349228611500696</c:v>
                </c:pt>
                <c:pt idx="2" formatCode="0">
                  <c:v>8.1283138918345692</c:v>
                </c:pt>
                <c:pt idx="3" formatCode="0">
                  <c:v>6.6692546583850927</c:v>
                </c:pt>
                <c:pt idx="4" formatCode="0">
                  <c:v>8.4857571214392813</c:v>
                </c:pt>
                <c:pt idx="6" formatCode="0">
                  <c:v>7.6310878895316288</c:v>
                </c:pt>
                <c:pt idx="7" formatCode="0">
                  <c:v>7.9779630732578912</c:v>
                </c:pt>
                <c:pt idx="9" formatCode="0">
                  <c:v>7.4247491638795982</c:v>
                </c:pt>
                <c:pt idx="10" formatCode="0">
                  <c:v>7.7974384900572966</c:v>
                </c:pt>
                <c:pt idx="12" formatCode="0">
                  <c:v>6.6451233842538189</c:v>
                </c:pt>
                <c:pt idx="13" formatCode="0">
                  <c:v>9.3478260869565215</c:v>
                </c:pt>
                <c:pt idx="14" formatCode="0">
                  <c:v>7.0222446916076837</c:v>
                </c:pt>
                <c:pt idx="15" formatCode="0">
                  <c:v>7.2201665124884364</c:v>
                </c:pt>
                <c:pt idx="16" formatCode="0">
                  <c:v>7.4959742351046703</c:v>
                </c:pt>
                <c:pt idx="18" formatCode="0">
                  <c:v>8.0820033021463953</c:v>
                </c:pt>
                <c:pt idx="19" formatCode="0">
                  <c:v>6.9088016967126187</c:v>
                </c:pt>
                <c:pt idx="20" formatCode="0">
                  <c:v>9.3478260869565215</c:v>
                </c:pt>
                <c:pt idx="21" formatCode="0">
                  <c:v>5</c:v>
                </c:pt>
                <c:pt idx="22" formatCode="0">
                  <c:v>9.3478260869565215</c:v>
                </c:pt>
                <c:pt idx="24" formatCode="0">
                  <c:v>8.0820033021463953</c:v>
                </c:pt>
                <c:pt idx="25" formatCode="0">
                  <c:v>6.6929588303193537</c:v>
                </c:pt>
                <c:pt idx="26" formatCode="0">
                  <c:v>9.3478260869565215</c:v>
                </c:pt>
              </c:numCache>
            </c:numRef>
          </c:val>
          <c:extLst>
            <c:ext xmlns:c16="http://schemas.microsoft.com/office/drawing/2014/chart" uri="{C3380CC4-5D6E-409C-BE32-E72D297353CC}">
              <c16:uniqueId val="{00000000-963B-4F6C-A8CE-C230770D939D}"/>
            </c:ext>
          </c:extLst>
        </c:ser>
        <c:ser>
          <c:idx val="1"/>
          <c:order val="1"/>
          <c:tx>
            <c:strRef>
              <c:f>Dati!$D$924</c:f>
              <c:strCache>
                <c:ptCount val="1"/>
                <c:pt idx="0">
                  <c:v>Nē, nebija</c:v>
                </c:pt>
              </c:strCache>
            </c:strRef>
          </c:tx>
          <c:spPr>
            <a:solidFill>
              <a:srgbClr val="C4BD97"/>
            </a:solidFill>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3B-4F6C-A8CE-C230770D939D}"/>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Dati!$B$925:$B$951</c:f>
              <c:strCache>
                <c:ptCount val="27"/>
                <c:pt idx="0">
                  <c:v>VISAS RESPONDENTES, n=310</c:v>
                </c:pt>
                <c:pt idx="1">
                  <c:v>VECUMS</c:v>
                </c:pt>
                <c:pt idx="2">
                  <c:v>18–34 gadi, n=82</c:v>
                </c:pt>
                <c:pt idx="3">
                  <c:v>35–44 gadi, n=112</c:v>
                </c:pt>
                <c:pt idx="4">
                  <c:v>45–64 gadi, n=116</c:v>
                </c:pt>
                <c:pt idx="5">
                  <c:v>SARUNVALODA ĢIMENĒ</c:v>
                </c:pt>
                <c:pt idx="6">
                  <c:v>Latviešu, n=233</c:v>
                </c:pt>
                <c:pt idx="7">
                  <c:v>Krievu, n=73</c:v>
                </c:pt>
                <c:pt idx="8">
                  <c:v>IZGLĪTĪBA</c:v>
                </c:pt>
                <c:pt idx="9">
                  <c:v>Vidējā, prof. vidējā vai pamata, n=52</c:v>
                </c:pt>
                <c:pt idx="10">
                  <c:v>Augstākā, n=258</c:v>
                </c:pt>
                <c:pt idx="11">
                  <c:v>IENĀKUMI UZ VIENU CILVĒKU ĢIMENĒ</c:v>
                </c:pt>
                <c:pt idx="12">
                  <c:v>Zemi, n=37</c:v>
                </c:pt>
                <c:pt idx="13">
                  <c:v>Vidēji zemi, n=31</c:v>
                </c:pt>
                <c:pt idx="14">
                  <c:v>Vidēji, n=43</c:v>
                </c:pt>
                <c:pt idx="15">
                  <c:v>Vidēji augsti, n=47</c:v>
                </c:pt>
                <c:pt idx="16">
                  <c:v>Augsti, n=54</c:v>
                </c:pt>
                <c:pt idx="17">
                  <c:v>REĢIONS</c:v>
                </c:pt>
                <c:pt idx="18">
                  <c:v>Rīga, n=158</c:v>
                </c:pt>
                <c:pt idx="19">
                  <c:v>Vidzeme, n=82</c:v>
                </c:pt>
                <c:pt idx="20">
                  <c:v>Kurzeme, n=24</c:v>
                </c:pt>
                <c:pt idx="21">
                  <c:v>Zemgale, n=23</c:v>
                </c:pt>
                <c:pt idx="22">
                  <c:v>Latgale, n=23</c:v>
                </c:pt>
                <c:pt idx="23">
                  <c:v>APDZĪVOTĀS VIETAS TIPS</c:v>
                </c:pt>
                <c:pt idx="24">
                  <c:v>Rīga, n=158</c:v>
                </c:pt>
                <c:pt idx="25">
                  <c:v>Cita pilsēta, n=113</c:v>
                </c:pt>
                <c:pt idx="26">
                  <c:v>Lauki, n=39</c:v>
                </c:pt>
              </c:strCache>
            </c:strRef>
          </c:cat>
          <c:val>
            <c:numRef>
              <c:f>Dati!$D$925:$D$951</c:f>
              <c:numCache>
                <c:formatCode>General</c:formatCode>
                <c:ptCount val="27"/>
                <c:pt idx="0" formatCode="0">
                  <c:v>1.6129032258064515</c:v>
                </c:pt>
                <c:pt idx="2" formatCode="0">
                  <c:v>1.2195121951219512</c:v>
                </c:pt>
                <c:pt idx="3" formatCode="0">
                  <c:v>2.6785714285714284</c:v>
                </c:pt>
                <c:pt idx="4" formatCode="0">
                  <c:v>0.86206896551724133</c:v>
                </c:pt>
                <c:pt idx="6" formatCode="0">
                  <c:v>1.7167381974248928</c:v>
                </c:pt>
                <c:pt idx="7" formatCode="0">
                  <c:v>1.3698630136986301</c:v>
                </c:pt>
                <c:pt idx="9" formatCode="0">
                  <c:v>1.9230769230769231</c:v>
                </c:pt>
                <c:pt idx="10" formatCode="0">
                  <c:v>1.5503875968992249</c:v>
                </c:pt>
                <c:pt idx="12" formatCode="0">
                  <c:v>2.7027027027027026</c:v>
                </c:pt>
                <c:pt idx="13" formatCode="0">
                  <c:v>0</c:v>
                </c:pt>
                <c:pt idx="14" formatCode="0">
                  <c:v>2.3255813953488373</c:v>
                </c:pt>
                <c:pt idx="15" formatCode="0">
                  <c:v>2.1276595744680851</c:v>
                </c:pt>
                <c:pt idx="16" formatCode="0">
                  <c:v>1.8518518518518516</c:v>
                </c:pt>
                <c:pt idx="18" formatCode="0">
                  <c:v>1.2658227848101267</c:v>
                </c:pt>
                <c:pt idx="19" formatCode="0">
                  <c:v>2.4390243902439024</c:v>
                </c:pt>
                <c:pt idx="20" formatCode="0">
                  <c:v>0</c:v>
                </c:pt>
                <c:pt idx="21" formatCode="0">
                  <c:v>4.3478260869565215</c:v>
                </c:pt>
                <c:pt idx="22" formatCode="0">
                  <c:v>0</c:v>
                </c:pt>
                <c:pt idx="24" formatCode="0">
                  <c:v>1.2658227848101267</c:v>
                </c:pt>
                <c:pt idx="25" formatCode="0">
                  <c:v>2.6548672566371683</c:v>
                </c:pt>
                <c:pt idx="26" formatCode="0">
                  <c:v>0</c:v>
                </c:pt>
              </c:numCache>
            </c:numRef>
          </c:val>
          <c:extLst>
            <c:ext xmlns:c16="http://schemas.microsoft.com/office/drawing/2014/chart" uri="{C3380CC4-5D6E-409C-BE32-E72D297353CC}">
              <c16:uniqueId val="{00000002-963B-4F6C-A8CE-C230770D939D}"/>
            </c:ext>
          </c:extLst>
        </c:ser>
        <c:ser>
          <c:idx val="2"/>
          <c:order val="2"/>
          <c:tx>
            <c:strRef>
              <c:f>Dati!$E$924</c:f>
              <c:strCache>
                <c:ptCount val="1"/>
                <c:pt idx="0">
                  <c:v>Jā, bija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Dati!$B$925:$B$951</c:f>
              <c:strCache>
                <c:ptCount val="27"/>
                <c:pt idx="0">
                  <c:v>VISAS RESPONDENTES, n=310</c:v>
                </c:pt>
                <c:pt idx="1">
                  <c:v>VECUMS</c:v>
                </c:pt>
                <c:pt idx="2">
                  <c:v>18–34 gadi, n=82</c:v>
                </c:pt>
                <c:pt idx="3">
                  <c:v>35–44 gadi, n=112</c:v>
                </c:pt>
                <c:pt idx="4">
                  <c:v>45–64 gadi, n=116</c:v>
                </c:pt>
                <c:pt idx="5">
                  <c:v>SARUNVALODA ĢIMENĒ</c:v>
                </c:pt>
                <c:pt idx="6">
                  <c:v>Latviešu, n=233</c:v>
                </c:pt>
                <c:pt idx="7">
                  <c:v>Krievu, n=73</c:v>
                </c:pt>
                <c:pt idx="8">
                  <c:v>IZGLĪTĪBA</c:v>
                </c:pt>
                <c:pt idx="9">
                  <c:v>Vidējā, prof. vidējā vai pamata, n=52</c:v>
                </c:pt>
                <c:pt idx="10">
                  <c:v>Augstākā, n=258</c:v>
                </c:pt>
                <c:pt idx="11">
                  <c:v>IENĀKUMI UZ VIENU CILVĒKU ĢIMENĒ</c:v>
                </c:pt>
                <c:pt idx="12">
                  <c:v>Zemi, n=37</c:v>
                </c:pt>
                <c:pt idx="13">
                  <c:v>Vidēji zemi, n=31</c:v>
                </c:pt>
                <c:pt idx="14">
                  <c:v>Vidēji, n=43</c:v>
                </c:pt>
                <c:pt idx="15">
                  <c:v>Vidēji augsti, n=47</c:v>
                </c:pt>
                <c:pt idx="16">
                  <c:v>Augsti, n=54</c:v>
                </c:pt>
                <c:pt idx="17">
                  <c:v>REĢIONS</c:v>
                </c:pt>
                <c:pt idx="18">
                  <c:v>Rīga, n=158</c:v>
                </c:pt>
                <c:pt idx="19">
                  <c:v>Vidzeme, n=82</c:v>
                </c:pt>
                <c:pt idx="20">
                  <c:v>Kurzeme, n=24</c:v>
                </c:pt>
                <c:pt idx="21">
                  <c:v>Zemgale, n=23</c:v>
                </c:pt>
                <c:pt idx="22">
                  <c:v>Latgale, n=23</c:v>
                </c:pt>
                <c:pt idx="23">
                  <c:v>APDZĪVOTĀS VIETAS TIPS</c:v>
                </c:pt>
                <c:pt idx="24">
                  <c:v>Rīga, n=158</c:v>
                </c:pt>
                <c:pt idx="25">
                  <c:v>Cita pilsēta, n=113</c:v>
                </c:pt>
                <c:pt idx="26">
                  <c:v>Lauki, n=39</c:v>
                </c:pt>
              </c:strCache>
            </c:strRef>
          </c:cat>
          <c:val>
            <c:numRef>
              <c:f>Dati!$E$925:$E$951</c:f>
              <c:numCache>
                <c:formatCode>General</c:formatCode>
                <c:ptCount val="27"/>
                <c:pt idx="0" formatCode="0">
                  <c:v>82</c:v>
                </c:pt>
                <c:pt idx="2" formatCode="0">
                  <c:v>81.707317073170728</c:v>
                </c:pt>
                <c:pt idx="3" formatCode="0">
                  <c:v>80.357142857142861</c:v>
                </c:pt>
                <c:pt idx="4" formatCode="0">
                  <c:v>85.34482758620689</c:v>
                </c:pt>
                <c:pt idx="6" formatCode="0">
                  <c:v>85.407725321888421</c:v>
                </c:pt>
                <c:pt idx="7" formatCode="0">
                  <c:v>73.972602739726028</c:v>
                </c:pt>
                <c:pt idx="9" formatCode="0">
                  <c:v>69.230769230769226</c:v>
                </c:pt>
                <c:pt idx="10" formatCode="0">
                  <c:v>85.271317829457359</c:v>
                </c:pt>
                <c:pt idx="12" formatCode="0">
                  <c:v>78.378378378378372</c:v>
                </c:pt>
                <c:pt idx="13" formatCode="0">
                  <c:v>80.645161290322577</c:v>
                </c:pt>
                <c:pt idx="14" formatCode="0">
                  <c:v>83.720930232558146</c:v>
                </c:pt>
                <c:pt idx="15" formatCode="0">
                  <c:v>87.2340425531915</c:v>
                </c:pt>
                <c:pt idx="16" formatCode="0">
                  <c:v>79.629629629629633</c:v>
                </c:pt>
                <c:pt idx="18" formatCode="0">
                  <c:v>86.075949367088612</c:v>
                </c:pt>
                <c:pt idx="19" formatCode="0">
                  <c:v>78.048780487804876</c:v>
                </c:pt>
                <c:pt idx="20" formatCode="0">
                  <c:v>91.666666666666657</c:v>
                </c:pt>
                <c:pt idx="21" formatCode="0">
                  <c:v>78.260869565217391</c:v>
                </c:pt>
                <c:pt idx="22" formatCode="0">
                  <c:v>69.565217391304344</c:v>
                </c:pt>
                <c:pt idx="24" formatCode="0">
                  <c:v>86.075949367088612</c:v>
                </c:pt>
                <c:pt idx="25" formatCode="0">
                  <c:v>80.530973451327441</c:v>
                </c:pt>
                <c:pt idx="26" formatCode="0">
                  <c:v>74.358974358974365</c:v>
                </c:pt>
              </c:numCache>
            </c:numRef>
          </c:val>
          <c:extLst>
            <c:ext xmlns:c16="http://schemas.microsoft.com/office/drawing/2014/chart" uri="{C3380CC4-5D6E-409C-BE32-E72D297353CC}">
              <c16:uniqueId val="{00000003-963B-4F6C-A8CE-C230770D939D}"/>
            </c:ext>
          </c:extLst>
        </c:ser>
        <c:ser>
          <c:idx val="3"/>
          <c:order val="3"/>
          <c:tx>
            <c:strRef>
              <c:f>Dati!$F$924</c:f>
              <c:strCache>
                <c:ptCount val="1"/>
                <c:pt idx="0">
                  <c:v>.</c:v>
                </c:pt>
              </c:strCache>
            </c:strRef>
          </c:tx>
          <c:spPr>
            <a:noFill/>
          </c:spPr>
          <c:invertIfNegative val="0"/>
          <c:dLbls>
            <c:delete val="1"/>
          </c:dLbls>
          <c:cat>
            <c:strRef>
              <c:f>Dati!$B$925:$B$951</c:f>
              <c:strCache>
                <c:ptCount val="27"/>
                <c:pt idx="0">
                  <c:v>VISAS RESPONDENTES, n=310</c:v>
                </c:pt>
                <c:pt idx="1">
                  <c:v>VECUMS</c:v>
                </c:pt>
                <c:pt idx="2">
                  <c:v>18–34 gadi, n=82</c:v>
                </c:pt>
                <c:pt idx="3">
                  <c:v>35–44 gadi, n=112</c:v>
                </c:pt>
                <c:pt idx="4">
                  <c:v>45–64 gadi, n=116</c:v>
                </c:pt>
                <c:pt idx="5">
                  <c:v>SARUNVALODA ĢIMENĒ</c:v>
                </c:pt>
                <c:pt idx="6">
                  <c:v>Latviešu, n=233</c:v>
                </c:pt>
                <c:pt idx="7">
                  <c:v>Krievu, n=73</c:v>
                </c:pt>
                <c:pt idx="8">
                  <c:v>IZGLĪTĪBA</c:v>
                </c:pt>
                <c:pt idx="9">
                  <c:v>Vidējā, prof. vidējā vai pamata, n=52</c:v>
                </c:pt>
                <c:pt idx="10">
                  <c:v>Augstākā, n=258</c:v>
                </c:pt>
                <c:pt idx="11">
                  <c:v>IENĀKUMI UZ VIENU CILVĒKU ĢIMENĒ</c:v>
                </c:pt>
                <c:pt idx="12">
                  <c:v>Zemi, n=37</c:v>
                </c:pt>
                <c:pt idx="13">
                  <c:v>Vidēji zemi, n=31</c:v>
                </c:pt>
                <c:pt idx="14">
                  <c:v>Vidēji, n=43</c:v>
                </c:pt>
                <c:pt idx="15">
                  <c:v>Vidēji augsti, n=47</c:v>
                </c:pt>
                <c:pt idx="16">
                  <c:v>Augsti, n=54</c:v>
                </c:pt>
                <c:pt idx="17">
                  <c:v>REĢIONS</c:v>
                </c:pt>
                <c:pt idx="18">
                  <c:v>Rīga, n=158</c:v>
                </c:pt>
                <c:pt idx="19">
                  <c:v>Vidzeme, n=82</c:v>
                </c:pt>
                <c:pt idx="20">
                  <c:v>Kurzeme, n=24</c:v>
                </c:pt>
                <c:pt idx="21">
                  <c:v>Zemgale, n=23</c:v>
                </c:pt>
                <c:pt idx="22">
                  <c:v>Latgale, n=23</c:v>
                </c:pt>
                <c:pt idx="23">
                  <c:v>APDZĪVOTĀS VIETAS TIPS</c:v>
                </c:pt>
                <c:pt idx="24">
                  <c:v>Rīga, n=158</c:v>
                </c:pt>
                <c:pt idx="25">
                  <c:v>Cita pilsēta, n=113</c:v>
                </c:pt>
                <c:pt idx="26">
                  <c:v>Lauki, n=39</c:v>
                </c:pt>
              </c:strCache>
            </c:strRef>
          </c:cat>
          <c:val>
            <c:numRef>
              <c:f>Dati!$F$925:$F$951</c:f>
              <c:numCache>
                <c:formatCode>General</c:formatCode>
                <c:ptCount val="27"/>
                <c:pt idx="0" formatCode="0">
                  <c:v>14.666666666666657</c:v>
                </c:pt>
                <c:pt idx="2" formatCode="0">
                  <c:v>14.959349593495929</c:v>
                </c:pt>
                <c:pt idx="3" formatCode="0">
                  <c:v>16.309523809523796</c:v>
                </c:pt>
                <c:pt idx="4" formatCode="0">
                  <c:v>11.321839080459768</c:v>
                </c:pt>
                <c:pt idx="6" formatCode="0">
                  <c:v>11.258941344778236</c:v>
                </c:pt>
                <c:pt idx="7" formatCode="0">
                  <c:v>22.694063926940629</c:v>
                </c:pt>
                <c:pt idx="9" formatCode="0">
                  <c:v>27.435897435897431</c:v>
                </c:pt>
                <c:pt idx="10" formatCode="0">
                  <c:v>11.395348837209298</c:v>
                </c:pt>
                <c:pt idx="12" formatCode="0">
                  <c:v>18.288288288288285</c:v>
                </c:pt>
                <c:pt idx="13" formatCode="0">
                  <c:v>16.021505376344081</c:v>
                </c:pt>
                <c:pt idx="14" formatCode="0">
                  <c:v>12.945736434108511</c:v>
                </c:pt>
                <c:pt idx="15" formatCode="0">
                  <c:v>9.4326241134751569</c:v>
                </c:pt>
                <c:pt idx="16" formatCode="0">
                  <c:v>17.037037037037024</c:v>
                </c:pt>
                <c:pt idx="18" formatCode="0">
                  <c:v>10.590717299578046</c:v>
                </c:pt>
                <c:pt idx="19" formatCode="0">
                  <c:v>18.617886178861781</c:v>
                </c:pt>
                <c:pt idx="20" formatCode="0">
                  <c:v>5</c:v>
                </c:pt>
                <c:pt idx="21" formatCode="0">
                  <c:v>18.405797101449267</c:v>
                </c:pt>
                <c:pt idx="22" formatCode="0">
                  <c:v>27.101449275362313</c:v>
                </c:pt>
                <c:pt idx="24" formatCode="0">
                  <c:v>10.590717299578046</c:v>
                </c:pt>
                <c:pt idx="25" formatCode="0">
                  <c:v>16.135693215339217</c:v>
                </c:pt>
                <c:pt idx="26" formatCode="0">
                  <c:v>22.307692307692292</c:v>
                </c:pt>
              </c:numCache>
            </c:numRef>
          </c:val>
          <c:extLst>
            <c:ext xmlns:c16="http://schemas.microsoft.com/office/drawing/2014/chart" uri="{C3380CC4-5D6E-409C-BE32-E72D297353CC}">
              <c16:uniqueId val="{00000004-963B-4F6C-A8CE-C230770D939D}"/>
            </c:ext>
          </c:extLst>
        </c:ser>
        <c:ser>
          <c:idx val="4"/>
          <c:order val="4"/>
          <c:tx>
            <c:strRef>
              <c:f>Dati!$G$924</c:f>
              <c:strCache>
                <c:ptCount val="1"/>
                <c:pt idx="0">
                  <c:v>Nezina</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Dati!$B$925:$B$951</c:f>
              <c:strCache>
                <c:ptCount val="27"/>
                <c:pt idx="0">
                  <c:v>VISAS RESPONDENTES, n=310</c:v>
                </c:pt>
                <c:pt idx="1">
                  <c:v>VECUMS</c:v>
                </c:pt>
                <c:pt idx="2">
                  <c:v>18–34 gadi, n=82</c:v>
                </c:pt>
                <c:pt idx="3">
                  <c:v>35–44 gadi, n=112</c:v>
                </c:pt>
                <c:pt idx="4">
                  <c:v>45–64 gadi, n=116</c:v>
                </c:pt>
                <c:pt idx="5">
                  <c:v>SARUNVALODA ĢIMENĒ</c:v>
                </c:pt>
                <c:pt idx="6">
                  <c:v>Latviešu, n=233</c:v>
                </c:pt>
                <c:pt idx="7">
                  <c:v>Krievu, n=73</c:v>
                </c:pt>
                <c:pt idx="8">
                  <c:v>IZGLĪTĪBA</c:v>
                </c:pt>
                <c:pt idx="9">
                  <c:v>Vidējā, prof. vidējā vai pamata, n=52</c:v>
                </c:pt>
                <c:pt idx="10">
                  <c:v>Augstākā, n=258</c:v>
                </c:pt>
                <c:pt idx="11">
                  <c:v>IENĀKUMI UZ VIENU CILVĒKU ĢIMENĒ</c:v>
                </c:pt>
                <c:pt idx="12">
                  <c:v>Zemi, n=37</c:v>
                </c:pt>
                <c:pt idx="13">
                  <c:v>Vidēji zemi, n=31</c:v>
                </c:pt>
                <c:pt idx="14">
                  <c:v>Vidēji, n=43</c:v>
                </c:pt>
                <c:pt idx="15">
                  <c:v>Vidēji augsti, n=47</c:v>
                </c:pt>
                <c:pt idx="16">
                  <c:v>Augsti, n=54</c:v>
                </c:pt>
                <c:pt idx="17">
                  <c:v>REĢIONS</c:v>
                </c:pt>
                <c:pt idx="18">
                  <c:v>Rīga, n=158</c:v>
                </c:pt>
                <c:pt idx="19">
                  <c:v>Vidzeme, n=82</c:v>
                </c:pt>
                <c:pt idx="20">
                  <c:v>Kurzeme, n=24</c:v>
                </c:pt>
                <c:pt idx="21">
                  <c:v>Zemgale, n=23</c:v>
                </c:pt>
                <c:pt idx="22">
                  <c:v>Latgale, n=23</c:v>
                </c:pt>
                <c:pt idx="23">
                  <c:v>APDZĪVOTĀS VIETAS TIPS</c:v>
                </c:pt>
                <c:pt idx="24">
                  <c:v>Rīga, n=158</c:v>
                </c:pt>
                <c:pt idx="25">
                  <c:v>Cita pilsēta, n=113</c:v>
                </c:pt>
                <c:pt idx="26">
                  <c:v>Lauki, n=39</c:v>
                </c:pt>
              </c:strCache>
            </c:strRef>
          </c:cat>
          <c:val>
            <c:numRef>
              <c:f>Dati!$G$925:$G$951</c:f>
              <c:numCache>
                <c:formatCode>General</c:formatCode>
                <c:ptCount val="27"/>
                <c:pt idx="0" formatCode="0">
                  <c:v>15.806451612903224</c:v>
                </c:pt>
                <c:pt idx="2" formatCode="0">
                  <c:v>17.073170731707318</c:v>
                </c:pt>
                <c:pt idx="3" formatCode="0">
                  <c:v>16.964285714285715</c:v>
                </c:pt>
                <c:pt idx="4" formatCode="0">
                  <c:v>13.793103448275861</c:v>
                </c:pt>
                <c:pt idx="6" formatCode="0">
                  <c:v>12.875536480686694</c:v>
                </c:pt>
                <c:pt idx="7" formatCode="0">
                  <c:v>24.657534246575342</c:v>
                </c:pt>
                <c:pt idx="9" formatCode="0">
                  <c:v>28.846153846153843</c:v>
                </c:pt>
                <c:pt idx="10" formatCode="0">
                  <c:v>13.178294573643413</c:v>
                </c:pt>
                <c:pt idx="12" formatCode="0">
                  <c:v>18.918918918918919</c:v>
                </c:pt>
                <c:pt idx="13" formatCode="0">
                  <c:v>19.35483870967742</c:v>
                </c:pt>
                <c:pt idx="14" formatCode="0">
                  <c:v>13.953488372093023</c:v>
                </c:pt>
                <c:pt idx="15" formatCode="0">
                  <c:v>10.638297872340425</c:v>
                </c:pt>
                <c:pt idx="16" formatCode="0">
                  <c:v>18.518518518518519</c:v>
                </c:pt>
                <c:pt idx="18" formatCode="0">
                  <c:v>12.658227848101266</c:v>
                </c:pt>
                <c:pt idx="19" formatCode="0">
                  <c:v>19.512195121951219</c:v>
                </c:pt>
                <c:pt idx="20" formatCode="0">
                  <c:v>8.3333333333333321</c:v>
                </c:pt>
                <c:pt idx="21" formatCode="0">
                  <c:v>17.391304347826086</c:v>
                </c:pt>
                <c:pt idx="22" formatCode="0">
                  <c:v>30.434782608695656</c:v>
                </c:pt>
                <c:pt idx="24" formatCode="0">
                  <c:v>12.658227848101266</c:v>
                </c:pt>
                <c:pt idx="25" formatCode="0">
                  <c:v>16.814159292035399</c:v>
                </c:pt>
                <c:pt idx="26" formatCode="0">
                  <c:v>25.641025641025639</c:v>
                </c:pt>
              </c:numCache>
            </c:numRef>
          </c:val>
          <c:extLst>
            <c:ext xmlns:c16="http://schemas.microsoft.com/office/drawing/2014/chart" uri="{C3380CC4-5D6E-409C-BE32-E72D297353CC}">
              <c16:uniqueId val="{00000005-963B-4F6C-A8CE-C230770D939D}"/>
            </c:ext>
          </c:extLst>
        </c:ser>
        <c:dLbls>
          <c:showLegendKey val="0"/>
          <c:showVal val="1"/>
          <c:showCatName val="0"/>
          <c:showSerName val="0"/>
          <c:showPercent val="0"/>
          <c:showBubbleSize val="0"/>
        </c:dLbls>
        <c:gapWidth val="25"/>
        <c:overlap val="100"/>
        <c:axId val="408968256"/>
        <c:axId val="408968648"/>
      </c:barChart>
      <c:catAx>
        <c:axId val="40896825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08968648"/>
        <c:crossesAt val="9.3000000000000007"/>
        <c:auto val="1"/>
        <c:lblAlgn val="ctr"/>
        <c:lblOffset val="100"/>
        <c:tickLblSkip val="1"/>
        <c:tickMarkSkip val="1"/>
        <c:noMultiLvlLbl val="0"/>
      </c:catAx>
      <c:valAx>
        <c:axId val="408968648"/>
        <c:scaling>
          <c:orientation val="minMax"/>
          <c:max val="150"/>
          <c:min val="-5"/>
        </c:scaling>
        <c:delete val="1"/>
        <c:axPos val="t"/>
        <c:numFmt formatCode="0" sourceLinked="1"/>
        <c:majorTickMark val="out"/>
        <c:minorTickMark val="none"/>
        <c:tickLblPos val="nextTo"/>
        <c:crossAx val="408968256"/>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015029205224123"/>
          <c:y val="8.520808019441068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9.7962567750677507E-2"/>
          <c:w val="0.53329088349266862"/>
          <c:h val="0.88810213414634143"/>
        </c:manualLayout>
      </c:layout>
      <c:barChart>
        <c:barDir val="bar"/>
        <c:grouping val="stacked"/>
        <c:varyColors val="0"/>
        <c:ser>
          <c:idx val="0"/>
          <c:order val="0"/>
          <c:tx>
            <c:strRef>
              <c:f>Dati!$C$956</c:f>
              <c:strCache>
                <c:ptCount val="1"/>
                <c:pt idx="0">
                  <c:v>.</c:v>
                </c:pt>
              </c:strCache>
            </c:strRef>
          </c:tx>
          <c:spPr>
            <a:noFill/>
          </c:spPr>
          <c:invertIfNegative val="0"/>
          <c:dLbls>
            <c:delete val="1"/>
          </c:dLbls>
          <c:cat>
            <c:strRef>
              <c:f>Dati!$B$957:$B$984</c:f>
              <c:strCache>
                <c:ptCount val="28"/>
                <c:pt idx="0">
                  <c:v>VISAS RESPONDENTES, n=310</c:v>
                </c:pt>
                <c:pt idx="2">
                  <c:v>Skaistumkopšanas salons, n=89</c:v>
                </c:pt>
                <c:pt idx="3">
                  <c:v>Specializēta klīnika, n=207</c:v>
                </c:pt>
                <c:pt idx="4">
                  <c:v>PIEREDZE AR LĀZERPROC. </c:v>
                </c:pt>
                <c:pt idx="5">
                  <c:v>Ir pieredze ar kādu no lāzerproc., n=246</c:v>
                </c:pt>
                <c:pt idx="6">
                  <c:v>Nav pieredzes, n=64</c:v>
                </c:pt>
                <c:pt idx="7">
                  <c:v>PIEREDZE AR SKAISTUMA INJEKCIJĀM</c:v>
                </c:pt>
                <c:pt idx="8">
                  <c:v>Ir pieredze, n=88</c:v>
                </c:pt>
                <c:pt idx="9">
                  <c:v>Nav pieredzes, n=222</c:v>
                </c:pt>
                <c:pt idx="10">
                  <c:v>APSVĒRŠANA VEIKT PROCEDŪRAS</c:v>
                </c:pt>
                <c:pt idx="11">
                  <c:v>Apsver veikt kādu no procedūrām, n=234</c:v>
                </c:pt>
                <c:pt idx="12">
                  <c:v>Neapsver, n=76</c:v>
                </c:pt>
                <c:pt idx="13">
                  <c:v>APSVĒRŠANA VEIKT LĀZERPROC.</c:v>
                </c:pt>
                <c:pt idx="14">
                  <c:v>Apsver veikt kādu no lāzerproc., n=194</c:v>
                </c:pt>
                <c:pt idx="15">
                  <c:v>Neapsver, n=116</c:v>
                </c:pt>
                <c:pt idx="17">
                  <c:v>Apsver, n=103</c:v>
                </c:pt>
                <c:pt idx="18">
                  <c:v>Neapsver, n=207</c:v>
                </c:pt>
                <c:pt idx="19">
                  <c:v>LABĀKAS CENAS PIEDĀVĀJUMS / AKCIJA</c:v>
                </c:pt>
                <c:pt idx="20">
                  <c:v>Jā, bija un to izmantoja, n=147</c:v>
                </c:pt>
                <c:pt idx="21">
                  <c:v>Neizmantoja, n=163</c:v>
                </c:pt>
                <c:pt idx="23">
                  <c:v>Jā, redzēja un tā pārliecināja, n=50</c:v>
                </c:pt>
                <c:pt idx="24">
                  <c:v>Nē, neredzēja, n=260</c:v>
                </c:pt>
                <c:pt idx="25">
                  <c:v>VAI IETEICA AR ĀRSTNIECĪBU SAIST. PERSONAS</c:v>
                </c:pt>
                <c:pt idx="26">
                  <c:v>Jā, ieteica, n=66</c:v>
                </c:pt>
                <c:pt idx="27">
                  <c:v>Nē, neieteica, n=244</c:v>
                </c:pt>
              </c:strCache>
            </c:strRef>
          </c:cat>
          <c:val>
            <c:numRef>
              <c:f>Dati!$C$957:$C$984</c:f>
              <c:numCache>
                <c:formatCode>General</c:formatCode>
                <c:ptCount val="28"/>
                <c:pt idx="0" formatCode="0">
                  <c:v>6.4545814367702352</c:v>
                </c:pt>
                <c:pt idx="2" formatCode="0">
                  <c:v>8.0674846625766872</c:v>
                </c:pt>
                <c:pt idx="3" formatCode="0">
                  <c:v>7.5843928751370733</c:v>
                </c:pt>
                <c:pt idx="5" formatCode="0">
                  <c:v>6.0349643373734354</c:v>
                </c:pt>
                <c:pt idx="6" formatCode="0">
                  <c:v>8.0674846625766872</c:v>
                </c:pt>
                <c:pt idx="8" formatCode="0">
                  <c:v>6.9311210262130505</c:v>
                </c:pt>
                <c:pt idx="9" formatCode="0">
                  <c:v>6.2656828607748851</c:v>
                </c:pt>
                <c:pt idx="11" formatCode="0">
                  <c:v>5.9307325258245509</c:v>
                </c:pt>
                <c:pt idx="12" formatCode="0">
                  <c:v>8.0674846625766872</c:v>
                </c:pt>
                <c:pt idx="14" formatCode="0">
                  <c:v>5.4901650749478215</c:v>
                </c:pt>
                <c:pt idx="15" formatCode="0">
                  <c:v>8.0674846625766872</c:v>
                </c:pt>
                <c:pt idx="17" formatCode="0">
                  <c:v>6.1257370897611532</c:v>
                </c:pt>
                <c:pt idx="18" formatCode="0">
                  <c:v>6.6182093002578464</c:v>
                </c:pt>
                <c:pt idx="20" formatCode="0">
                  <c:v>8.0674846625766872</c:v>
                </c:pt>
                <c:pt idx="21" formatCode="0">
                  <c:v>5</c:v>
                </c:pt>
                <c:pt idx="23" formatCode="0">
                  <c:v>8.0674846625766872</c:v>
                </c:pt>
                <c:pt idx="24" formatCode="0">
                  <c:v>6.1444077394997638</c:v>
                </c:pt>
                <c:pt idx="26" formatCode="0">
                  <c:v>6.5523331474251716</c:v>
                </c:pt>
                <c:pt idx="27" formatCode="0">
                  <c:v>6.4281404002816052</c:v>
                </c:pt>
              </c:numCache>
            </c:numRef>
          </c:val>
          <c:extLst>
            <c:ext xmlns:c16="http://schemas.microsoft.com/office/drawing/2014/chart" uri="{C3380CC4-5D6E-409C-BE32-E72D297353CC}">
              <c16:uniqueId val="{00000000-BF55-4C7D-97BD-CC52F5342B15}"/>
            </c:ext>
          </c:extLst>
        </c:ser>
        <c:ser>
          <c:idx val="1"/>
          <c:order val="1"/>
          <c:tx>
            <c:strRef>
              <c:f>Dati!$D$956</c:f>
              <c:strCache>
                <c:ptCount val="1"/>
                <c:pt idx="0">
                  <c:v>Nē, nebija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Dati!$B$957:$B$984</c:f>
              <c:strCache>
                <c:ptCount val="28"/>
                <c:pt idx="0">
                  <c:v>VISAS RESPONDENTES, n=310</c:v>
                </c:pt>
                <c:pt idx="2">
                  <c:v>Skaistumkopšanas salons, n=89</c:v>
                </c:pt>
                <c:pt idx="3">
                  <c:v>Specializēta klīnika, n=207</c:v>
                </c:pt>
                <c:pt idx="4">
                  <c:v>PIEREDZE AR LĀZERPROC. </c:v>
                </c:pt>
                <c:pt idx="5">
                  <c:v>Ir pieredze ar kādu no lāzerproc., n=246</c:v>
                </c:pt>
                <c:pt idx="6">
                  <c:v>Nav pieredzes, n=64</c:v>
                </c:pt>
                <c:pt idx="7">
                  <c:v>PIEREDZE AR SKAISTUMA INJEKCIJĀM</c:v>
                </c:pt>
                <c:pt idx="8">
                  <c:v>Ir pieredze, n=88</c:v>
                </c:pt>
                <c:pt idx="9">
                  <c:v>Nav pieredzes, n=222</c:v>
                </c:pt>
                <c:pt idx="10">
                  <c:v>APSVĒRŠANA VEIKT PROCEDŪRAS</c:v>
                </c:pt>
                <c:pt idx="11">
                  <c:v>Apsver veikt kādu no procedūrām, n=234</c:v>
                </c:pt>
                <c:pt idx="12">
                  <c:v>Neapsver, n=76</c:v>
                </c:pt>
                <c:pt idx="13">
                  <c:v>APSVĒRŠANA VEIKT LĀZERPROC.</c:v>
                </c:pt>
                <c:pt idx="14">
                  <c:v>Apsver veikt kādu no lāzerproc., n=194</c:v>
                </c:pt>
                <c:pt idx="15">
                  <c:v>Neapsver, n=116</c:v>
                </c:pt>
                <c:pt idx="17">
                  <c:v>Apsver, n=103</c:v>
                </c:pt>
                <c:pt idx="18">
                  <c:v>Neapsver, n=207</c:v>
                </c:pt>
                <c:pt idx="19">
                  <c:v>LABĀKAS CENAS PIEDĀVĀJUMS / AKCIJA</c:v>
                </c:pt>
                <c:pt idx="20">
                  <c:v>Jā, bija un to izmantoja, n=147</c:v>
                </c:pt>
                <c:pt idx="21">
                  <c:v>Neizmantoja, n=163</c:v>
                </c:pt>
                <c:pt idx="23">
                  <c:v>Jā, redzēja un tā pārliecināja, n=50</c:v>
                </c:pt>
                <c:pt idx="24">
                  <c:v>Nē, neredzēja, n=260</c:v>
                </c:pt>
                <c:pt idx="25">
                  <c:v>VAI IETEICA AR ĀRSTNIECĪBU SAIST. PERSONAS</c:v>
                </c:pt>
                <c:pt idx="26">
                  <c:v>Jā, ieteica, n=66</c:v>
                </c:pt>
                <c:pt idx="27">
                  <c:v>Nē, neieteica, n=244</c:v>
                </c:pt>
              </c:strCache>
            </c:strRef>
          </c:cat>
          <c:val>
            <c:numRef>
              <c:f>Dati!$D$957:$D$984</c:f>
              <c:numCache>
                <c:formatCode>General</c:formatCode>
                <c:ptCount val="28"/>
                <c:pt idx="0" formatCode="0">
                  <c:v>1.6129032258064515</c:v>
                </c:pt>
                <c:pt idx="2" formatCode="0">
                  <c:v>0</c:v>
                </c:pt>
                <c:pt idx="3" formatCode="0.0">
                  <c:v>0.48309178743961351</c:v>
                </c:pt>
                <c:pt idx="5" formatCode="0">
                  <c:v>2.0325203252032518</c:v>
                </c:pt>
                <c:pt idx="6" formatCode="0">
                  <c:v>0</c:v>
                </c:pt>
                <c:pt idx="8" formatCode="0">
                  <c:v>1.1363636363636365</c:v>
                </c:pt>
                <c:pt idx="9" formatCode="0">
                  <c:v>1.8018018018018018</c:v>
                </c:pt>
                <c:pt idx="11" formatCode="0">
                  <c:v>2.1367521367521367</c:v>
                </c:pt>
                <c:pt idx="12" formatCode="0">
                  <c:v>0</c:v>
                </c:pt>
                <c:pt idx="14" formatCode="0">
                  <c:v>2.5773195876288657</c:v>
                </c:pt>
                <c:pt idx="15" formatCode="0">
                  <c:v>0</c:v>
                </c:pt>
                <c:pt idx="17" formatCode="0">
                  <c:v>1.9417475728155338</c:v>
                </c:pt>
                <c:pt idx="18" formatCode="0">
                  <c:v>1.4492753623188406</c:v>
                </c:pt>
                <c:pt idx="20" formatCode="0">
                  <c:v>0</c:v>
                </c:pt>
                <c:pt idx="21" formatCode="0">
                  <c:v>3.0674846625766872</c:v>
                </c:pt>
                <c:pt idx="23" formatCode="0">
                  <c:v>0</c:v>
                </c:pt>
                <c:pt idx="24" formatCode="0">
                  <c:v>1.9230769230769231</c:v>
                </c:pt>
                <c:pt idx="26" formatCode="0">
                  <c:v>1.5151515151515151</c:v>
                </c:pt>
                <c:pt idx="27" formatCode="0">
                  <c:v>1.639344262295082</c:v>
                </c:pt>
              </c:numCache>
            </c:numRef>
          </c:val>
          <c:extLst>
            <c:ext xmlns:c16="http://schemas.microsoft.com/office/drawing/2014/chart" uri="{C3380CC4-5D6E-409C-BE32-E72D297353CC}">
              <c16:uniqueId val="{00000001-BF55-4C7D-97BD-CC52F5342B15}"/>
            </c:ext>
          </c:extLst>
        </c:ser>
        <c:ser>
          <c:idx val="2"/>
          <c:order val="2"/>
          <c:tx>
            <c:strRef>
              <c:f>Dati!$E$956</c:f>
              <c:strCache>
                <c:ptCount val="1"/>
                <c:pt idx="0">
                  <c:v>Jā, bija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Dati!$B$957:$B$984</c:f>
              <c:strCache>
                <c:ptCount val="28"/>
                <c:pt idx="0">
                  <c:v>VISAS RESPONDENTES, n=310</c:v>
                </c:pt>
                <c:pt idx="2">
                  <c:v>Skaistumkopšanas salons, n=89</c:v>
                </c:pt>
                <c:pt idx="3">
                  <c:v>Specializēta klīnika, n=207</c:v>
                </c:pt>
                <c:pt idx="4">
                  <c:v>PIEREDZE AR LĀZERPROC. </c:v>
                </c:pt>
                <c:pt idx="5">
                  <c:v>Ir pieredze ar kādu no lāzerproc., n=246</c:v>
                </c:pt>
                <c:pt idx="6">
                  <c:v>Nav pieredzes, n=64</c:v>
                </c:pt>
                <c:pt idx="7">
                  <c:v>PIEREDZE AR SKAISTUMA INJEKCIJĀM</c:v>
                </c:pt>
                <c:pt idx="8">
                  <c:v>Ir pieredze, n=88</c:v>
                </c:pt>
                <c:pt idx="9">
                  <c:v>Nav pieredzes, n=222</c:v>
                </c:pt>
                <c:pt idx="10">
                  <c:v>APSVĒRŠANA VEIKT PROCEDŪRAS</c:v>
                </c:pt>
                <c:pt idx="11">
                  <c:v>Apsver veikt kādu no procedūrām, n=234</c:v>
                </c:pt>
                <c:pt idx="12">
                  <c:v>Neapsver, n=76</c:v>
                </c:pt>
                <c:pt idx="13">
                  <c:v>APSVĒRŠANA VEIKT LĀZERPROC.</c:v>
                </c:pt>
                <c:pt idx="14">
                  <c:v>Apsver veikt kādu no lāzerproc., n=194</c:v>
                </c:pt>
                <c:pt idx="15">
                  <c:v>Neapsver, n=116</c:v>
                </c:pt>
                <c:pt idx="17">
                  <c:v>Apsver, n=103</c:v>
                </c:pt>
                <c:pt idx="18">
                  <c:v>Neapsver, n=207</c:v>
                </c:pt>
                <c:pt idx="19">
                  <c:v>LABĀKAS CENAS PIEDĀVĀJUMS / AKCIJA</c:v>
                </c:pt>
                <c:pt idx="20">
                  <c:v>Jā, bija un to izmantoja, n=147</c:v>
                </c:pt>
                <c:pt idx="21">
                  <c:v>Neizmantoja, n=163</c:v>
                </c:pt>
                <c:pt idx="23">
                  <c:v>Jā, redzēja un tā pārliecināja, n=50</c:v>
                </c:pt>
                <c:pt idx="24">
                  <c:v>Nē, neredzēja, n=260</c:v>
                </c:pt>
                <c:pt idx="25">
                  <c:v>VAI IETEICA AR ĀRSTNIECĪBU SAIST. PERSONAS</c:v>
                </c:pt>
                <c:pt idx="26">
                  <c:v>Jā, ieteica, n=66</c:v>
                </c:pt>
                <c:pt idx="27">
                  <c:v>Nē, neieteica, n=244</c:v>
                </c:pt>
              </c:strCache>
            </c:strRef>
          </c:cat>
          <c:val>
            <c:numRef>
              <c:f>Dati!$E$957:$E$984</c:f>
              <c:numCache>
                <c:formatCode>General</c:formatCode>
                <c:ptCount val="28"/>
                <c:pt idx="0" formatCode="0">
                  <c:v>82</c:v>
                </c:pt>
                <c:pt idx="2" formatCode="0">
                  <c:v>70.786516853932582</c:v>
                </c:pt>
                <c:pt idx="3" formatCode="0">
                  <c:v>89.371980676328505</c:v>
                </c:pt>
                <c:pt idx="5" formatCode="0">
                  <c:v>84.146341463414629</c:v>
                </c:pt>
                <c:pt idx="6" formatCode="0">
                  <c:v>76.5625</c:v>
                </c:pt>
                <c:pt idx="8" formatCode="0">
                  <c:v>87.5</c:v>
                </c:pt>
                <c:pt idx="9" formatCode="0">
                  <c:v>80.630630630630634</c:v>
                </c:pt>
                <c:pt idx="11" formatCode="0">
                  <c:v>81.196581196581192</c:v>
                </c:pt>
                <c:pt idx="12" formatCode="0">
                  <c:v>86.842105263157904</c:v>
                </c:pt>
                <c:pt idx="14" formatCode="0">
                  <c:v>80.412371134020617</c:v>
                </c:pt>
                <c:pt idx="15" formatCode="0">
                  <c:v>86.206896551724128</c:v>
                </c:pt>
                <c:pt idx="17" formatCode="0">
                  <c:v>87.378640776699029</c:v>
                </c:pt>
                <c:pt idx="18" formatCode="0">
                  <c:v>80.193236714975853</c:v>
                </c:pt>
                <c:pt idx="20" formatCode="0">
                  <c:v>77.551020408163268</c:v>
                </c:pt>
                <c:pt idx="21" formatCode="0">
                  <c:v>87.116564417177912</c:v>
                </c:pt>
                <c:pt idx="23" formatCode="0">
                  <c:v>74</c:v>
                </c:pt>
                <c:pt idx="24" formatCode="0">
                  <c:v>84.230769230769226</c:v>
                </c:pt>
                <c:pt idx="26" formatCode="0">
                  <c:v>93.939393939393938</c:v>
                </c:pt>
                <c:pt idx="27" formatCode="0">
                  <c:v>79.508196721311478</c:v>
                </c:pt>
              </c:numCache>
            </c:numRef>
          </c:val>
          <c:extLst>
            <c:ext xmlns:c16="http://schemas.microsoft.com/office/drawing/2014/chart" uri="{C3380CC4-5D6E-409C-BE32-E72D297353CC}">
              <c16:uniqueId val="{00000002-BF55-4C7D-97BD-CC52F5342B15}"/>
            </c:ext>
          </c:extLst>
        </c:ser>
        <c:ser>
          <c:idx val="3"/>
          <c:order val="3"/>
          <c:tx>
            <c:strRef>
              <c:f>Dati!$F$956</c:f>
              <c:strCache>
                <c:ptCount val="1"/>
                <c:pt idx="0">
                  <c:v>.</c:v>
                </c:pt>
              </c:strCache>
            </c:strRef>
          </c:tx>
          <c:spPr>
            <a:noFill/>
          </c:spPr>
          <c:invertIfNegative val="0"/>
          <c:dLbls>
            <c:delete val="1"/>
          </c:dLbls>
          <c:cat>
            <c:strRef>
              <c:f>Dati!$B$957:$B$984</c:f>
              <c:strCache>
                <c:ptCount val="28"/>
                <c:pt idx="0">
                  <c:v>VISAS RESPONDENTES, n=310</c:v>
                </c:pt>
                <c:pt idx="2">
                  <c:v>Skaistumkopšanas salons, n=89</c:v>
                </c:pt>
                <c:pt idx="3">
                  <c:v>Specializēta klīnika, n=207</c:v>
                </c:pt>
                <c:pt idx="4">
                  <c:v>PIEREDZE AR LĀZERPROC. </c:v>
                </c:pt>
                <c:pt idx="5">
                  <c:v>Ir pieredze ar kādu no lāzerproc., n=246</c:v>
                </c:pt>
                <c:pt idx="6">
                  <c:v>Nav pieredzes, n=64</c:v>
                </c:pt>
                <c:pt idx="7">
                  <c:v>PIEREDZE AR SKAISTUMA INJEKCIJĀM</c:v>
                </c:pt>
                <c:pt idx="8">
                  <c:v>Ir pieredze, n=88</c:v>
                </c:pt>
                <c:pt idx="9">
                  <c:v>Nav pieredzes, n=222</c:v>
                </c:pt>
                <c:pt idx="10">
                  <c:v>APSVĒRŠANA VEIKT PROCEDŪRAS</c:v>
                </c:pt>
                <c:pt idx="11">
                  <c:v>Apsver veikt kādu no procedūrām, n=234</c:v>
                </c:pt>
                <c:pt idx="12">
                  <c:v>Neapsver, n=76</c:v>
                </c:pt>
                <c:pt idx="13">
                  <c:v>APSVĒRŠANA VEIKT LĀZERPROC.</c:v>
                </c:pt>
                <c:pt idx="14">
                  <c:v>Apsver veikt kādu no lāzerproc., n=194</c:v>
                </c:pt>
                <c:pt idx="15">
                  <c:v>Neapsver, n=116</c:v>
                </c:pt>
                <c:pt idx="17">
                  <c:v>Apsver, n=103</c:v>
                </c:pt>
                <c:pt idx="18">
                  <c:v>Neapsver, n=207</c:v>
                </c:pt>
                <c:pt idx="19">
                  <c:v>LABĀKAS CENAS PIEDĀVĀJUMS / AKCIJA</c:v>
                </c:pt>
                <c:pt idx="20">
                  <c:v>Jā, bija un to izmantoja, n=147</c:v>
                </c:pt>
                <c:pt idx="21">
                  <c:v>Neizmantoja, n=163</c:v>
                </c:pt>
                <c:pt idx="23">
                  <c:v>Jā, redzēja un tā pārliecināja, n=50</c:v>
                </c:pt>
                <c:pt idx="24">
                  <c:v>Nē, neredzēja, n=260</c:v>
                </c:pt>
                <c:pt idx="25">
                  <c:v>VAI IETEICA AR ĀRSTNIECĪBU SAIST. PERSONAS</c:v>
                </c:pt>
                <c:pt idx="26">
                  <c:v>Jā, ieteica, n=66</c:v>
                </c:pt>
                <c:pt idx="27">
                  <c:v>Nē, neieteica, n=244</c:v>
                </c:pt>
              </c:strCache>
            </c:strRef>
          </c:cat>
          <c:val>
            <c:numRef>
              <c:f>Dati!$F$957:$F$984</c:f>
              <c:numCache>
                <c:formatCode>General</c:formatCode>
                <c:ptCount val="28"/>
                <c:pt idx="0" formatCode="0">
                  <c:v>16.939393939393938</c:v>
                </c:pt>
                <c:pt idx="2" formatCode="0">
                  <c:v>28.152877085461355</c:v>
                </c:pt>
                <c:pt idx="3" formatCode="0">
                  <c:v>9.5674132630654327</c:v>
                </c:pt>
                <c:pt idx="5" formatCode="0">
                  <c:v>14.793052475979309</c:v>
                </c:pt>
                <c:pt idx="6" formatCode="0">
                  <c:v>22.376893939393938</c:v>
                </c:pt>
                <c:pt idx="8" formatCode="0">
                  <c:v>11.439393939393938</c:v>
                </c:pt>
                <c:pt idx="9" formatCode="0">
                  <c:v>18.308763308763304</c:v>
                </c:pt>
                <c:pt idx="11" formatCode="0">
                  <c:v>17.742812742812745</c:v>
                </c:pt>
                <c:pt idx="12" formatCode="0">
                  <c:v>12.097288676236033</c:v>
                </c:pt>
                <c:pt idx="14" formatCode="0">
                  <c:v>18.527022805373321</c:v>
                </c:pt>
                <c:pt idx="15" formatCode="0">
                  <c:v>12.73249738766981</c:v>
                </c:pt>
                <c:pt idx="17" formatCode="0">
                  <c:v>11.560753162694908</c:v>
                </c:pt>
                <c:pt idx="18" formatCode="0">
                  <c:v>18.746157224418084</c:v>
                </c:pt>
                <c:pt idx="20" formatCode="0">
                  <c:v>21.38837353123067</c:v>
                </c:pt>
                <c:pt idx="21" formatCode="0">
                  <c:v>11.822829522216026</c:v>
                </c:pt>
                <c:pt idx="23" formatCode="0">
                  <c:v>24.939393939393938</c:v>
                </c:pt>
                <c:pt idx="24" formatCode="0">
                  <c:v>14.708624708624711</c:v>
                </c:pt>
                <c:pt idx="26" formatCode="0">
                  <c:v>5</c:v>
                </c:pt>
                <c:pt idx="27" formatCode="0">
                  <c:v>19.43119721808246</c:v>
                </c:pt>
              </c:numCache>
            </c:numRef>
          </c:val>
          <c:extLst>
            <c:ext xmlns:c16="http://schemas.microsoft.com/office/drawing/2014/chart" uri="{C3380CC4-5D6E-409C-BE32-E72D297353CC}">
              <c16:uniqueId val="{00000003-BF55-4C7D-97BD-CC52F5342B15}"/>
            </c:ext>
          </c:extLst>
        </c:ser>
        <c:ser>
          <c:idx val="4"/>
          <c:order val="4"/>
          <c:tx>
            <c:strRef>
              <c:f>Dati!$G$956</c:f>
              <c:strCache>
                <c:ptCount val="1"/>
                <c:pt idx="0">
                  <c:v>Nezina</c:v>
                </c:pt>
              </c:strCache>
            </c:strRef>
          </c:tx>
          <c:spPr>
            <a:solidFill>
              <a:sysClr val="window" lastClr="FFFFFF">
                <a:lumMod val="75000"/>
              </a:sysClr>
            </a:solidFill>
          </c:spPr>
          <c:invertIfNegative val="0"/>
          <c:dLbls>
            <c:dLbl>
              <c:idx val="2"/>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48780487804878E-2"/>
                    </c:manualLayout>
                  </c15:layout>
                </c:ext>
                <c:ext xmlns:c16="http://schemas.microsoft.com/office/drawing/2014/chart" uri="{C3380CC4-5D6E-409C-BE32-E72D297353CC}">
                  <c16:uniqueId val="{00000000-7915-47FA-B16A-4FE25464DE41}"/>
                </c:ext>
              </c:extLst>
            </c:dLbl>
            <c:dLbl>
              <c:idx val="23"/>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48780487804878E-2"/>
                    </c:manualLayout>
                  </c15:layout>
                </c:ext>
                <c:ext xmlns:c16="http://schemas.microsoft.com/office/drawing/2014/chart" uri="{C3380CC4-5D6E-409C-BE32-E72D297353CC}">
                  <c16:uniqueId val="{00000001-7915-47FA-B16A-4FE25464DE41}"/>
                </c:ext>
              </c:extLst>
            </c:dLbl>
            <c:dLbl>
              <c:idx val="27"/>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48780487804878E-2"/>
                    </c:manualLayout>
                  </c15:layout>
                </c:ext>
                <c:ext xmlns:c16="http://schemas.microsoft.com/office/drawing/2014/chart" uri="{C3380CC4-5D6E-409C-BE32-E72D297353CC}">
                  <c16:uniqueId val="{00000002-7915-47FA-B16A-4FE25464DE41}"/>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Dati!$B$957:$B$984</c:f>
              <c:strCache>
                <c:ptCount val="28"/>
                <c:pt idx="0">
                  <c:v>VISAS RESPONDENTES, n=310</c:v>
                </c:pt>
                <c:pt idx="2">
                  <c:v>Skaistumkopšanas salons, n=89</c:v>
                </c:pt>
                <c:pt idx="3">
                  <c:v>Specializēta klīnika, n=207</c:v>
                </c:pt>
                <c:pt idx="4">
                  <c:v>PIEREDZE AR LĀZERPROC. </c:v>
                </c:pt>
                <c:pt idx="5">
                  <c:v>Ir pieredze ar kādu no lāzerproc., n=246</c:v>
                </c:pt>
                <c:pt idx="6">
                  <c:v>Nav pieredzes, n=64</c:v>
                </c:pt>
                <c:pt idx="7">
                  <c:v>PIEREDZE AR SKAISTUMA INJEKCIJĀM</c:v>
                </c:pt>
                <c:pt idx="8">
                  <c:v>Ir pieredze, n=88</c:v>
                </c:pt>
                <c:pt idx="9">
                  <c:v>Nav pieredzes, n=222</c:v>
                </c:pt>
                <c:pt idx="10">
                  <c:v>APSVĒRŠANA VEIKT PROCEDŪRAS</c:v>
                </c:pt>
                <c:pt idx="11">
                  <c:v>Apsver veikt kādu no procedūrām, n=234</c:v>
                </c:pt>
                <c:pt idx="12">
                  <c:v>Neapsver, n=76</c:v>
                </c:pt>
                <c:pt idx="13">
                  <c:v>APSVĒRŠANA VEIKT LĀZERPROC.</c:v>
                </c:pt>
                <c:pt idx="14">
                  <c:v>Apsver veikt kādu no lāzerproc., n=194</c:v>
                </c:pt>
                <c:pt idx="15">
                  <c:v>Neapsver, n=116</c:v>
                </c:pt>
                <c:pt idx="17">
                  <c:v>Apsver, n=103</c:v>
                </c:pt>
                <c:pt idx="18">
                  <c:v>Neapsver, n=207</c:v>
                </c:pt>
                <c:pt idx="19">
                  <c:v>LABĀKAS CENAS PIEDĀVĀJUMS / AKCIJA</c:v>
                </c:pt>
                <c:pt idx="20">
                  <c:v>Jā, bija un to izmantoja, n=147</c:v>
                </c:pt>
                <c:pt idx="21">
                  <c:v>Neizmantoja, n=163</c:v>
                </c:pt>
                <c:pt idx="23">
                  <c:v>Jā, redzēja un tā pārliecināja, n=50</c:v>
                </c:pt>
                <c:pt idx="24">
                  <c:v>Nē, neredzēja, n=260</c:v>
                </c:pt>
                <c:pt idx="25">
                  <c:v>VAI IETEICA AR ĀRSTNIECĪBU SAIST. PERSONAS</c:v>
                </c:pt>
                <c:pt idx="26">
                  <c:v>Jā, ieteica, n=66</c:v>
                </c:pt>
                <c:pt idx="27">
                  <c:v>Nē, neieteica, n=244</c:v>
                </c:pt>
              </c:strCache>
            </c:strRef>
          </c:cat>
          <c:val>
            <c:numRef>
              <c:f>Dati!$G$957:$G$984</c:f>
              <c:numCache>
                <c:formatCode>General</c:formatCode>
                <c:ptCount val="28"/>
                <c:pt idx="0" formatCode="0">
                  <c:v>15.806451612903224</c:v>
                </c:pt>
                <c:pt idx="2" formatCode="0">
                  <c:v>29.213483146067414</c:v>
                </c:pt>
                <c:pt idx="3" formatCode="0">
                  <c:v>10.144927536231885</c:v>
                </c:pt>
                <c:pt idx="5" formatCode="0">
                  <c:v>13.821138211382115</c:v>
                </c:pt>
                <c:pt idx="6" formatCode="0">
                  <c:v>23.4375</c:v>
                </c:pt>
                <c:pt idx="8" formatCode="0">
                  <c:v>11.363636363636363</c:v>
                </c:pt>
                <c:pt idx="9" formatCode="0">
                  <c:v>17.567567567567568</c:v>
                </c:pt>
                <c:pt idx="11" formatCode="0">
                  <c:v>16.666666666666664</c:v>
                </c:pt>
                <c:pt idx="12" formatCode="0">
                  <c:v>13.157894736842104</c:v>
                </c:pt>
                <c:pt idx="14" formatCode="0">
                  <c:v>17.010309278350515</c:v>
                </c:pt>
                <c:pt idx="15" formatCode="0">
                  <c:v>13.793103448275861</c:v>
                </c:pt>
                <c:pt idx="17" formatCode="0">
                  <c:v>10.679611650485436</c:v>
                </c:pt>
                <c:pt idx="18" formatCode="0">
                  <c:v>18.357487922705314</c:v>
                </c:pt>
                <c:pt idx="20" formatCode="0">
                  <c:v>22.448979591836736</c:v>
                </c:pt>
                <c:pt idx="21" formatCode="0">
                  <c:v>9.8159509202453989</c:v>
                </c:pt>
                <c:pt idx="23" formatCode="0">
                  <c:v>26</c:v>
                </c:pt>
                <c:pt idx="24" formatCode="0">
                  <c:v>13.846153846153847</c:v>
                </c:pt>
                <c:pt idx="26" formatCode="0">
                  <c:v>4.5454545454545459</c:v>
                </c:pt>
                <c:pt idx="27" formatCode="0">
                  <c:v>18.852459016393443</c:v>
                </c:pt>
              </c:numCache>
            </c:numRef>
          </c:val>
          <c:extLst>
            <c:ext xmlns:c16="http://schemas.microsoft.com/office/drawing/2014/chart" uri="{C3380CC4-5D6E-409C-BE32-E72D297353CC}">
              <c16:uniqueId val="{00000004-BF55-4C7D-97BD-CC52F5342B15}"/>
            </c:ext>
          </c:extLst>
        </c:ser>
        <c:dLbls>
          <c:showLegendKey val="0"/>
          <c:showVal val="1"/>
          <c:showCatName val="0"/>
          <c:showSerName val="0"/>
          <c:showPercent val="0"/>
          <c:showBubbleSize val="0"/>
        </c:dLbls>
        <c:gapWidth val="25"/>
        <c:overlap val="100"/>
        <c:axId val="408962376"/>
        <c:axId val="408962768"/>
      </c:barChart>
      <c:catAx>
        <c:axId val="40896237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08962768"/>
        <c:crossesAt val="8.1"/>
        <c:auto val="1"/>
        <c:lblAlgn val="ctr"/>
        <c:lblOffset val="100"/>
        <c:tickLblSkip val="1"/>
        <c:tickMarkSkip val="1"/>
        <c:noMultiLvlLbl val="0"/>
      </c:catAx>
      <c:valAx>
        <c:axId val="408962768"/>
        <c:scaling>
          <c:orientation val="minMax"/>
          <c:max val="145"/>
          <c:min val="-5"/>
        </c:scaling>
        <c:delete val="1"/>
        <c:axPos val="t"/>
        <c:numFmt formatCode="0" sourceLinked="1"/>
        <c:majorTickMark val="out"/>
        <c:minorTickMark val="none"/>
        <c:tickLblPos val="nextTo"/>
        <c:crossAx val="408962376"/>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lv-LV" sz="1000"/>
              <a:t>%</a:t>
            </a:r>
          </a:p>
        </c:rich>
      </c:tx>
      <c:layout>
        <c:manualLayout>
          <c:xMode val="edge"/>
          <c:yMode val="edge"/>
          <c:x val="0.92152316035962378"/>
          <c:y val="1.4688986211097483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0.56479677353840485"/>
          <c:y val="2.140293778828899E-2"/>
          <c:w val="0.43520322646159521"/>
          <c:h val="0.95601293266220344"/>
        </c:manualLayout>
      </c:layout>
      <c:barChart>
        <c:barDir val="bar"/>
        <c:grouping val="clustered"/>
        <c:varyColors val="0"/>
        <c:ser>
          <c:idx val="0"/>
          <c:order val="0"/>
          <c:spPr>
            <a:solidFill>
              <a:srgbClr val="16697A"/>
            </a:solidFill>
          </c:spPr>
          <c:invertIfNegative val="0"/>
          <c:dPt>
            <c:idx val="9"/>
            <c:invertIfNegative val="0"/>
            <c:bubble3D val="0"/>
            <c:spPr>
              <a:solidFill>
                <a:srgbClr val="489FB5"/>
              </a:solidFill>
            </c:spPr>
            <c:extLst>
              <c:ext xmlns:c16="http://schemas.microsoft.com/office/drawing/2014/chart" uri="{C3380CC4-5D6E-409C-BE32-E72D297353CC}">
                <c16:uniqueId val="{00000001-1963-49A1-BB99-9B6F979FBEA9}"/>
              </c:ext>
            </c:extLst>
          </c:dPt>
          <c:dLbls>
            <c:spPr>
              <a:noFill/>
              <a:ln>
                <a:noFill/>
              </a:ln>
              <a:effectLst/>
            </c:spPr>
            <c:txPr>
              <a:bodyPr wrap="square" lIns="38100" tIns="19050" rIns="38100" bIns="19050" anchor="ctr">
                <a:spAutoFit/>
              </a:bodyPr>
              <a:lstStyle/>
              <a:p>
                <a:pPr>
                  <a:defRPr sz="11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Dati!$B$993:$B$1002</c:f>
              <c:strCache>
                <c:ptCount val="10"/>
                <c:pt idx="0">
                  <c:v>Šī iestāde atradās ērtā vietā</c:v>
                </c:pt>
                <c:pt idx="1">
                  <c:v>Šo vietu ieteica draugi vai paziņas</c:v>
                </c:pt>
                <c:pt idx="2">
                  <c:v>Šīs vietas pakalpojumus bija izmantojusi jau iepriekš (pozitīva iepriekšējā pieredze)</c:v>
                </c:pt>
                <c:pt idx="3">
                  <c:v>Labākas cenas piedāvājums</c:v>
                </c:pt>
                <c:pt idx="4">
                  <c:v>Interesējošajam pakalpojumam bija akcija / atlaide / kāds īpašs piedāvājums </c:v>
                </c:pt>
                <c:pt idx="5">
                  <c:v>Šo vietu ieteica kādas ar ārstniecību saistītas personas</c:v>
                </c:pt>
                <c:pt idx="6">
                  <c:v>Iestādē bija iespēja ātri saņemt pakalpojumu</c:v>
                </c:pt>
                <c:pt idx="7">
                  <c:v>Redzēja reklāmu un/vai citu informāciju sociālajos tīklos, un tā pārliecināja</c:v>
                </c:pt>
                <c:pt idx="8">
                  <c:v>Redzēja reklāmu un/vai citu informāciju citur (piem., iestādes mājaslapā), un tā pārliecināja</c:v>
                </c:pt>
                <c:pt idx="9">
                  <c:v>Bija kādi citi iemesli</c:v>
                </c:pt>
              </c:strCache>
            </c:strRef>
          </c:cat>
          <c:val>
            <c:numRef>
              <c:f>Dati!$C$993:$C$1002</c:f>
              <c:numCache>
                <c:formatCode>0</c:formatCode>
                <c:ptCount val="10"/>
                <c:pt idx="0">
                  <c:v>37.234042553191486</c:v>
                </c:pt>
                <c:pt idx="1">
                  <c:v>32.978723404255319</c:v>
                </c:pt>
                <c:pt idx="2">
                  <c:v>32.712765957446813</c:v>
                </c:pt>
                <c:pt idx="3">
                  <c:v>31.382978723404253</c:v>
                </c:pt>
                <c:pt idx="4">
                  <c:v>26.329787234042552</c:v>
                </c:pt>
                <c:pt idx="5">
                  <c:v>19.414893617021274</c:v>
                </c:pt>
                <c:pt idx="6">
                  <c:v>17.553191489361701</c:v>
                </c:pt>
                <c:pt idx="7">
                  <c:v>11.436170212765957</c:v>
                </c:pt>
                <c:pt idx="8">
                  <c:v>6.6489361702127656</c:v>
                </c:pt>
                <c:pt idx="9">
                  <c:v>13.297872340425531</c:v>
                </c:pt>
              </c:numCache>
            </c:numRef>
          </c:val>
          <c:extLst>
            <c:ext xmlns:c16="http://schemas.microsoft.com/office/drawing/2014/chart" uri="{C3380CC4-5D6E-409C-BE32-E72D297353CC}">
              <c16:uniqueId val="{00000002-1963-49A1-BB99-9B6F979FBEA9}"/>
            </c:ext>
          </c:extLst>
        </c:ser>
        <c:dLbls>
          <c:dLblPos val="outEnd"/>
          <c:showLegendKey val="0"/>
          <c:showVal val="1"/>
          <c:showCatName val="0"/>
          <c:showSerName val="0"/>
          <c:showPercent val="0"/>
          <c:showBubbleSize val="0"/>
        </c:dLbls>
        <c:gapWidth val="20"/>
        <c:axId val="409685552"/>
        <c:axId val="409693000"/>
      </c:barChart>
      <c:catAx>
        <c:axId val="40968555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409693000"/>
        <c:crosses val="autoZero"/>
        <c:auto val="1"/>
        <c:lblAlgn val="ctr"/>
        <c:lblOffset val="100"/>
        <c:tickLblSkip val="1"/>
        <c:tickMarkSkip val="1"/>
        <c:noMultiLvlLbl val="0"/>
      </c:catAx>
      <c:valAx>
        <c:axId val="409693000"/>
        <c:scaling>
          <c:orientation val="minMax"/>
          <c:max val="55"/>
          <c:min val="0"/>
        </c:scaling>
        <c:delete val="1"/>
        <c:axPos val="t"/>
        <c:numFmt formatCode="0" sourceLinked="1"/>
        <c:majorTickMark val="out"/>
        <c:minorTickMark val="none"/>
        <c:tickLblPos val="nextTo"/>
        <c:crossAx val="409685552"/>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7405755900539881"/>
          <c:y val="0.10564489205522359"/>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1472259399353688"/>
          <c:y val="0.1124496356305638"/>
          <c:w val="0.78527740600646312"/>
          <c:h val="0.87089622542615741"/>
        </c:manualLayout>
      </c:layout>
      <c:barChart>
        <c:barDir val="bar"/>
        <c:grouping val="stacked"/>
        <c:varyColors val="0"/>
        <c:ser>
          <c:idx val="0"/>
          <c:order val="0"/>
          <c:tx>
            <c:strRef>
              <c:f>Dati!$C$1006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Dati!$C$1007:$C$1033</c:f>
              <c:numCache>
                <c:formatCode>0</c:formatCode>
                <c:ptCount val="2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numCache>
            </c:numRef>
          </c:val>
          <c:extLst>
            <c:ext xmlns:c16="http://schemas.microsoft.com/office/drawing/2014/chart" uri="{C3380CC4-5D6E-409C-BE32-E72D297353CC}">
              <c16:uniqueId val="{00000000-16CA-4A62-B4D0-CD460C9ED34F}"/>
            </c:ext>
          </c:extLst>
        </c:ser>
        <c:ser>
          <c:idx val="1"/>
          <c:order val="1"/>
          <c:tx>
            <c:strRef>
              <c:f>Dati!$D$1006</c:f>
              <c:strCache>
                <c:ptCount val="1"/>
                <c:pt idx="0">
                  <c:v>Šī iestāde atradās respondentei ērtā vietā</c:v>
                </c:pt>
              </c:strCache>
            </c:strRef>
          </c:tx>
          <c:spPr>
            <a:solidFill>
              <a:srgbClr val="114F5B"/>
            </a:solidFill>
          </c:spPr>
          <c:invertIfNegative val="0"/>
          <c:dLbls>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4268258874662E-2"/>
                      <c:h val="2.9661043482101045E-2"/>
                    </c:manualLayout>
                  </c15:layout>
                </c:ext>
                <c:ext xmlns:c16="http://schemas.microsoft.com/office/drawing/2014/chart" uri="{C3380CC4-5D6E-409C-BE32-E72D297353CC}">
                  <c16:uniqueId val="{00000000-261D-4DA1-9605-5301498C812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Dati!$D$1007:$D$1033</c:f>
              <c:numCache>
                <c:formatCode>General</c:formatCode>
                <c:ptCount val="27"/>
                <c:pt idx="0" formatCode="0">
                  <c:v>37.234042553191486</c:v>
                </c:pt>
                <c:pt idx="2" formatCode="0">
                  <c:v>34.905660377358487</c:v>
                </c:pt>
                <c:pt idx="3" formatCode="0">
                  <c:v>40</c:v>
                </c:pt>
                <c:pt idx="4" formatCode="0">
                  <c:v>36.428571428571423</c:v>
                </c:pt>
                <c:pt idx="6" formatCode="0">
                  <c:v>39.583333333333329</c:v>
                </c:pt>
                <c:pt idx="7" formatCode="0">
                  <c:v>26.829268292682929</c:v>
                </c:pt>
                <c:pt idx="9" formatCode="0">
                  <c:v>32.835820895522389</c:v>
                </c:pt>
                <c:pt idx="10" formatCode="0">
                  <c:v>38.187702265372167</c:v>
                </c:pt>
                <c:pt idx="12" formatCode="0">
                  <c:v>26.190476190476193</c:v>
                </c:pt>
                <c:pt idx="13" formatCode="0">
                  <c:v>38.461538461538467</c:v>
                </c:pt>
                <c:pt idx="14" formatCode="0">
                  <c:v>36.363636363636367</c:v>
                </c:pt>
                <c:pt idx="15" formatCode="0">
                  <c:v>31.03448275862069</c:v>
                </c:pt>
                <c:pt idx="16" formatCode="0">
                  <c:v>44.26229508196721</c:v>
                </c:pt>
                <c:pt idx="18" formatCode="0">
                  <c:v>31.914893617021278</c:v>
                </c:pt>
                <c:pt idx="19" formatCode="0">
                  <c:v>46</c:v>
                </c:pt>
                <c:pt idx="20" formatCode="0">
                  <c:v>41.379310344827587</c:v>
                </c:pt>
                <c:pt idx="21" formatCode="0">
                  <c:v>40</c:v>
                </c:pt>
                <c:pt idx="22" formatCode="0">
                  <c:v>34.482758620689658</c:v>
                </c:pt>
                <c:pt idx="24" formatCode="0">
                  <c:v>31.914893617021278</c:v>
                </c:pt>
                <c:pt idx="25" formatCode="0">
                  <c:v>40.601503759398497</c:v>
                </c:pt>
                <c:pt idx="26" formatCode="0">
                  <c:v>47.272727272727273</c:v>
                </c:pt>
              </c:numCache>
            </c:numRef>
          </c:val>
          <c:extLst>
            <c:ext xmlns:c16="http://schemas.microsoft.com/office/drawing/2014/chart" uri="{C3380CC4-5D6E-409C-BE32-E72D297353CC}">
              <c16:uniqueId val="{00000001-16CA-4A62-B4D0-CD460C9ED34F}"/>
            </c:ext>
          </c:extLst>
        </c:ser>
        <c:ser>
          <c:idx val="2"/>
          <c:order val="2"/>
          <c:tx>
            <c:strRef>
              <c:f>Dati!$E$1006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Dati!$E$1007:$E$1033</c:f>
              <c:numCache>
                <c:formatCode>General</c:formatCode>
                <c:ptCount val="27"/>
                <c:pt idx="0" formatCode="0">
                  <c:v>15.038684719535787</c:v>
                </c:pt>
                <c:pt idx="2" formatCode="0">
                  <c:v>17.367066895368787</c:v>
                </c:pt>
                <c:pt idx="3" formatCode="0">
                  <c:v>12.272727272727273</c:v>
                </c:pt>
                <c:pt idx="4" formatCode="0">
                  <c:v>15.84415584415585</c:v>
                </c:pt>
                <c:pt idx="6" formatCode="0">
                  <c:v>12.689393939393945</c:v>
                </c:pt>
                <c:pt idx="7" formatCode="0">
                  <c:v>25.443458980044344</c:v>
                </c:pt>
                <c:pt idx="9" formatCode="0">
                  <c:v>19.436906377204885</c:v>
                </c:pt>
                <c:pt idx="10" formatCode="0">
                  <c:v>14.085025007355107</c:v>
                </c:pt>
                <c:pt idx="12" formatCode="0">
                  <c:v>26.08225108225108</c:v>
                </c:pt>
                <c:pt idx="13" formatCode="0">
                  <c:v>13.811188811188806</c:v>
                </c:pt>
                <c:pt idx="14" formatCode="0">
                  <c:v>15.909090909090907</c:v>
                </c:pt>
                <c:pt idx="15" formatCode="0">
                  <c:v>21.238244514106583</c:v>
                </c:pt>
                <c:pt idx="16" formatCode="0">
                  <c:v>8.0104321907600635</c:v>
                </c:pt>
                <c:pt idx="18" formatCode="0">
                  <c:v>20.357833655705996</c:v>
                </c:pt>
                <c:pt idx="19" formatCode="0">
                  <c:v>6.2727272727272734</c:v>
                </c:pt>
                <c:pt idx="20" formatCode="0">
                  <c:v>10.893416927899686</c:v>
                </c:pt>
                <c:pt idx="21" formatCode="0">
                  <c:v>12.272727272727273</c:v>
                </c:pt>
                <c:pt idx="22" formatCode="0">
                  <c:v>17.789968652037615</c:v>
                </c:pt>
                <c:pt idx="24" formatCode="0">
                  <c:v>20.357833655705996</c:v>
                </c:pt>
                <c:pt idx="25" formatCode="0">
                  <c:v>11.671223513328776</c:v>
                </c:pt>
                <c:pt idx="26" formatCode="0">
                  <c:v>5</c:v>
                </c:pt>
              </c:numCache>
            </c:numRef>
          </c:val>
          <c:extLst>
            <c:ext xmlns:c16="http://schemas.microsoft.com/office/drawing/2014/chart" uri="{C3380CC4-5D6E-409C-BE32-E72D297353CC}">
              <c16:uniqueId val="{00000002-16CA-4A62-B4D0-CD460C9ED34F}"/>
            </c:ext>
          </c:extLst>
        </c:ser>
        <c:ser>
          <c:idx val="3"/>
          <c:order val="3"/>
          <c:tx>
            <c:strRef>
              <c:f>Dati!$F$1006</c:f>
              <c:strCache>
                <c:ptCount val="1"/>
                <c:pt idx="0">
                  <c:v>Šo vietu respondentei ieteica draugi vai paziņas</c:v>
                </c:pt>
              </c:strCache>
            </c:strRef>
          </c:tx>
          <c:spPr>
            <a:solidFill>
              <a:srgbClr val="16697A"/>
            </a:solidFill>
          </c:spPr>
          <c:invertIfNegative val="0"/>
          <c:dLbls>
            <c:dLbl>
              <c:idx val="2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4268258874662E-2"/>
                      <c:h val="2.9661043482101045E-2"/>
                    </c:manualLayout>
                  </c15:layout>
                </c:ext>
                <c:ext xmlns:c16="http://schemas.microsoft.com/office/drawing/2014/chart" uri="{C3380CC4-5D6E-409C-BE32-E72D297353CC}">
                  <c16:uniqueId val="{00000001-261D-4DA1-9605-5301498C812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Dati!$F$1007:$F$1033</c:f>
              <c:numCache>
                <c:formatCode>General</c:formatCode>
                <c:ptCount val="27"/>
                <c:pt idx="0" formatCode="0">
                  <c:v>32.978723404255319</c:v>
                </c:pt>
                <c:pt idx="2" formatCode="0">
                  <c:v>32.075471698113205</c:v>
                </c:pt>
                <c:pt idx="3" formatCode="0">
                  <c:v>35.384615384615387</c:v>
                </c:pt>
                <c:pt idx="4" formatCode="0">
                  <c:v>31.428571428571427</c:v>
                </c:pt>
                <c:pt idx="6" formatCode="0">
                  <c:v>30.902777777777779</c:v>
                </c:pt>
                <c:pt idx="7" formatCode="0">
                  <c:v>36.585365853658537</c:v>
                </c:pt>
                <c:pt idx="9" formatCode="0">
                  <c:v>34.328358208955223</c:v>
                </c:pt>
                <c:pt idx="10" formatCode="0">
                  <c:v>32.686084142394819</c:v>
                </c:pt>
                <c:pt idx="12" formatCode="0">
                  <c:v>35.714285714285715</c:v>
                </c:pt>
                <c:pt idx="13" formatCode="0">
                  <c:v>35.897435897435898</c:v>
                </c:pt>
                <c:pt idx="14" formatCode="0">
                  <c:v>32.727272727272727</c:v>
                </c:pt>
                <c:pt idx="15" formatCode="0">
                  <c:v>36.206896551724135</c:v>
                </c:pt>
                <c:pt idx="16" formatCode="0">
                  <c:v>31.147540983606557</c:v>
                </c:pt>
                <c:pt idx="18" formatCode="0">
                  <c:v>30.319148936170215</c:v>
                </c:pt>
                <c:pt idx="19" formatCode="0">
                  <c:v>30</c:v>
                </c:pt>
                <c:pt idx="20" formatCode="0">
                  <c:v>37.931034482758619</c:v>
                </c:pt>
                <c:pt idx="21" formatCode="0">
                  <c:v>43.333333333333336</c:v>
                </c:pt>
                <c:pt idx="22" formatCode="0">
                  <c:v>44.827586206896555</c:v>
                </c:pt>
                <c:pt idx="24" formatCode="0">
                  <c:v>30.319148936170215</c:v>
                </c:pt>
                <c:pt idx="25" formatCode="0">
                  <c:v>39.097744360902254</c:v>
                </c:pt>
                <c:pt idx="26" formatCode="0">
                  <c:v>27.27272727272727</c:v>
                </c:pt>
              </c:numCache>
            </c:numRef>
          </c:val>
          <c:extLst>
            <c:ext xmlns:c16="http://schemas.microsoft.com/office/drawing/2014/chart" uri="{C3380CC4-5D6E-409C-BE32-E72D297353CC}">
              <c16:uniqueId val="{00000003-16CA-4A62-B4D0-CD460C9ED34F}"/>
            </c:ext>
          </c:extLst>
        </c:ser>
        <c:ser>
          <c:idx val="4"/>
          <c:order val="4"/>
          <c:tx>
            <c:strRef>
              <c:f>Dati!$G$1006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Dati!$G$1007:$G$1033</c:f>
              <c:numCache>
                <c:formatCode>General</c:formatCode>
                <c:ptCount val="27"/>
                <c:pt idx="0" formatCode="0">
                  <c:v>16.848862802641236</c:v>
                </c:pt>
                <c:pt idx="2" formatCode="0">
                  <c:v>17.75211450878335</c:v>
                </c:pt>
                <c:pt idx="3" formatCode="0">
                  <c:v>14.442970822281168</c:v>
                </c:pt>
                <c:pt idx="4" formatCode="0">
                  <c:v>18.399014778325128</c:v>
                </c:pt>
                <c:pt idx="6" formatCode="0">
                  <c:v>18.924808429118777</c:v>
                </c:pt>
                <c:pt idx="7" formatCode="0">
                  <c:v>13.242220353238018</c:v>
                </c:pt>
                <c:pt idx="9" formatCode="0">
                  <c:v>15.499227997941333</c:v>
                </c:pt>
                <c:pt idx="10" formatCode="0">
                  <c:v>17.141502064501736</c:v>
                </c:pt>
                <c:pt idx="12" formatCode="0">
                  <c:v>14.11330049261084</c:v>
                </c:pt>
                <c:pt idx="13" formatCode="0">
                  <c:v>13.930150309460657</c:v>
                </c:pt>
                <c:pt idx="14" formatCode="0">
                  <c:v>17.100313479623829</c:v>
                </c:pt>
                <c:pt idx="15" formatCode="0">
                  <c:v>13.62068965517242</c:v>
                </c:pt>
                <c:pt idx="16" formatCode="0">
                  <c:v>18.680045223289998</c:v>
                </c:pt>
                <c:pt idx="18" formatCode="0">
                  <c:v>19.50843727072634</c:v>
                </c:pt>
                <c:pt idx="19" formatCode="0">
                  <c:v>19.827586206896555</c:v>
                </c:pt>
                <c:pt idx="20" formatCode="0">
                  <c:v>11.896551724137936</c:v>
                </c:pt>
                <c:pt idx="21" formatCode="0">
                  <c:v>6.4942528735632195</c:v>
                </c:pt>
                <c:pt idx="22" formatCode="0">
                  <c:v>5</c:v>
                </c:pt>
                <c:pt idx="24" formatCode="0">
                  <c:v>19.50843727072634</c:v>
                </c:pt>
                <c:pt idx="25" formatCode="0">
                  <c:v>10.729841845994301</c:v>
                </c:pt>
                <c:pt idx="26" formatCode="0">
                  <c:v>22.554858934169285</c:v>
                </c:pt>
              </c:numCache>
            </c:numRef>
          </c:val>
          <c:extLst>
            <c:ext xmlns:c16="http://schemas.microsoft.com/office/drawing/2014/chart" uri="{C3380CC4-5D6E-409C-BE32-E72D297353CC}">
              <c16:uniqueId val="{00000004-16CA-4A62-B4D0-CD460C9ED34F}"/>
            </c:ext>
          </c:extLst>
        </c:ser>
        <c:ser>
          <c:idx val="5"/>
          <c:order val="5"/>
          <c:tx>
            <c:strRef>
              <c:f>Dati!$H$1006</c:f>
              <c:strCache>
                <c:ptCount val="1"/>
                <c:pt idx="0">
                  <c:v>Šīs vietas pakalpojumus respondente bija izmantojusi jau iepriekš (pozitīva iepriekšējā pieredze)</c:v>
                </c:pt>
              </c:strCache>
            </c:strRef>
          </c:tx>
          <c:spPr>
            <a:solidFill>
              <a:srgbClr val="489FB5"/>
            </a:solidFill>
          </c:spPr>
          <c:invertIfNegative val="0"/>
          <c:dLbls>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4268258874662E-2"/>
                      <c:h val="2.9661043482101045E-2"/>
                    </c:manualLayout>
                  </c15:layout>
                </c:ext>
                <c:ext xmlns:c16="http://schemas.microsoft.com/office/drawing/2014/chart" uri="{C3380CC4-5D6E-409C-BE32-E72D297353CC}">
                  <c16:uniqueId val="{00000002-261D-4DA1-9605-5301498C812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Dati!$H$1007:$H$1033</c:f>
              <c:numCache>
                <c:formatCode>General</c:formatCode>
                <c:ptCount val="27"/>
                <c:pt idx="0" formatCode="0">
                  <c:v>32.712765957446813</c:v>
                </c:pt>
                <c:pt idx="2" formatCode="0">
                  <c:v>32.075471698113205</c:v>
                </c:pt>
                <c:pt idx="3" formatCode="0">
                  <c:v>36.153846153846153</c:v>
                </c:pt>
                <c:pt idx="4" formatCode="0">
                  <c:v>30</c:v>
                </c:pt>
                <c:pt idx="6" formatCode="0">
                  <c:v>34.722222222222221</c:v>
                </c:pt>
                <c:pt idx="7" formatCode="0">
                  <c:v>28.04878048780488</c:v>
                </c:pt>
                <c:pt idx="9" formatCode="0">
                  <c:v>26.865671641791046</c:v>
                </c:pt>
                <c:pt idx="10" formatCode="0">
                  <c:v>33.980582524271846</c:v>
                </c:pt>
                <c:pt idx="12" formatCode="0">
                  <c:v>28.571428571428569</c:v>
                </c:pt>
                <c:pt idx="13" formatCode="0">
                  <c:v>15.384615384615385</c:v>
                </c:pt>
                <c:pt idx="14" formatCode="0">
                  <c:v>30.909090909090907</c:v>
                </c:pt>
                <c:pt idx="15" formatCode="0">
                  <c:v>29.310344827586203</c:v>
                </c:pt>
                <c:pt idx="16" formatCode="0">
                  <c:v>42.622950819672127</c:v>
                </c:pt>
                <c:pt idx="18" formatCode="0">
                  <c:v>36.702127659574465</c:v>
                </c:pt>
                <c:pt idx="19" formatCode="0">
                  <c:v>31</c:v>
                </c:pt>
                <c:pt idx="20" formatCode="0">
                  <c:v>31.03448275862069</c:v>
                </c:pt>
                <c:pt idx="21" formatCode="0">
                  <c:v>20</c:v>
                </c:pt>
                <c:pt idx="22" formatCode="0">
                  <c:v>27.586206896551722</c:v>
                </c:pt>
                <c:pt idx="24" formatCode="0">
                  <c:v>36.702127659574465</c:v>
                </c:pt>
                <c:pt idx="25" formatCode="0">
                  <c:v>30.075187969924812</c:v>
                </c:pt>
                <c:pt idx="26" formatCode="0">
                  <c:v>25.454545454545453</c:v>
                </c:pt>
              </c:numCache>
            </c:numRef>
          </c:val>
          <c:extLst>
            <c:ext xmlns:c16="http://schemas.microsoft.com/office/drawing/2014/chart" uri="{C3380CC4-5D6E-409C-BE32-E72D297353CC}">
              <c16:uniqueId val="{00000005-16CA-4A62-B4D0-CD460C9ED34F}"/>
            </c:ext>
          </c:extLst>
        </c:ser>
        <c:ser>
          <c:idx val="6"/>
          <c:order val="6"/>
          <c:tx>
            <c:strRef>
              <c:f>Dati!$I$1006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Dati!$I$1007:$I$1033</c:f>
              <c:numCache>
                <c:formatCode>General</c:formatCode>
                <c:ptCount val="27"/>
                <c:pt idx="0" formatCode="0">
                  <c:v>14.910184862225314</c:v>
                </c:pt>
                <c:pt idx="2" formatCode="0">
                  <c:v>15.547479121558922</c:v>
                </c:pt>
                <c:pt idx="3" formatCode="0">
                  <c:v>11.469104665825974</c:v>
                </c:pt>
                <c:pt idx="4" formatCode="0">
                  <c:v>17.622950819672127</c:v>
                </c:pt>
                <c:pt idx="6" formatCode="0">
                  <c:v>12.900728597449906</c:v>
                </c:pt>
                <c:pt idx="7" formatCode="0">
                  <c:v>19.574170331867247</c:v>
                </c:pt>
                <c:pt idx="9" formatCode="0">
                  <c:v>20.757279177881081</c:v>
                </c:pt>
                <c:pt idx="10" formatCode="0">
                  <c:v>13.642368295400281</c:v>
                </c:pt>
                <c:pt idx="12" formatCode="0">
                  <c:v>19.051522248243558</c:v>
                </c:pt>
                <c:pt idx="13" formatCode="0">
                  <c:v>32.23833543505674</c:v>
                </c:pt>
                <c:pt idx="14" formatCode="0">
                  <c:v>16.71385991058122</c:v>
                </c:pt>
                <c:pt idx="15" formatCode="0">
                  <c:v>18.312605992085924</c:v>
                </c:pt>
                <c:pt idx="16" formatCode="0">
                  <c:v>5</c:v>
                </c:pt>
                <c:pt idx="18" formatCode="0">
                  <c:v>10.920823160097662</c:v>
                </c:pt>
                <c:pt idx="19" formatCode="0">
                  <c:v>16.622950819672127</c:v>
                </c:pt>
                <c:pt idx="20" formatCode="0">
                  <c:v>16.588468061051437</c:v>
                </c:pt>
                <c:pt idx="21" formatCode="0">
                  <c:v>27.622950819672127</c:v>
                </c:pt>
                <c:pt idx="22" formatCode="0">
                  <c:v>20.036743923120405</c:v>
                </c:pt>
                <c:pt idx="24" formatCode="0">
                  <c:v>10.920823160097662</c:v>
                </c:pt>
                <c:pt idx="25" formatCode="0">
                  <c:v>17.547762849747315</c:v>
                </c:pt>
                <c:pt idx="26" formatCode="0">
                  <c:v>22.168405365126674</c:v>
                </c:pt>
              </c:numCache>
            </c:numRef>
          </c:val>
          <c:extLst>
            <c:ext xmlns:c16="http://schemas.microsoft.com/office/drawing/2014/chart" uri="{C3380CC4-5D6E-409C-BE32-E72D297353CC}">
              <c16:uniqueId val="{00000006-16CA-4A62-B4D0-CD460C9ED34F}"/>
            </c:ext>
          </c:extLst>
        </c:ser>
        <c:ser>
          <c:idx val="7"/>
          <c:order val="7"/>
          <c:tx>
            <c:strRef>
              <c:f>Dati!$J$1006</c:f>
              <c:strCache>
                <c:ptCount val="1"/>
                <c:pt idx="0">
                  <c:v>Labākas cenas piedāvājums</c:v>
                </c:pt>
              </c:strCache>
            </c:strRef>
          </c:tx>
          <c:spPr>
            <a:solidFill>
              <a:srgbClr val="97C9D5"/>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Dati!$J$1007:$J$1033</c:f>
              <c:numCache>
                <c:formatCode>General</c:formatCode>
                <c:ptCount val="27"/>
                <c:pt idx="0" formatCode="0">
                  <c:v>31.382978723404253</c:v>
                </c:pt>
                <c:pt idx="2" formatCode="0">
                  <c:v>35.849056603773583</c:v>
                </c:pt>
                <c:pt idx="3" formatCode="0">
                  <c:v>35.384615384615387</c:v>
                </c:pt>
                <c:pt idx="4" formatCode="0">
                  <c:v>24.285714285714285</c:v>
                </c:pt>
                <c:pt idx="6" formatCode="0">
                  <c:v>29.861111111111111</c:v>
                </c:pt>
                <c:pt idx="7" formatCode="0">
                  <c:v>36.585365853658537</c:v>
                </c:pt>
                <c:pt idx="9" formatCode="0">
                  <c:v>35.820895522388057</c:v>
                </c:pt>
                <c:pt idx="10" formatCode="0">
                  <c:v>30.420711974110031</c:v>
                </c:pt>
                <c:pt idx="12" formatCode="0">
                  <c:v>35.714285714285715</c:v>
                </c:pt>
                <c:pt idx="13" formatCode="0">
                  <c:v>33.333333333333329</c:v>
                </c:pt>
                <c:pt idx="14" formatCode="0">
                  <c:v>36.363636363636367</c:v>
                </c:pt>
                <c:pt idx="15" formatCode="0">
                  <c:v>34.482758620689658</c:v>
                </c:pt>
                <c:pt idx="16" formatCode="0">
                  <c:v>24.590163934426229</c:v>
                </c:pt>
                <c:pt idx="18" formatCode="0">
                  <c:v>32.978723404255319</c:v>
                </c:pt>
                <c:pt idx="19" formatCode="0">
                  <c:v>26</c:v>
                </c:pt>
                <c:pt idx="20" formatCode="0">
                  <c:v>34.482758620689658</c:v>
                </c:pt>
                <c:pt idx="21" formatCode="0">
                  <c:v>26.666666666666668</c:v>
                </c:pt>
                <c:pt idx="22" formatCode="0">
                  <c:v>41.379310344827587</c:v>
                </c:pt>
                <c:pt idx="24" formatCode="0">
                  <c:v>32.978723404255319</c:v>
                </c:pt>
                <c:pt idx="25" formatCode="0">
                  <c:v>27.06766917293233</c:v>
                </c:pt>
                <c:pt idx="26" formatCode="0">
                  <c:v>36.363636363636367</c:v>
                </c:pt>
              </c:numCache>
            </c:numRef>
          </c:val>
          <c:extLst>
            <c:ext xmlns:c16="http://schemas.microsoft.com/office/drawing/2014/chart" uri="{C3380CC4-5D6E-409C-BE32-E72D297353CC}">
              <c16:uniqueId val="{00000007-16CA-4A62-B4D0-CD460C9ED34F}"/>
            </c:ext>
          </c:extLst>
        </c:ser>
        <c:ser>
          <c:idx val="8"/>
          <c:order val="8"/>
          <c:tx>
            <c:strRef>
              <c:f>Dati!$K$1006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Dati!$K$1007:$K$1033</c:f>
              <c:numCache>
                <c:formatCode>General</c:formatCode>
                <c:ptCount val="27"/>
                <c:pt idx="0" formatCode="0">
                  <c:v>14.996331621423334</c:v>
                </c:pt>
                <c:pt idx="2" formatCode="0">
                  <c:v>10.530253741054004</c:v>
                </c:pt>
                <c:pt idx="3" formatCode="0">
                  <c:v>10.9946949602122</c:v>
                </c:pt>
                <c:pt idx="4" formatCode="0">
                  <c:v>22.093596059113302</c:v>
                </c:pt>
                <c:pt idx="6" formatCode="0">
                  <c:v>16.518199233716476</c:v>
                </c:pt>
                <c:pt idx="7" formatCode="0">
                  <c:v>9.7939444911690501</c:v>
                </c:pt>
                <c:pt idx="9" formatCode="0">
                  <c:v>10.558414822439531</c:v>
                </c:pt>
                <c:pt idx="10" formatCode="0">
                  <c:v>15.958598370717556</c:v>
                </c:pt>
                <c:pt idx="12" formatCode="0">
                  <c:v>10.665024630541872</c:v>
                </c:pt>
                <c:pt idx="13" formatCode="0">
                  <c:v>13.045977011494259</c:v>
                </c:pt>
                <c:pt idx="14" formatCode="0">
                  <c:v>10.01567398119122</c:v>
                </c:pt>
                <c:pt idx="15" formatCode="0">
                  <c:v>11.896551724137929</c:v>
                </c:pt>
                <c:pt idx="16" formatCode="0">
                  <c:v>21.789146410401358</c:v>
                </c:pt>
                <c:pt idx="18" formatCode="0">
                  <c:v>13.400586940572268</c:v>
                </c:pt>
                <c:pt idx="19" formatCode="0">
                  <c:v>20.379310344827587</c:v>
                </c:pt>
                <c:pt idx="20" formatCode="0">
                  <c:v>11.896551724137929</c:v>
                </c:pt>
                <c:pt idx="21" formatCode="0">
                  <c:v>19.712643678160919</c:v>
                </c:pt>
                <c:pt idx="22" formatCode="0">
                  <c:v>5</c:v>
                </c:pt>
                <c:pt idx="24" formatCode="0">
                  <c:v>13.400586940572268</c:v>
                </c:pt>
                <c:pt idx="25" formatCode="0">
                  <c:v>19.311641171895257</c:v>
                </c:pt>
                <c:pt idx="26" formatCode="0">
                  <c:v>10.01567398119122</c:v>
                </c:pt>
              </c:numCache>
            </c:numRef>
          </c:val>
          <c:extLst>
            <c:ext xmlns:c16="http://schemas.microsoft.com/office/drawing/2014/chart" uri="{C3380CC4-5D6E-409C-BE32-E72D297353CC}">
              <c16:uniqueId val="{00000008-16CA-4A62-B4D0-CD460C9ED34F}"/>
            </c:ext>
          </c:extLst>
        </c:ser>
        <c:ser>
          <c:idx val="9"/>
          <c:order val="9"/>
          <c:tx>
            <c:strRef>
              <c:f>Dati!$L$1006</c:f>
              <c:strCache>
                <c:ptCount val="1"/>
                <c:pt idx="0">
                  <c:v>Interesējošajam pakalpojumam bija akcija / atlaide / kāds īpašs piedāvājums </c:v>
                </c:pt>
              </c:strCache>
            </c:strRef>
          </c:tx>
          <c:spPr>
            <a:solidFill>
              <a:srgbClr val="D8D0E2"/>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Dati!$L$1007:$L$1033</c:f>
              <c:numCache>
                <c:formatCode>General</c:formatCode>
                <c:ptCount val="27"/>
                <c:pt idx="0" formatCode="0">
                  <c:v>26.329787234042552</c:v>
                </c:pt>
                <c:pt idx="2" formatCode="0">
                  <c:v>26.415094339622641</c:v>
                </c:pt>
                <c:pt idx="3" formatCode="0">
                  <c:v>29.230769230769234</c:v>
                </c:pt>
                <c:pt idx="4" formatCode="0">
                  <c:v>23.571428571428569</c:v>
                </c:pt>
                <c:pt idx="6" formatCode="0">
                  <c:v>25</c:v>
                </c:pt>
                <c:pt idx="7" formatCode="0">
                  <c:v>30.487804878048781</c:v>
                </c:pt>
                <c:pt idx="9" formatCode="0">
                  <c:v>28.35820895522388</c:v>
                </c:pt>
                <c:pt idx="10" formatCode="0">
                  <c:v>25.889967637540451</c:v>
                </c:pt>
                <c:pt idx="12" formatCode="0">
                  <c:v>33.333333333333329</c:v>
                </c:pt>
                <c:pt idx="13" formatCode="0">
                  <c:v>20.512820512820511</c:v>
                </c:pt>
                <c:pt idx="14" formatCode="0">
                  <c:v>20</c:v>
                </c:pt>
                <c:pt idx="15" formatCode="0">
                  <c:v>31.03448275862069</c:v>
                </c:pt>
                <c:pt idx="16" formatCode="0">
                  <c:v>21.311475409836063</c:v>
                </c:pt>
                <c:pt idx="18" formatCode="0">
                  <c:v>25</c:v>
                </c:pt>
                <c:pt idx="19" formatCode="0">
                  <c:v>28.999999999999996</c:v>
                </c:pt>
                <c:pt idx="20" formatCode="0">
                  <c:v>27.586206896551722</c:v>
                </c:pt>
                <c:pt idx="21" formatCode="0">
                  <c:v>26.666666666666668</c:v>
                </c:pt>
                <c:pt idx="22" formatCode="0">
                  <c:v>24.137931034482758</c:v>
                </c:pt>
                <c:pt idx="24" formatCode="0">
                  <c:v>25</c:v>
                </c:pt>
                <c:pt idx="25" formatCode="0">
                  <c:v>27.819548872180448</c:v>
                </c:pt>
                <c:pt idx="26" formatCode="0">
                  <c:v>27.27272727272727</c:v>
                </c:pt>
              </c:numCache>
            </c:numRef>
          </c:val>
          <c:extLst>
            <c:ext xmlns:c16="http://schemas.microsoft.com/office/drawing/2014/chart" uri="{C3380CC4-5D6E-409C-BE32-E72D297353CC}">
              <c16:uniqueId val="{00000009-16CA-4A62-B4D0-CD460C9ED34F}"/>
            </c:ext>
          </c:extLst>
        </c:ser>
        <c:ser>
          <c:idx val="10"/>
          <c:order val="10"/>
          <c:tx>
            <c:strRef>
              <c:f>Dati!$M$1006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Dati!$M$1007:$M$1033</c:f>
              <c:numCache>
                <c:formatCode>General</c:formatCode>
                <c:ptCount val="27"/>
                <c:pt idx="0" formatCode="0">
                  <c:v>12.003546099290777</c:v>
                </c:pt>
                <c:pt idx="2" formatCode="0">
                  <c:v>11.918238993710688</c:v>
                </c:pt>
                <c:pt idx="3" formatCode="0">
                  <c:v>9.1025641025640951</c:v>
                </c:pt>
                <c:pt idx="4" formatCode="0">
                  <c:v>14.761904761904759</c:v>
                </c:pt>
                <c:pt idx="6" formatCode="0">
                  <c:v>13.333333333333329</c:v>
                </c:pt>
                <c:pt idx="7" formatCode="0">
                  <c:v>7.8455284552845477</c:v>
                </c:pt>
                <c:pt idx="9" formatCode="0">
                  <c:v>9.9751243781094487</c:v>
                </c:pt>
                <c:pt idx="10" formatCode="0">
                  <c:v>12.443365695792878</c:v>
                </c:pt>
                <c:pt idx="12" formatCode="0">
                  <c:v>5</c:v>
                </c:pt>
                <c:pt idx="13" formatCode="0">
                  <c:v>17.820512820512818</c:v>
                </c:pt>
                <c:pt idx="14" formatCode="0">
                  <c:v>18.333333333333329</c:v>
                </c:pt>
                <c:pt idx="15" formatCode="0">
                  <c:v>7.2988505747126382</c:v>
                </c:pt>
                <c:pt idx="16" formatCode="0">
                  <c:v>17.021857923497265</c:v>
                </c:pt>
                <c:pt idx="18" formatCode="0">
                  <c:v>13.333333333333329</c:v>
                </c:pt>
                <c:pt idx="19" formatCode="0">
                  <c:v>9.3333333333333321</c:v>
                </c:pt>
                <c:pt idx="20" formatCode="0">
                  <c:v>10.747126436781606</c:v>
                </c:pt>
                <c:pt idx="21" formatCode="0">
                  <c:v>11.666666666666661</c:v>
                </c:pt>
                <c:pt idx="22" formatCode="0">
                  <c:v>14.195402298850571</c:v>
                </c:pt>
                <c:pt idx="24" formatCode="0">
                  <c:v>13.333333333333329</c:v>
                </c:pt>
                <c:pt idx="25" formatCode="0">
                  <c:v>10.513784461152881</c:v>
                </c:pt>
                <c:pt idx="26" formatCode="0">
                  <c:v>11.060606060606059</c:v>
                </c:pt>
              </c:numCache>
            </c:numRef>
          </c:val>
          <c:extLst>
            <c:ext xmlns:c16="http://schemas.microsoft.com/office/drawing/2014/chart" uri="{C3380CC4-5D6E-409C-BE32-E72D297353CC}">
              <c16:uniqueId val="{0000000A-16CA-4A62-B4D0-CD460C9ED34F}"/>
            </c:ext>
          </c:extLst>
        </c:ser>
        <c:ser>
          <c:idx val="11"/>
          <c:order val="11"/>
          <c:tx>
            <c:strRef>
              <c:f>Dati!$N$1006</c:f>
              <c:strCache>
                <c:ptCount val="1"/>
                <c:pt idx="0">
                  <c:v>Šo vietu respondentei ieteica kādas ar ārstniecību saistītas personas</c:v>
                </c:pt>
              </c:strCache>
            </c:strRef>
          </c:tx>
          <c:spPr>
            <a:solidFill>
              <a:srgbClr val="7C7287"/>
            </a:solidFill>
          </c:spPr>
          <c:invertIfNegative val="0"/>
          <c:dLbls>
            <c:dLbl>
              <c:idx val="10"/>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4268258874662E-2"/>
                      <c:h val="2.9661043482101045E-2"/>
                    </c:manualLayout>
                  </c15:layout>
                </c:ext>
                <c:ext xmlns:c16="http://schemas.microsoft.com/office/drawing/2014/chart" uri="{C3380CC4-5D6E-409C-BE32-E72D297353CC}">
                  <c16:uniqueId val="{00000003-261D-4DA1-9605-5301498C812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Dati!$N$1007:$N$1033</c:f>
              <c:numCache>
                <c:formatCode>General</c:formatCode>
                <c:ptCount val="27"/>
                <c:pt idx="0" formatCode="0">
                  <c:v>19.414893617021274</c:v>
                </c:pt>
                <c:pt idx="2" formatCode="0">
                  <c:v>17.924528301886792</c:v>
                </c:pt>
                <c:pt idx="3" formatCode="0">
                  <c:v>21.53846153846154</c:v>
                </c:pt>
                <c:pt idx="4" formatCode="0">
                  <c:v>18.571428571428573</c:v>
                </c:pt>
                <c:pt idx="6" formatCode="0">
                  <c:v>20.486111111111111</c:v>
                </c:pt>
                <c:pt idx="7" formatCode="0">
                  <c:v>15.853658536585366</c:v>
                </c:pt>
                <c:pt idx="9" formatCode="0">
                  <c:v>11.940298507462686</c:v>
                </c:pt>
                <c:pt idx="10" formatCode="0">
                  <c:v>21.035598705501616</c:v>
                </c:pt>
                <c:pt idx="12" formatCode="0">
                  <c:v>19.047619047619047</c:v>
                </c:pt>
                <c:pt idx="13" formatCode="0">
                  <c:v>15.384615384615385</c:v>
                </c:pt>
                <c:pt idx="14" formatCode="0">
                  <c:v>29.09090909090909</c:v>
                </c:pt>
                <c:pt idx="15" formatCode="0">
                  <c:v>18.96551724137931</c:v>
                </c:pt>
                <c:pt idx="16" formatCode="0">
                  <c:v>19.672131147540984</c:v>
                </c:pt>
                <c:pt idx="18" formatCode="0">
                  <c:v>20.74468085106383</c:v>
                </c:pt>
                <c:pt idx="19" formatCode="0">
                  <c:v>15</c:v>
                </c:pt>
                <c:pt idx="20" formatCode="0">
                  <c:v>27.586206896551722</c:v>
                </c:pt>
                <c:pt idx="21" formatCode="0">
                  <c:v>23.333333333333332</c:v>
                </c:pt>
                <c:pt idx="22" formatCode="0">
                  <c:v>13.793103448275861</c:v>
                </c:pt>
                <c:pt idx="24" formatCode="0">
                  <c:v>20.74468085106383</c:v>
                </c:pt>
                <c:pt idx="25" formatCode="0">
                  <c:v>18.045112781954884</c:v>
                </c:pt>
                <c:pt idx="26" formatCode="0">
                  <c:v>18.181818181818183</c:v>
                </c:pt>
              </c:numCache>
            </c:numRef>
          </c:val>
          <c:extLst>
            <c:ext xmlns:c16="http://schemas.microsoft.com/office/drawing/2014/chart" uri="{C3380CC4-5D6E-409C-BE32-E72D297353CC}">
              <c16:uniqueId val="{0000000B-16CA-4A62-B4D0-CD460C9ED34F}"/>
            </c:ext>
          </c:extLst>
        </c:ser>
        <c:ser>
          <c:idx val="12"/>
          <c:order val="12"/>
          <c:tx>
            <c:strRef>
              <c:f>Dati!$O$1006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Dati!$O$1007:$O$1033</c:f>
              <c:numCache>
                <c:formatCode>General</c:formatCode>
                <c:ptCount val="27"/>
                <c:pt idx="0" formatCode="0">
                  <c:v>14.676015473887816</c:v>
                </c:pt>
                <c:pt idx="2" formatCode="0">
                  <c:v>16.166380789022298</c:v>
                </c:pt>
                <c:pt idx="3" formatCode="0">
                  <c:v>12.55244755244755</c:v>
                </c:pt>
                <c:pt idx="4" formatCode="0">
                  <c:v>15.519480519480517</c:v>
                </c:pt>
                <c:pt idx="6" formatCode="0">
                  <c:v>13.604797979797979</c:v>
                </c:pt>
                <c:pt idx="7" formatCode="0">
                  <c:v>18.237250554323722</c:v>
                </c:pt>
                <c:pt idx="9" formatCode="0">
                  <c:v>22.150610583446404</c:v>
                </c:pt>
                <c:pt idx="10" formatCode="0">
                  <c:v>13.055310385407473</c:v>
                </c:pt>
                <c:pt idx="12" formatCode="0">
                  <c:v>15.043290043290042</c:v>
                </c:pt>
                <c:pt idx="13" formatCode="0">
                  <c:v>18.706293706293707</c:v>
                </c:pt>
                <c:pt idx="14" formatCode="0">
                  <c:v>5</c:v>
                </c:pt>
                <c:pt idx="15" formatCode="0">
                  <c:v>15.12539184952978</c:v>
                </c:pt>
                <c:pt idx="16" formatCode="0">
                  <c:v>14.418777943368106</c:v>
                </c:pt>
                <c:pt idx="18" formatCode="0">
                  <c:v>13.34622823984526</c:v>
                </c:pt>
                <c:pt idx="19" formatCode="0">
                  <c:v>19.09090909090909</c:v>
                </c:pt>
                <c:pt idx="20" formatCode="0">
                  <c:v>6.5047021943573675</c:v>
                </c:pt>
                <c:pt idx="21" formatCode="0">
                  <c:v>10.757575757575758</c:v>
                </c:pt>
                <c:pt idx="22" formatCode="0">
                  <c:v>20.297805642633229</c:v>
                </c:pt>
                <c:pt idx="24" formatCode="0">
                  <c:v>13.34622823984526</c:v>
                </c:pt>
                <c:pt idx="25" formatCode="0">
                  <c:v>16.045796308954206</c:v>
                </c:pt>
                <c:pt idx="26" formatCode="0">
                  <c:v>15.909090909090907</c:v>
                </c:pt>
              </c:numCache>
            </c:numRef>
          </c:val>
          <c:extLst>
            <c:ext xmlns:c16="http://schemas.microsoft.com/office/drawing/2014/chart" uri="{C3380CC4-5D6E-409C-BE32-E72D297353CC}">
              <c16:uniqueId val="{0000000C-16CA-4A62-B4D0-CD460C9ED34F}"/>
            </c:ext>
          </c:extLst>
        </c:ser>
        <c:ser>
          <c:idx val="13"/>
          <c:order val="13"/>
          <c:tx>
            <c:strRef>
              <c:f>Dati!$P$1006</c:f>
              <c:strCache>
                <c:ptCount val="1"/>
                <c:pt idx="0">
                  <c:v>Iestādē bija iespēja ātri saņemt pakalpojumu</c:v>
                </c:pt>
              </c:strCache>
            </c:strRef>
          </c:tx>
          <c:spPr>
            <a:solidFill>
              <a:srgbClr val="524B59"/>
            </a:solidFill>
          </c:spPr>
          <c:invertIfNegative val="0"/>
          <c:dLbls>
            <c:dLbl>
              <c:idx val="2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4268258874662E-2"/>
                      <c:h val="2.9661043482101045E-2"/>
                    </c:manualLayout>
                  </c15:layout>
                </c:ext>
                <c:ext xmlns:c16="http://schemas.microsoft.com/office/drawing/2014/chart" uri="{C3380CC4-5D6E-409C-BE32-E72D297353CC}">
                  <c16:uniqueId val="{00000004-261D-4DA1-9605-5301498C812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Dati!$P$1007:$P$1033</c:f>
              <c:numCache>
                <c:formatCode>General</c:formatCode>
                <c:ptCount val="27"/>
                <c:pt idx="0" formatCode="0">
                  <c:v>17.553191489361701</c:v>
                </c:pt>
                <c:pt idx="2" formatCode="0">
                  <c:v>16.981132075471699</c:v>
                </c:pt>
                <c:pt idx="3" formatCode="0">
                  <c:v>19.230769230769234</c:v>
                </c:pt>
                <c:pt idx="4" formatCode="0">
                  <c:v>16.428571428571427</c:v>
                </c:pt>
                <c:pt idx="6" formatCode="0">
                  <c:v>18.75</c:v>
                </c:pt>
                <c:pt idx="7" formatCode="0">
                  <c:v>14.634146341463413</c:v>
                </c:pt>
                <c:pt idx="9" formatCode="0">
                  <c:v>23.880597014925371</c:v>
                </c:pt>
                <c:pt idx="10" formatCode="0">
                  <c:v>16.181229773462782</c:v>
                </c:pt>
                <c:pt idx="12" formatCode="0">
                  <c:v>23.809523809523807</c:v>
                </c:pt>
                <c:pt idx="13" formatCode="0">
                  <c:v>15.384615384615385</c:v>
                </c:pt>
                <c:pt idx="14" formatCode="0">
                  <c:v>14.545454545454545</c:v>
                </c:pt>
                <c:pt idx="15" formatCode="0">
                  <c:v>12.068965517241379</c:v>
                </c:pt>
                <c:pt idx="16" formatCode="0">
                  <c:v>14.754098360655737</c:v>
                </c:pt>
                <c:pt idx="18" formatCode="0">
                  <c:v>12.23404255319149</c:v>
                </c:pt>
                <c:pt idx="19" formatCode="0">
                  <c:v>22</c:v>
                </c:pt>
                <c:pt idx="20" formatCode="0">
                  <c:v>20.689655172413794</c:v>
                </c:pt>
                <c:pt idx="21" formatCode="0">
                  <c:v>26.666666666666668</c:v>
                </c:pt>
                <c:pt idx="22" formatCode="0">
                  <c:v>24.137931034482758</c:v>
                </c:pt>
                <c:pt idx="24" formatCode="0">
                  <c:v>12.23404255319149</c:v>
                </c:pt>
                <c:pt idx="25" formatCode="0">
                  <c:v>25.563909774436087</c:v>
                </c:pt>
                <c:pt idx="26" formatCode="0">
                  <c:v>16.363636363636363</c:v>
                </c:pt>
              </c:numCache>
            </c:numRef>
          </c:val>
          <c:extLst>
            <c:ext xmlns:c16="http://schemas.microsoft.com/office/drawing/2014/chart" uri="{C3380CC4-5D6E-409C-BE32-E72D297353CC}">
              <c16:uniqueId val="{0000000D-16CA-4A62-B4D0-CD460C9ED34F}"/>
            </c:ext>
          </c:extLst>
        </c:ser>
        <c:ser>
          <c:idx val="14"/>
          <c:order val="14"/>
          <c:tx>
            <c:strRef>
              <c:f>Dati!$Q$1006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Dati!$Q$1007:$Q$1033</c:f>
              <c:numCache>
                <c:formatCode>General</c:formatCode>
                <c:ptCount val="27"/>
                <c:pt idx="0" formatCode="0">
                  <c:v>14.113475177304966</c:v>
                </c:pt>
                <c:pt idx="2" formatCode="0">
                  <c:v>14.685534591194969</c:v>
                </c:pt>
                <c:pt idx="3" formatCode="0">
                  <c:v>12.435897435897434</c:v>
                </c:pt>
                <c:pt idx="4" formatCode="0">
                  <c:v>15.238095238095241</c:v>
                </c:pt>
                <c:pt idx="6" formatCode="0">
                  <c:v>12.916666666666668</c:v>
                </c:pt>
                <c:pt idx="7" formatCode="0">
                  <c:v>17.032520325203254</c:v>
                </c:pt>
                <c:pt idx="9" formatCode="0">
                  <c:v>7.7860696517412968</c:v>
                </c:pt>
                <c:pt idx="10" formatCode="0">
                  <c:v>15.485436893203886</c:v>
                </c:pt>
                <c:pt idx="12" formatCode="0">
                  <c:v>7.8571428571428612</c:v>
                </c:pt>
                <c:pt idx="13" formatCode="0">
                  <c:v>16.282051282051285</c:v>
                </c:pt>
                <c:pt idx="14" formatCode="0">
                  <c:v>17.121212121212125</c:v>
                </c:pt>
                <c:pt idx="15" formatCode="0">
                  <c:v>19.597701149425291</c:v>
                </c:pt>
                <c:pt idx="16" formatCode="0">
                  <c:v>16.912568306010932</c:v>
                </c:pt>
                <c:pt idx="18" formatCode="0">
                  <c:v>19.432624113475178</c:v>
                </c:pt>
                <c:pt idx="19" formatCode="0">
                  <c:v>9.6666666666666679</c:v>
                </c:pt>
                <c:pt idx="20" formatCode="0">
                  <c:v>10.977011494252874</c:v>
                </c:pt>
                <c:pt idx="21" formatCode="0">
                  <c:v>5</c:v>
                </c:pt>
                <c:pt idx="22" formatCode="0">
                  <c:v>7.5287356321839098</c:v>
                </c:pt>
                <c:pt idx="24" formatCode="0">
                  <c:v>19.432624113475178</c:v>
                </c:pt>
                <c:pt idx="25" formatCode="0">
                  <c:v>6.1027568922305804</c:v>
                </c:pt>
                <c:pt idx="26" formatCode="0">
                  <c:v>15.303030303030305</c:v>
                </c:pt>
              </c:numCache>
            </c:numRef>
          </c:val>
          <c:extLst>
            <c:ext xmlns:c16="http://schemas.microsoft.com/office/drawing/2014/chart" uri="{C3380CC4-5D6E-409C-BE32-E72D297353CC}">
              <c16:uniqueId val="{0000000E-16CA-4A62-B4D0-CD460C9ED34F}"/>
            </c:ext>
          </c:extLst>
        </c:ser>
        <c:ser>
          <c:idx val="15"/>
          <c:order val="15"/>
          <c:tx>
            <c:strRef>
              <c:f>Dati!$R$1006</c:f>
              <c:strCache>
                <c:ptCount val="1"/>
                <c:pt idx="0">
                  <c:v>Redzēja reklāmu un/vai citu informāciju sociālajos tīklos, un tā pārliecināja</c:v>
                </c:pt>
              </c:strCache>
            </c:strRef>
          </c:tx>
          <c:spPr>
            <a:solidFill>
              <a:srgbClr val="262329"/>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Dati!$R$1007:$R$1033</c:f>
              <c:numCache>
                <c:formatCode>General</c:formatCode>
                <c:ptCount val="27"/>
                <c:pt idx="0" formatCode="0">
                  <c:v>11.436170212765957</c:v>
                </c:pt>
                <c:pt idx="2" formatCode="0">
                  <c:v>17.924528301886792</c:v>
                </c:pt>
                <c:pt idx="3" formatCode="0">
                  <c:v>10.76923076923077</c:v>
                </c:pt>
                <c:pt idx="4" formatCode="0">
                  <c:v>7.1428571428571423</c:v>
                </c:pt>
                <c:pt idx="6" formatCode="0">
                  <c:v>11.111111111111111</c:v>
                </c:pt>
                <c:pt idx="7" formatCode="0">
                  <c:v>13.414634146341465</c:v>
                </c:pt>
                <c:pt idx="9" formatCode="0">
                  <c:v>14.925373134328357</c:v>
                </c:pt>
                <c:pt idx="10" formatCode="0">
                  <c:v>10.679611650485436</c:v>
                </c:pt>
                <c:pt idx="12" formatCode="0">
                  <c:v>11.904761904761903</c:v>
                </c:pt>
                <c:pt idx="13" formatCode="0">
                  <c:v>5.1282051282051277</c:v>
                </c:pt>
                <c:pt idx="14" formatCode="0">
                  <c:v>5.4545454545454541</c:v>
                </c:pt>
                <c:pt idx="15" formatCode="0">
                  <c:v>8.6206896551724146</c:v>
                </c:pt>
                <c:pt idx="16" formatCode="0">
                  <c:v>14.754098360655737</c:v>
                </c:pt>
                <c:pt idx="18" formatCode="0">
                  <c:v>7.9787234042553195</c:v>
                </c:pt>
                <c:pt idx="19" formatCode="0">
                  <c:v>15</c:v>
                </c:pt>
                <c:pt idx="20" formatCode="0">
                  <c:v>6.8965517241379306</c:v>
                </c:pt>
                <c:pt idx="21" formatCode="0">
                  <c:v>16.666666666666664</c:v>
                </c:pt>
                <c:pt idx="22" formatCode="0">
                  <c:v>20.689655172413794</c:v>
                </c:pt>
                <c:pt idx="24" formatCode="0">
                  <c:v>7.9787234042553195</c:v>
                </c:pt>
                <c:pt idx="25" formatCode="0">
                  <c:v>15.789473684210526</c:v>
                </c:pt>
                <c:pt idx="26" formatCode="0">
                  <c:v>12.727272727272727</c:v>
                </c:pt>
              </c:numCache>
            </c:numRef>
          </c:val>
          <c:extLst>
            <c:ext xmlns:c16="http://schemas.microsoft.com/office/drawing/2014/chart" uri="{C3380CC4-5D6E-409C-BE32-E72D297353CC}">
              <c16:uniqueId val="{0000000F-16CA-4A62-B4D0-CD460C9ED34F}"/>
            </c:ext>
          </c:extLst>
        </c:ser>
        <c:ser>
          <c:idx val="16"/>
          <c:order val="16"/>
          <c:tx>
            <c:strRef>
              <c:f>Dati!$S$1006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Dati!$S$1007:$S$1033</c:f>
              <c:numCache>
                <c:formatCode>General</c:formatCode>
                <c:ptCount val="27"/>
                <c:pt idx="0" formatCode="0">
                  <c:v>14.253484959647837</c:v>
                </c:pt>
                <c:pt idx="2" formatCode="0">
                  <c:v>7.765126870527002</c:v>
                </c:pt>
                <c:pt idx="3" formatCode="0">
                  <c:v>14.920424403183024</c:v>
                </c:pt>
                <c:pt idx="4" formatCode="0">
                  <c:v>18.546798029556651</c:v>
                </c:pt>
                <c:pt idx="6" formatCode="0">
                  <c:v>14.578544061302683</c:v>
                </c:pt>
                <c:pt idx="7" formatCode="0">
                  <c:v>12.275021026072329</c:v>
                </c:pt>
                <c:pt idx="9" formatCode="0">
                  <c:v>10.764282038085437</c:v>
                </c:pt>
                <c:pt idx="10" formatCode="0">
                  <c:v>15.010043521928358</c:v>
                </c:pt>
                <c:pt idx="12" formatCode="0">
                  <c:v>13.78489326765189</c:v>
                </c:pt>
                <c:pt idx="13" formatCode="0">
                  <c:v>20.561450044208666</c:v>
                </c:pt>
                <c:pt idx="14" formatCode="0">
                  <c:v>20.23510971786834</c:v>
                </c:pt>
                <c:pt idx="15" formatCode="0">
                  <c:v>17.068965517241381</c:v>
                </c:pt>
                <c:pt idx="16" formatCode="0">
                  <c:v>10.935556811758056</c:v>
                </c:pt>
                <c:pt idx="18" formatCode="0">
                  <c:v>17.710931768158474</c:v>
                </c:pt>
                <c:pt idx="19" formatCode="0">
                  <c:v>10.689655172413794</c:v>
                </c:pt>
                <c:pt idx="20" formatCode="0">
                  <c:v>18.793103448275865</c:v>
                </c:pt>
                <c:pt idx="21" formatCode="0">
                  <c:v>9.0229885057471293</c:v>
                </c:pt>
                <c:pt idx="22" formatCode="0">
                  <c:v>5</c:v>
                </c:pt>
                <c:pt idx="24" formatCode="0">
                  <c:v>17.710931768158474</c:v>
                </c:pt>
                <c:pt idx="25" formatCode="0">
                  <c:v>9.9001814882032679</c:v>
                </c:pt>
                <c:pt idx="26" formatCode="0">
                  <c:v>12.962382445141067</c:v>
                </c:pt>
              </c:numCache>
            </c:numRef>
          </c:val>
          <c:extLst>
            <c:ext xmlns:c16="http://schemas.microsoft.com/office/drawing/2014/chart" uri="{C3380CC4-5D6E-409C-BE32-E72D297353CC}">
              <c16:uniqueId val="{00000010-16CA-4A62-B4D0-CD460C9ED34F}"/>
            </c:ext>
          </c:extLst>
        </c:ser>
        <c:ser>
          <c:idx val="17"/>
          <c:order val="17"/>
          <c:tx>
            <c:strRef>
              <c:f>Dati!$T$1006</c:f>
              <c:strCache>
                <c:ptCount val="1"/>
                <c:pt idx="0">
                  <c:v>Redzēja reklāmu un/vai citu informāciju citur (piem., iestādes mājaslapā), un tā pārliecināja</c:v>
                </c:pt>
              </c:strCache>
            </c:strRef>
          </c:tx>
          <c:spPr>
            <a:solidFill>
              <a:srgbClr val="E5E2D1"/>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Dati!$T$1007:$T$1033</c:f>
              <c:numCache>
                <c:formatCode>General</c:formatCode>
                <c:ptCount val="27"/>
                <c:pt idx="0" formatCode="0">
                  <c:v>6.6489361702127656</c:v>
                </c:pt>
                <c:pt idx="2" formatCode="0">
                  <c:v>7.5471698113207548</c:v>
                </c:pt>
                <c:pt idx="3" formatCode="0">
                  <c:v>8.4615384615384617</c:v>
                </c:pt>
                <c:pt idx="4" formatCode="0">
                  <c:v>4.2857142857142856</c:v>
                </c:pt>
                <c:pt idx="6" formatCode="0">
                  <c:v>6.9444444444444446</c:v>
                </c:pt>
                <c:pt idx="7" formatCode="0">
                  <c:v>6.0975609756097562</c:v>
                </c:pt>
                <c:pt idx="9" formatCode="0">
                  <c:v>7.4626865671641784</c:v>
                </c:pt>
                <c:pt idx="10" formatCode="0">
                  <c:v>6.4724919093851128</c:v>
                </c:pt>
                <c:pt idx="12" formatCode="0">
                  <c:v>4.7619047619047619</c:v>
                </c:pt>
                <c:pt idx="13" formatCode="0">
                  <c:v>10.256410256410255</c:v>
                </c:pt>
                <c:pt idx="14" formatCode="0">
                  <c:v>9.0909090909090917</c:v>
                </c:pt>
                <c:pt idx="15" formatCode="0">
                  <c:v>5.1724137931034484</c:v>
                </c:pt>
                <c:pt idx="16" formatCode="0">
                  <c:v>4.918032786885246</c:v>
                </c:pt>
                <c:pt idx="18" formatCode="0">
                  <c:v>6.3829787234042552</c:v>
                </c:pt>
                <c:pt idx="19" formatCode="0">
                  <c:v>5</c:v>
                </c:pt>
                <c:pt idx="20" formatCode="0">
                  <c:v>10.344827586206897</c:v>
                </c:pt>
                <c:pt idx="21" formatCode="0">
                  <c:v>6.666666666666667</c:v>
                </c:pt>
                <c:pt idx="22" formatCode="0">
                  <c:v>10.344827586206897</c:v>
                </c:pt>
                <c:pt idx="24" formatCode="0">
                  <c:v>6.3829787234042552</c:v>
                </c:pt>
                <c:pt idx="25" formatCode="0">
                  <c:v>6.7669172932330826</c:v>
                </c:pt>
                <c:pt idx="26" formatCode="0">
                  <c:v>7.2727272727272725</c:v>
                </c:pt>
              </c:numCache>
            </c:numRef>
          </c:val>
          <c:extLst>
            <c:ext xmlns:c16="http://schemas.microsoft.com/office/drawing/2014/chart" uri="{C3380CC4-5D6E-409C-BE32-E72D297353CC}">
              <c16:uniqueId val="{00000011-16CA-4A62-B4D0-CD460C9ED34F}"/>
            </c:ext>
          </c:extLst>
        </c:ser>
        <c:ser>
          <c:idx val="18"/>
          <c:order val="18"/>
          <c:tx>
            <c:strRef>
              <c:f>Dati!$U$1006</c:f>
              <c:strCache>
                <c:ptCount val="1"/>
                <c:pt idx="0">
                  <c:v>.</c:v>
                </c:pt>
              </c:strCache>
            </c:strRef>
          </c:tx>
          <c:spPr>
            <a:noFill/>
          </c:spPr>
          <c:invertIfNegative val="0"/>
          <c:dLbls>
            <c:delete val="1"/>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Dati!$U$1007:$U$1033</c:f>
              <c:numCache>
                <c:formatCode>General</c:formatCode>
                <c:ptCount val="27"/>
                <c:pt idx="0" formatCode="0">
                  <c:v>8.6958914159941312</c:v>
                </c:pt>
                <c:pt idx="2" formatCode="0">
                  <c:v>7.797657774886142</c:v>
                </c:pt>
                <c:pt idx="3" formatCode="0">
                  <c:v>6.8832891246684351</c:v>
                </c:pt>
                <c:pt idx="4" formatCode="0">
                  <c:v>11.059113300492612</c:v>
                </c:pt>
                <c:pt idx="6" formatCode="0">
                  <c:v>8.4003831417624522</c:v>
                </c:pt>
                <c:pt idx="7" formatCode="0">
                  <c:v>9.2472666105971406</c:v>
                </c:pt>
                <c:pt idx="9" formatCode="0">
                  <c:v>7.8821410190427184</c:v>
                </c:pt>
                <c:pt idx="10" formatCode="0">
                  <c:v>8.872335676821784</c:v>
                </c:pt>
                <c:pt idx="12" formatCode="0">
                  <c:v>10.582922824302134</c:v>
                </c:pt>
                <c:pt idx="13" formatCode="0">
                  <c:v>5.0884173297966413</c:v>
                </c:pt>
                <c:pt idx="14" formatCode="0">
                  <c:v>6.2539184952978051</c:v>
                </c:pt>
                <c:pt idx="15" formatCode="0">
                  <c:v>10.172413793103448</c:v>
                </c:pt>
                <c:pt idx="16" formatCode="0">
                  <c:v>10.426794799321652</c:v>
                </c:pt>
                <c:pt idx="18" formatCode="0">
                  <c:v>8.9618488628026416</c:v>
                </c:pt>
                <c:pt idx="19" formatCode="0">
                  <c:v>10.344827586206897</c:v>
                </c:pt>
                <c:pt idx="20" formatCode="0">
                  <c:v>5</c:v>
                </c:pt>
                <c:pt idx="21" formatCode="0">
                  <c:v>8.6781609195402289</c:v>
                </c:pt>
                <c:pt idx="22" formatCode="0">
                  <c:v>5</c:v>
                </c:pt>
                <c:pt idx="24" formatCode="0">
                  <c:v>8.9618488628026416</c:v>
                </c:pt>
                <c:pt idx="25" formatCode="0">
                  <c:v>8.5779102929738151</c:v>
                </c:pt>
                <c:pt idx="26" formatCode="0">
                  <c:v>8.0721003134796234</c:v>
                </c:pt>
              </c:numCache>
            </c:numRef>
          </c:val>
          <c:extLst>
            <c:ext xmlns:c16="http://schemas.microsoft.com/office/drawing/2014/chart" uri="{C3380CC4-5D6E-409C-BE32-E72D297353CC}">
              <c16:uniqueId val="{00000012-16CA-4A62-B4D0-CD460C9ED34F}"/>
            </c:ext>
          </c:extLst>
        </c:ser>
        <c:ser>
          <c:idx val="19"/>
          <c:order val="19"/>
          <c:tx>
            <c:strRef>
              <c:f>Dati!$V$1006</c:f>
              <c:strCache>
                <c:ptCount val="1"/>
                <c:pt idx="0">
                  <c:v>Bija kādi citi iemesli</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Dati!$B$1007:$B$1033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Dati!$V$1007:$V$1033</c:f>
              <c:numCache>
                <c:formatCode>General</c:formatCode>
                <c:ptCount val="27"/>
                <c:pt idx="0" formatCode="0">
                  <c:v>13.297872340425531</c:v>
                </c:pt>
                <c:pt idx="2" formatCode="0">
                  <c:v>17.924528301886792</c:v>
                </c:pt>
                <c:pt idx="3" formatCode="0">
                  <c:v>13.076923076923078</c:v>
                </c:pt>
                <c:pt idx="4" formatCode="0">
                  <c:v>10</c:v>
                </c:pt>
                <c:pt idx="6" formatCode="0">
                  <c:v>13.888888888888889</c:v>
                </c:pt>
                <c:pt idx="7" formatCode="0">
                  <c:v>10.975609756097562</c:v>
                </c:pt>
                <c:pt idx="9" formatCode="0">
                  <c:v>11.940298507462686</c:v>
                </c:pt>
                <c:pt idx="10" formatCode="0">
                  <c:v>13.592233009708737</c:v>
                </c:pt>
                <c:pt idx="12" formatCode="0">
                  <c:v>4.7619047619047619</c:v>
                </c:pt>
                <c:pt idx="13" formatCode="0">
                  <c:v>12.820512820512819</c:v>
                </c:pt>
                <c:pt idx="14" formatCode="0">
                  <c:v>12.727272727272727</c:v>
                </c:pt>
                <c:pt idx="15" formatCode="0">
                  <c:v>12.068965517241379</c:v>
                </c:pt>
                <c:pt idx="16" formatCode="0">
                  <c:v>24.590163934426229</c:v>
                </c:pt>
                <c:pt idx="18" formatCode="0">
                  <c:v>13.829787234042554</c:v>
                </c:pt>
                <c:pt idx="19" formatCode="0">
                  <c:v>15</c:v>
                </c:pt>
                <c:pt idx="20" formatCode="0">
                  <c:v>17.241379310344829</c:v>
                </c:pt>
                <c:pt idx="21" formatCode="0">
                  <c:v>10</c:v>
                </c:pt>
                <c:pt idx="22" formatCode="0">
                  <c:v>3.4482758620689653</c:v>
                </c:pt>
                <c:pt idx="24" formatCode="0">
                  <c:v>13.829787234042554</c:v>
                </c:pt>
                <c:pt idx="25" formatCode="0">
                  <c:v>13.533834586466165</c:v>
                </c:pt>
                <c:pt idx="26" formatCode="0">
                  <c:v>10.909090909090908</c:v>
                </c:pt>
              </c:numCache>
            </c:numRef>
          </c:val>
          <c:extLst>
            <c:ext xmlns:c16="http://schemas.microsoft.com/office/drawing/2014/chart" uri="{C3380CC4-5D6E-409C-BE32-E72D297353CC}">
              <c16:uniqueId val="{00000013-16CA-4A62-B4D0-CD460C9ED34F}"/>
            </c:ext>
          </c:extLst>
        </c:ser>
        <c:dLbls>
          <c:dLblPos val="ctr"/>
          <c:showLegendKey val="0"/>
          <c:showVal val="1"/>
          <c:showCatName val="0"/>
          <c:showSerName val="0"/>
          <c:showPercent val="0"/>
          <c:showBubbleSize val="0"/>
        </c:dLbls>
        <c:gapWidth val="20"/>
        <c:overlap val="100"/>
        <c:axId val="409687120"/>
        <c:axId val="409691040"/>
      </c:barChart>
      <c:catAx>
        <c:axId val="4096871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9691040"/>
        <c:crossesAt val="0"/>
        <c:auto val="1"/>
        <c:lblAlgn val="ctr"/>
        <c:lblOffset val="100"/>
        <c:tickLblSkip val="1"/>
        <c:tickMarkSkip val="1"/>
        <c:noMultiLvlLbl val="0"/>
      </c:catAx>
      <c:valAx>
        <c:axId val="409691040"/>
        <c:scaling>
          <c:orientation val="minMax"/>
          <c:max val="380"/>
          <c:min val="0"/>
        </c:scaling>
        <c:delete val="1"/>
        <c:axPos val="t"/>
        <c:numFmt formatCode="0" sourceLinked="1"/>
        <c:majorTickMark val="out"/>
        <c:minorTickMark val="none"/>
        <c:tickLblPos val="nextTo"/>
        <c:crossAx val="40968712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7615195569401192"/>
          <c:y val="0.10564172268353764"/>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5812409138110071"/>
          <c:y val="0.11391146039277714"/>
          <c:w val="0.74187590861889929"/>
          <c:h val="0.86943439435877157"/>
        </c:manualLayout>
      </c:layout>
      <c:barChart>
        <c:barDir val="bar"/>
        <c:grouping val="stacked"/>
        <c:varyColors val="0"/>
        <c:ser>
          <c:idx val="1"/>
          <c:order val="0"/>
          <c:tx>
            <c:strRef>
              <c:f>Dati!$C$1034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Dati!$C$1035:$C$1063</c:f>
              <c:numCache>
                <c:formatCode>0</c:formatCode>
                <c:ptCount val="29"/>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numCache>
            </c:numRef>
          </c:val>
          <c:extLst>
            <c:ext xmlns:c16="http://schemas.microsoft.com/office/drawing/2014/chart" uri="{C3380CC4-5D6E-409C-BE32-E72D297353CC}">
              <c16:uniqueId val="{00000000-90BE-4751-8220-BD1EE6F04912}"/>
            </c:ext>
          </c:extLst>
        </c:ser>
        <c:ser>
          <c:idx val="2"/>
          <c:order val="1"/>
          <c:tx>
            <c:strRef>
              <c:f>Dati!$D$1034</c:f>
              <c:strCache>
                <c:ptCount val="1"/>
                <c:pt idx="0">
                  <c:v>Šī iestāde atradās respondentei ērtā vietā</c:v>
                </c:pt>
              </c:strCache>
            </c:strRef>
          </c:tx>
          <c:spPr>
            <a:solidFill>
              <a:srgbClr val="114F5B"/>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2-6E21-4402-8A11-1F0214AAE231}"/>
                </c:ext>
              </c:extLst>
            </c:dLbl>
            <c:dLbl>
              <c:idx val="2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6E21-4402-8A11-1F0214AAE231}"/>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Dati!$D$1035:$D$1063</c:f>
              <c:numCache>
                <c:formatCode>General</c:formatCode>
                <c:ptCount val="29"/>
                <c:pt idx="0" formatCode="0">
                  <c:v>37.234042553191486</c:v>
                </c:pt>
                <c:pt idx="2" formatCode="0">
                  <c:v>49.438202247191008</c:v>
                </c:pt>
                <c:pt idx="3" formatCode="0">
                  <c:v>31.40096618357488</c:v>
                </c:pt>
                <c:pt idx="4" formatCode="0">
                  <c:v>42.424242424242422</c:v>
                </c:pt>
                <c:pt idx="6" formatCode="0">
                  <c:v>35.517241379310342</c:v>
                </c:pt>
                <c:pt idx="7" formatCode="0">
                  <c:v>43.02325581395349</c:v>
                </c:pt>
                <c:pt idx="9" formatCode="0">
                  <c:v>29.82456140350877</c:v>
                </c:pt>
                <c:pt idx="10" formatCode="0">
                  <c:v>40.458015267175576</c:v>
                </c:pt>
                <c:pt idx="12" formatCode="0">
                  <c:v>37.06293706293706</c:v>
                </c:pt>
                <c:pt idx="13" formatCode="0">
                  <c:v>37.777777777777779</c:v>
                </c:pt>
                <c:pt idx="15" formatCode="0">
                  <c:v>39.055793991416309</c:v>
                </c:pt>
                <c:pt idx="16" formatCode="0">
                  <c:v>34.265734265734267</c:v>
                </c:pt>
                <c:pt idx="18" formatCode="0">
                  <c:v>33.333333333333329</c:v>
                </c:pt>
                <c:pt idx="19" formatCode="0">
                  <c:v>39.271255060728741</c:v>
                </c:pt>
                <c:pt idx="21" formatCode="0">
                  <c:v>47.191011235955052</c:v>
                </c:pt>
                <c:pt idx="22" formatCode="0">
                  <c:v>28.28282828282828</c:v>
                </c:pt>
                <c:pt idx="24" formatCode="0">
                  <c:v>32.258064516129032</c:v>
                </c:pt>
                <c:pt idx="25" formatCode="0">
                  <c:v>38.216560509554142</c:v>
                </c:pt>
                <c:pt idx="27" formatCode="0">
                  <c:v>26.027397260273972</c:v>
                </c:pt>
                <c:pt idx="28" formatCode="0">
                  <c:v>39.933993399339933</c:v>
                </c:pt>
              </c:numCache>
            </c:numRef>
          </c:val>
          <c:extLst>
            <c:ext xmlns:c16="http://schemas.microsoft.com/office/drawing/2014/chart" uri="{C3380CC4-5D6E-409C-BE32-E72D297353CC}">
              <c16:uniqueId val="{00000001-90BE-4751-8220-BD1EE6F04912}"/>
            </c:ext>
          </c:extLst>
        </c:ser>
        <c:ser>
          <c:idx val="3"/>
          <c:order val="2"/>
          <c:tx>
            <c:strRef>
              <c:f>Dati!$E$1034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Dati!$E$1035:$E$1063</c:f>
              <c:numCache>
                <c:formatCode>General</c:formatCode>
                <c:ptCount val="29"/>
                <c:pt idx="0" formatCode="0">
                  <c:v>17.204159693999522</c:v>
                </c:pt>
                <c:pt idx="2" formatCode="0">
                  <c:v>5</c:v>
                </c:pt>
                <c:pt idx="3" formatCode="0">
                  <c:v>23.037236063616128</c:v>
                </c:pt>
                <c:pt idx="4" formatCode="0">
                  <c:v>12.013959822948586</c:v>
                </c:pt>
                <c:pt idx="6" formatCode="0">
                  <c:v>18.920960867880666</c:v>
                </c:pt>
                <c:pt idx="7" formatCode="0">
                  <c:v>11.414946433237517</c:v>
                </c:pt>
                <c:pt idx="9" formatCode="0">
                  <c:v>24.613640843682237</c:v>
                </c:pt>
                <c:pt idx="10" formatCode="0">
                  <c:v>13.980186980015432</c:v>
                </c:pt>
                <c:pt idx="12" formatCode="0">
                  <c:v>17.375265184253948</c:v>
                </c:pt>
                <c:pt idx="13" formatCode="0">
                  <c:v>16.660424469413229</c:v>
                </c:pt>
                <c:pt idx="15" formatCode="0">
                  <c:v>15.382408255774699</c:v>
                </c:pt>
                <c:pt idx="16" formatCode="0">
                  <c:v>20.172467981456741</c:v>
                </c:pt>
                <c:pt idx="18" formatCode="0">
                  <c:v>21.104868913857679</c:v>
                </c:pt>
                <c:pt idx="19" formatCode="0">
                  <c:v>15.166947186462266</c:v>
                </c:pt>
                <c:pt idx="21" formatCode="0">
                  <c:v>7.2471910112359552</c:v>
                </c:pt>
                <c:pt idx="22" formatCode="0">
                  <c:v>26.155373964362727</c:v>
                </c:pt>
                <c:pt idx="24" formatCode="0">
                  <c:v>22.180137731061976</c:v>
                </c:pt>
                <c:pt idx="25" formatCode="0">
                  <c:v>16.221641737636865</c:v>
                </c:pt>
                <c:pt idx="27" formatCode="0">
                  <c:v>28.410804986917036</c:v>
                </c:pt>
                <c:pt idx="28" formatCode="0">
                  <c:v>14.504208847851075</c:v>
                </c:pt>
              </c:numCache>
            </c:numRef>
          </c:val>
          <c:extLst>
            <c:ext xmlns:c16="http://schemas.microsoft.com/office/drawing/2014/chart" uri="{C3380CC4-5D6E-409C-BE32-E72D297353CC}">
              <c16:uniqueId val="{00000002-90BE-4751-8220-BD1EE6F04912}"/>
            </c:ext>
          </c:extLst>
        </c:ser>
        <c:ser>
          <c:idx val="4"/>
          <c:order val="3"/>
          <c:tx>
            <c:strRef>
              <c:f>Dati!$F$1034</c:f>
              <c:strCache>
                <c:ptCount val="1"/>
                <c:pt idx="0">
                  <c:v>Šo vietu respondentei ieteica draugi vai paziņas</c:v>
                </c:pt>
              </c:strCache>
            </c:strRef>
          </c:tx>
          <c:spPr>
            <a:solidFill>
              <a:srgbClr val="16697A"/>
            </a:solidFill>
          </c:spPr>
          <c:invertIfNegative val="0"/>
          <c:dLbls>
            <c:dLbl>
              <c:idx val="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1-6E21-4402-8A11-1F0214AAE231}"/>
                </c:ext>
              </c:extLst>
            </c:dLbl>
            <c:dLbl>
              <c:idx val="1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1-48CC-4F12-B46F-67462A0A0089}"/>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Dati!$F$1035:$F$1063</c:f>
              <c:numCache>
                <c:formatCode>General</c:formatCode>
                <c:ptCount val="29"/>
                <c:pt idx="0" formatCode="0">
                  <c:v>32.978723404255319</c:v>
                </c:pt>
                <c:pt idx="2" formatCode="0">
                  <c:v>34.831460674157306</c:v>
                </c:pt>
                <c:pt idx="3" formatCode="0">
                  <c:v>28.502415458937197</c:v>
                </c:pt>
                <c:pt idx="4" formatCode="0">
                  <c:v>48.484848484848484</c:v>
                </c:pt>
                <c:pt idx="6" formatCode="0">
                  <c:v>33.103448275862071</c:v>
                </c:pt>
                <c:pt idx="7" formatCode="0">
                  <c:v>32.558139534883722</c:v>
                </c:pt>
                <c:pt idx="9" formatCode="0">
                  <c:v>36.84210526315789</c:v>
                </c:pt>
                <c:pt idx="10" formatCode="0">
                  <c:v>31.297709923664126</c:v>
                </c:pt>
                <c:pt idx="12" formatCode="0">
                  <c:v>34.965034965034967</c:v>
                </c:pt>
                <c:pt idx="13" formatCode="0">
                  <c:v>26.666666666666668</c:v>
                </c:pt>
                <c:pt idx="15" formatCode="0">
                  <c:v>33.905579399141637</c:v>
                </c:pt>
                <c:pt idx="16" formatCode="0">
                  <c:v>31.46853146853147</c:v>
                </c:pt>
                <c:pt idx="18" formatCode="0">
                  <c:v>37.984496124031011</c:v>
                </c:pt>
                <c:pt idx="19" formatCode="0">
                  <c:v>30.364372469635626</c:v>
                </c:pt>
                <c:pt idx="21" formatCode="0">
                  <c:v>34.269662921348313</c:v>
                </c:pt>
                <c:pt idx="22" formatCode="0">
                  <c:v>31.818181818181817</c:v>
                </c:pt>
                <c:pt idx="24" formatCode="0">
                  <c:v>24.193548387096776</c:v>
                </c:pt>
                <c:pt idx="25" formatCode="0">
                  <c:v>34.71337579617834</c:v>
                </c:pt>
                <c:pt idx="27" formatCode="0">
                  <c:v>34.246575342465754</c:v>
                </c:pt>
                <c:pt idx="28" formatCode="0">
                  <c:v>32.673267326732677</c:v>
                </c:pt>
              </c:numCache>
            </c:numRef>
          </c:val>
          <c:extLst>
            <c:ext xmlns:c16="http://schemas.microsoft.com/office/drawing/2014/chart" uri="{C3380CC4-5D6E-409C-BE32-E72D297353CC}">
              <c16:uniqueId val="{00000003-90BE-4751-8220-BD1EE6F04912}"/>
            </c:ext>
          </c:extLst>
        </c:ser>
        <c:ser>
          <c:idx val="5"/>
          <c:order val="4"/>
          <c:tx>
            <c:strRef>
              <c:f>Dati!$G$1034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Dati!$G$1035:$G$1063</c:f>
              <c:numCache>
                <c:formatCode>General</c:formatCode>
                <c:ptCount val="29"/>
                <c:pt idx="0" formatCode="0">
                  <c:v>20.506125080593165</c:v>
                </c:pt>
                <c:pt idx="2" formatCode="0">
                  <c:v>18.653387810691179</c:v>
                </c:pt>
                <c:pt idx="3" formatCode="0">
                  <c:v>24.982433025911288</c:v>
                </c:pt>
                <c:pt idx="4" formatCode="0">
                  <c:v>5</c:v>
                </c:pt>
                <c:pt idx="6" formatCode="0">
                  <c:v>20.381400208986413</c:v>
                </c:pt>
                <c:pt idx="7" formatCode="0">
                  <c:v>20.926708949964762</c:v>
                </c:pt>
                <c:pt idx="9" formatCode="0">
                  <c:v>16.642743221690594</c:v>
                </c:pt>
                <c:pt idx="10" formatCode="0">
                  <c:v>22.187138561184359</c:v>
                </c:pt>
                <c:pt idx="12" formatCode="0">
                  <c:v>18.519813519813518</c:v>
                </c:pt>
                <c:pt idx="13" formatCode="0">
                  <c:v>26.818181818181817</c:v>
                </c:pt>
                <c:pt idx="15" formatCode="0">
                  <c:v>19.579269085706848</c:v>
                </c:pt>
                <c:pt idx="16" formatCode="0">
                  <c:v>22.016317016317014</c:v>
                </c:pt>
                <c:pt idx="18" formatCode="0">
                  <c:v>15.500352360817473</c:v>
                </c:pt>
                <c:pt idx="19" formatCode="0">
                  <c:v>23.120476015212859</c:v>
                </c:pt>
                <c:pt idx="21" formatCode="0">
                  <c:v>19.215185563500171</c:v>
                </c:pt>
                <c:pt idx="22" formatCode="0">
                  <c:v>21.666666666666668</c:v>
                </c:pt>
                <c:pt idx="24" formatCode="0">
                  <c:v>29.291300097751709</c:v>
                </c:pt>
                <c:pt idx="25" formatCode="0">
                  <c:v>18.771472688670144</c:v>
                </c:pt>
                <c:pt idx="27" formatCode="0">
                  <c:v>19.238273142382731</c:v>
                </c:pt>
                <c:pt idx="28" formatCode="0">
                  <c:v>20.811581158115807</c:v>
                </c:pt>
              </c:numCache>
            </c:numRef>
          </c:val>
          <c:extLst>
            <c:ext xmlns:c16="http://schemas.microsoft.com/office/drawing/2014/chart" uri="{C3380CC4-5D6E-409C-BE32-E72D297353CC}">
              <c16:uniqueId val="{00000004-90BE-4751-8220-BD1EE6F04912}"/>
            </c:ext>
          </c:extLst>
        </c:ser>
        <c:ser>
          <c:idx val="6"/>
          <c:order val="5"/>
          <c:tx>
            <c:strRef>
              <c:f>Dati!$H$1034</c:f>
              <c:strCache>
                <c:ptCount val="1"/>
                <c:pt idx="0">
                  <c:v>Šīs vietas pakalpojumus respondente bija izmantojusi jau iepriekš (pozitīva iepriekšējā pieredze)</c:v>
                </c:pt>
              </c:strCache>
            </c:strRef>
          </c:tx>
          <c:spPr>
            <a:solidFill>
              <a:srgbClr val="489FB5"/>
            </a:solidFill>
          </c:spPr>
          <c:invertIfNegative val="0"/>
          <c:dLbls>
            <c:dLbl>
              <c:idx val="9"/>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3-6E21-4402-8A11-1F0214AAE231}"/>
                </c:ext>
              </c:extLst>
            </c:dLbl>
            <c:dLbl>
              <c:idx val="1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2-48CC-4F12-B46F-67462A0A0089}"/>
                </c:ext>
              </c:extLst>
            </c:dLbl>
            <c:dLbl>
              <c:idx val="1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48CC-4F12-B46F-67462A0A0089}"/>
                </c:ext>
              </c:extLst>
            </c:dLbl>
            <c:dLbl>
              <c:idx val="2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3-48CC-4F12-B46F-67462A0A0089}"/>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Dati!$H$1035:$H$1063</c:f>
              <c:numCache>
                <c:formatCode>General</c:formatCode>
                <c:ptCount val="29"/>
                <c:pt idx="0" formatCode="0">
                  <c:v>32.712765957446813</c:v>
                </c:pt>
                <c:pt idx="2" formatCode="0">
                  <c:v>33.707865168539328</c:v>
                </c:pt>
                <c:pt idx="3" formatCode="0">
                  <c:v>34.29951690821256</c:v>
                </c:pt>
                <c:pt idx="4" formatCode="0">
                  <c:v>31.818181818181817</c:v>
                </c:pt>
                <c:pt idx="6" formatCode="0">
                  <c:v>32.068965517241374</c:v>
                </c:pt>
                <c:pt idx="7" formatCode="0">
                  <c:v>34.883720930232556</c:v>
                </c:pt>
                <c:pt idx="9" formatCode="0">
                  <c:v>48.245614035087719</c:v>
                </c:pt>
                <c:pt idx="10" formatCode="0">
                  <c:v>25.954198473282442</c:v>
                </c:pt>
                <c:pt idx="12" formatCode="0">
                  <c:v>36.713286713286713</c:v>
                </c:pt>
                <c:pt idx="13" formatCode="0">
                  <c:v>20</c:v>
                </c:pt>
                <c:pt idx="15" formatCode="0">
                  <c:v>35.622317596566525</c:v>
                </c:pt>
                <c:pt idx="16" formatCode="0">
                  <c:v>27.972027972027973</c:v>
                </c:pt>
                <c:pt idx="18" formatCode="0">
                  <c:v>41.860465116279073</c:v>
                </c:pt>
                <c:pt idx="19" formatCode="0">
                  <c:v>27.935222672064778</c:v>
                </c:pt>
                <c:pt idx="21" formatCode="0">
                  <c:v>27.528089887640451</c:v>
                </c:pt>
                <c:pt idx="22" formatCode="0">
                  <c:v>37.373737373737377</c:v>
                </c:pt>
                <c:pt idx="24" formatCode="0">
                  <c:v>11.29032258064516</c:v>
                </c:pt>
                <c:pt idx="25" formatCode="0">
                  <c:v>36.942675159235669</c:v>
                </c:pt>
                <c:pt idx="27" formatCode="0">
                  <c:v>27.397260273972602</c:v>
                </c:pt>
                <c:pt idx="28" formatCode="0">
                  <c:v>33.993399339933994</c:v>
                </c:pt>
              </c:numCache>
            </c:numRef>
          </c:val>
          <c:extLst>
            <c:ext xmlns:c16="http://schemas.microsoft.com/office/drawing/2014/chart" uri="{C3380CC4-5D6E-409C-BE32-E72D297353CC}">
              <c16:uniqueId val="{00000005-90BE-4751-8220-BD1EE6F04912}"/>
            </c:ext>
          </c:extLst>
        </c:ser>
        <c:ser>
          <c:idx val="7"/>
          <c:order val="6"/>
          <c:tx>
            <c:strRef>
              <c:f>Dati!$I$1034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Dati!$I$1035:$I$1063</c:f>
              <c:numCache>
                <c:formatCode>General</c:formatCode>
                <c:ptCount val="29"/>
                <c:pt idx="0" formatCode="0">
                  <c:v>20.532848077640907</c:v>
                </c:pt>
                <c:pt idx="2" formatCode="0">
                  <c:v>19.537748866548391</c:v>
                </c:pt>
                <c:pt idx="3" formatCode="0">
                  <c:v>18.946097126875159</c:v>
                </c:pt>
                <c:pt idx="4" formatCode="0">
                  <c:v>21.427432216905903</c:v>
                </c:pt>
                <c:pt idx="6" formatCode="0">
                  <c:v>21.176648517846345</c:v>
                </c:pt>
                <c:pt idx="7" formatCode="0">
                  <c:v>18.361893104855163</c:v>
                </c:pt>
                <c:pt idx="9" formatCode="0">
                  <c:v>5</c:v>
                </c:pt>
                <c:pt idx="10" formatCode="0">
                  <c:v>27.291415561805277</c:v>
                </c:pt>
                <c:pt idx="12" formatCode="0">
                  <c:v>16.532327321801006</c:v>
                </c:pt>
                <c:pt idx="13" formatCode="0">
                  <c:v>33.245614035087719</c:v>
                </c:pt>
                <c:pt idx="15" formatCode="0">
                  <c:v>17.623296438521194</c:v>
                </c:pt>
                <c:pt idx="16" formatCode="0">
                  <c:v>25.273586063059746</c:v>
                </c:pt>
                <c:pt idx="18" formatCode="0">
                  <c:v>11.385148918808646</c:v>
                </c:pt>
                <c:pt idx="19" formatCode="0">
                  <c:v>25.310391363022941</c:v>
                </c:pt>
                <c:pt idx="21" formatCode="0">
                  <c:v>25.717524147447268</c:v>
                </c:pt>
                <c:pt idx="22" formatCode="0">
                  <c:v>15.871876661350342</c:v>
                </c:pt>
                <c:pt idx="24" formatCode="0">
                  <c:v>41.955291454442559</c:v>
                </c:pt>
                <c:pt idx="25" formatCode="0">
                  <c:v>16.30293887585205</c:v>
                </c:pt>
                <c:pt idx="27" formatCode="0">
                  <c:v>25.848353761115117</c:v>
                </c:pt>
                <c:pt idx="28" formatCode="0">
                  <c:v>19.252214695153725</c:v>
                </c:pt>
              </c:numCache>
            </c:numRef>
          </c:val>
          <c:extLst>
            <c:ext xmlns:c16="http://schemas.microsoft.com/office/drawing/2014/chart" uri="{C3380CC4-5D6E-409C-BE32-E72D297353CC}">
              <c16:uniqueId val="{00000006-90BE-4751-8220-BD1EE6F04912}"/>
            </c:ext>
          </c:extLst>
        </c:ser>
        <c:ser>
          <c:idx val="8"/>
          <c:order val="7"/>
          <c:tx>
            <c:strRef>
              <c:f>Dati!$J$1034</c:f>
              <c:strCache>
                <c:ptCount val="1"/>
                <c:pt idx="0">
                  <c:v>Labākas cenas piedāvājums</c:v>
                </c:pt>
              </c:strCache>
            </c:strRef>
          </c:tx>
          <c:spPr>
            <a:solidFill>
              <a:srgbClr val="97C9D5"/>
            </a:solidFill>
          </c:spPr>
          <c:invertIfNegative val="0"/>
          <c:dLbls>
            <c:dLbl>
              <c:idx val="2"/>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4-48CC-4F12-B46F-67462A0A0089}"/>
                </c:ext>
              </c:extLst>
            </c:dLbl>
            <c:dLbl>
              <c:idx val="4"/>
              <c:spPr>
                <a:noFill/>
                <a:ln w="28575">
                  <a:solidFill>
                    <a:srgbClr val="FF0000"/>
                  </a:solidFill>
                </a:ln>
              </c:spPr>
              <c:txPr>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B354-430B-9A33-73662FDCA5DF}"/>
                </c:ext>
              </c:extLst>
            </c:dLbl>
            <c:dLbl>
              <c:idx val="15"/>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5-48CC-4F12-B46F-67462A0A0089}"/>
                </c:ext>
              </c:extLst>
            </c:dLbl>
            <c:dLbl>
              <c:idx val="28"/>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6-48CC-4F12-B46F-67462A0A0089}"/>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Dati!$J$1035:$J$1063</c:f>
              <c:numCache>
                <c:formatCode>General</c:formatCode>
                <c:ptCount val="29"/>
                <c:pt idx="0" formatCode="0">
                  <c:v>31.382978723404253</c:v>
                </c:pt>
                <c:pt idx="2" formatCode="0">
                  <c:v>47.191011235955052</c:v>
                </c:pt>
                <c:pt idx="3" formatCode="0">
                  <c:v>23.188405797101449</c:v>
                </c:pt>
                <c:pt idx="4" formatCode="0">
                  <c:v>39.393939393939391</c:v>
                </c:pt>
                <c:pt idx="6" formatCode="0">
                  <c:v>32.068965517241374</c:v>
                </c:pt>
                <c:pt idx="7" formatCode="0">
                  <c:v>29.069767441860467</c:v>
                </c:pt>
                <c:pt idx="9" formatCode="0">
                  <c:v>26.315789473684209</c:v>
                </c:pt>
                <c:pt idx="10" formatCode="0">
                  <c:v>33.587786259541986</c:v>
                </c:pt>
                <c:pt idx="12" formatCode="0">
                  <c:v>33.21678321678322</c:v>
                </c:pt>
                <c:pt idx="13" formatCode="0">
                  <c:v>25.555555555555554</c:v>
                </c:pt>
                <c:pt idx="15" formatCode="0">
                  <c:v>35.193133047210303</c:v>
                </c:pt>
                <c:pt idx="16" formatCode="0">
                  <c:v>25.174825174825177</c:v>
                </c:pt>
                <c:pt idx="18" formatCode="0">
                  <c:v>31.007751937984494</c:v>
                </c:pt>
                <c:pt idx="19" formatCode="0">
                  <c:v>31.578947368421051</c:v>
                </c:pt>
                <c:pt idx="21" formatCode="0">
                  <c:v>66.292134831460672</c:v>
                </c:pt>
                <c:pt idx="22" formatCode="0">
                  <c:v>0</c:v>
                </c:pt>
                <c:pt idx="24" formatCode="0">
                  <c:v>40.322580645161288</c:v>
                </c:pt>
                <c:pt idx="25" formatCode="0">
                  <c:v>29.617834394904456</c:v>
                </c:pt>
                <c:pt idx="27" formatCode="0">
                  <c:v>15.068493150684931</c:v>
                </c:pt>
                <c:pt idx="28" formatCode="0">
                  <c:v>35.313531353135311</c:v>
                </c:pt>
              </c:numCache>
            </c:numRef>
          </c:val>
          <c:extLst>
            <c:ext xmlns:c16="http://schemas.microsoft.com/office/drawing/2014/chart" uri="{C3380CC4-5D6E-409C-BE32-E72D297353CC}">
              <c16:uniqueId val="{00000007-90BE-4751-8220-BD1EE6F04912}"/>
            </c:ext>
          </c:extLst>
        </c:ser>
        <c:ser>
          <c:idx val="9"/>
          <c:order val="8"/>
          <c:tx>
            <c:strRef>
              <c:f>Dati!$K$1034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Dati!$K$1035:$K$1063</c:f>
              <c:numCache>
                <c:formatCode>General</c:formatCode>
                <c:ptCount val="29"/>
                <c:pt idx="0" formatCode="0">
                  <c:v>39.909156108056422</c:v>
                </c:pt>
                <c:pt idx="2" formatCode="0">
                  <c:v>24.101123595505619</c:v>
                </c:pt>
                <c:pt idx="3" formatCode="0">
                  <c:v>48.103729034359219</c:v>
                </c:pt>
                <c:pt idx="4" formatCode="0">
                  <c:v>31.898195437521281</c:v>
                </c:pt>
                <c:pt idx="6" formatCode="0">
                  <c:v>39.223169314219298</c:v>
                </c:pt>
                <c:pt idx="7" formatCode="0">
                  <c:v>42.222367389600208</c:v>
                </c:pt>
                <c:pt idx="9" formatCode="0">
                  <c:v>44.976345357776466</c:v>
                </c:pt>
                <c:pt idx="10" formatCode="0">
                  <c:v>37.704348571918686</c:v>
                </c:pt>
                <c:pt idx="12" formatCode="0">
                  <c:v>38.075351614677452</c:v>
                </c:pt>
                <c:pt idx="13" formatCode="0">
                  <c:v>45.736579275905115</c:v>
                </c:pt>
                <c:pt idx="15" formatCode="0">
                  <c:v>36.099001784250369</c:v>
                </c:pt>
                <c:pt idx="16" formatCode="0">
                  <c:v>46.117309656635499</c:v>
                </c:pt>
                <c:pt idx="18" formatCode="0">
                  <c:v>40.284382893476177</c:v>
                </c:pt>
                <c:pt idx="19" formatCode="0">
                  <c:v>39.713187463039617</c:v>
                </c:pt>
                <c:pt idx="21" formatCode="0">
                  <c:v>5</c:v>
                </c:pt>
                <c:pt idx="22" formatCode="0">
                  <c:v>71.292134831460672</c:v>
                </c:pt>
                <c:pt idx="24" formatCode="0">
                  <c:v>30.969554186299384</c:v>
                </c:pt>
                <c:pt idx="25" formatCode="0">
                  <c:v>41.674300436556216</c:v>
                </c:pt>
                <c:pt idx="27" formatCode="0">
                  <c:v>56.223641680775742</c:v>
                </c:pt>
                <c:pt idx="28" formatCode="0">
                  <c:v>35.978603478325361</c:v>
                </c:pt>
              </c:numCache>
            </c:numRef>
          </c:val>
          <c:extLst>
            <c:ext xmlns:c16="http://schemas.microsoft.com/office/drawing/2014/chart" uri="{C3380CC4-5D6E-409C-BE32-E72D297353CC}">
              <c16:uniqueId val="{00000008-90BE-4751-8220-BD1EE6F04912}"/>
            </c:ext>
          </c:extLst>
        </c:ser>
        <c:ser>
          <c:idx val="10"/>
          <c:order val="9"/>
          <c:tx>
            <c:strRef>
              <c:f>Dati!$L$1034</c:f>
              <c:strCache>
                <c:ptCount val="1"/>
                <c:pt idx="0">
                  <c:v>Interesējošajam pakalpojumam bija akcija / atlaide / kāds īpašs piedāvājums </c:v>
                </c:pt>
              </c:strCache>
            </c:strRef>
          </c:tx>
          <c:spPr>
            <a:solidFill>
              <a:srgbClr val="D8D0E2"/>
            </a:solidFill>
          </c:spPr>
          <c:invertIfNegative val="0"/>
          <c:dLbls>
            <c:dLbl>
              <c:idx val="2"/>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7-48CC-4F12-B46F-67462A0A0089}"/>
                </c:ext>
              </c:extLst>
            </c:dLbl>
            <c:dLbl>
              <c:idx val="24"/>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7A7E-415D-B764-601D7C8A2E4C}"/>
                </c:ext>
              </c:extLst>
            </c:dLbl>
            <c:dLbl>
              <c:idx val="28"/>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1-7A7E-415D-B764-601D7C8A2E4C}"/>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Dati!$L$1035:$L$1063</c:f>
              <c:numCache>
                <c:formatCode>General</c:formatCode>
                <c:ptCount val="29"/>
                <c:pt idx="0" formatCode="0">
                  <c:v>26.329787234042552</c:v>
                </c:pt>
                <c:pt idx="2" formatCode="0">
                  <c:v>40.449438202247187</c:v>
                </c:pt>
                <c:pt idx="3" formatCode="0">
                  <c:v>25.120772946859905</c:v>
                </c:pt>
                <c:pt idx="4" formatCode="0">
                  <c:v>12.121212121212121</c:v>
                </c:pt>
                <c:pt idx="6" formatCode="0">
                  <c:v>26.206896551724139</c:v>
                </c:pt>
                <c:pt idx="7" formatCode="0">
                  <c:v>26.744186046511626</c:v>
                </c:pt>
                <c:pt idx="9" formatCode="0">
                  <c:v>19.298245614035086</c:v>
                </c:pt>
                <c:pt idx="10" formatCode="0">
                  <c:v>29.389312977099237</c:v>
                </c:pt>
                <c:pt idx="12" formatCode="0">
                  <c:v>26.923076923076923</c:v>
                </c:pt>
                <c:pt idx="13" formatCode="0">
                  <c:v>24.444444444444443</c:v>
                </c:pt>
                <c:pt idx="15" formatCode="0">
                  <c:v>30.042918454935624</c:v>
                </c:pt>
                <c:pt idx="16" formatCode="0">
                  <c:v>20.27972027972028</c:v>
                </c:pt>
                <c:pt idx="18" formatCode="0">
                  <c:v>18.604651162790699</c:v>
                </c:pt>
                <c:pt idx="19" formatCode="0">
                  <c:v>30.364372469635626</c:v>
                </c:pt>
                <c:pt idx="21" formatCode="0">
                  <c:v>55.617977528089888</c:v>
                </c:pt>
                <c:pt idx="22" formatCode="0">
                  <c:v>0</c:v>
                </c:pt>
                <c:pt idx="24" formatCode="0">
                  <c:v>40.322580645161288</c:v>
                </c:pt>
                <c:pt idx="25" formatCode="0">
                  <c:v>23.566878980891719</c:v>
                </c:pt>
                <c:pt idx="27" formatCode="0">
                  <c:v>12.328767123287671</c:v>
                </c:pt>
                <c:pt idx="28" formatCode="0">
                  <c:v>29.702970297029701</c:v>
                </c:pt>
              </c:numCache>
            </c:numRef>
          </c:val>
          <c:extLst>
            <c:ext xmlns:c16="http://schemas.microsoft.com/office/drawing/2014/chart" uri="{C3380CC4-5D6E-409C-BE32-E72D297353CC}">
              <c16:uniqueId val="{00000009-90BE-4751-8220-BD1EE6F04912}"/>
            </c:ext>
          </c:extLst>
        </c:ser>
        <c:ser>
          <c:idx val="11"/>
          <c:order val="10"/>
          <c:tx>
            <c:strRef>
              <c:f>Dati!$M$1034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Dati!$M$1035:$M$1063</c:f>
              <c:numCache>
                <c:formatCode>General</c:formatCode>
                <c:ptCount val="29"/>
                <c:pt idx="0" formatCode="0">
                  <c:v>34.28819029404734</c:v>
                </c:pt>
                <c:pt idx="2" formatCode="0">
                  <c:v>20.168539325842701</c:v>
                </c:pt>
                <c:pt idx="3" formatCode="0">
                  <c:v>35.49720458122998</c:v>
                </c:pt>
                <c:pt idx="4" formatCode="0">
                  <c:v>48.49676540687777</c:v>
                </c:pt>
                <c:pt idx="6" formatCode="0">
                  <c:v>34.411080976365753</c:v>
                </c:pt>
                <c:pt idx="7" formatCode="0">
                  <c:v>33.873791481578266</c:v>
                </c:pt>
                <c:pt idx="9" formatCode="0">
                  <c:v>41.319731914054799</c:v>
                </c:pt>
                <c:pt idx="10" formatCode="0">
                  <c:v>31.228664550990651</c:v>
                </c:pt>
                <c:pt idx="12" formatCode="0">
                  <c:v>33.694900605012961</c:v>
                </c:pt>
                <c:pt idx="13" formatCode="0">
                  <c:v>36.173533083645445</c:v>
                </c:pt>
                <c:pt idx="15" formatCode="0">
                  <c:v>30.575059073154264</c:v>
                </c:pt>
                <c:pt idx="16" formatCode="0">
                  <c:v>40.338257248369608</c:v>
                </c:pt>
                <c:pt idx="18" formatCode="0">
                  <c:v>42.013326365299193</c:v>
                </c:pt>
                <c:pt idx="19" formatCode="0">
                  <c:v>30.253605058454262</c:v>
                </c:pt>
                <c:pt idx="21" formatCode="0">
                  <c:v>5</c:v>
                </c:pt>
                <c:pt idx="22" formatCode="0">
                  <c:v>60.617977528089888</c:v>
                </c:pt>
                <c:pt idx="24" formatCode="0">
                  <c:v>20.2953968829286</c:v>
                </c:pt>
                <c:pt idx="25" formatCode="0">
                  <c:v>37.051098547198166</c:v>
                </c:pt>
                <c:pt idx="27" formatCode="0">
                  <c:v>48.289210404802219</c:v>
                </c:pt>
                <c:pt idx="28" formatCode="0">
                  <c:v>30.915007231060187</c:v>
                </c:pt>
              </c:numCache>
            </c:numRef>
          </c:val>
          <c:extLst>
            <c:ext xmlns:c16="http://schemas.microsoft.com/office/drawing/2014/chart" uri="{C3380CC4-5D6E-409C-BE32-E72D297353CC}">
              <c16:uniqueId val="{0000000A-90BE-4751-8220-BD1EE6F04912}"/>
            </c:ext>
          </c:extLst>
        </c:ser>
        <c:ser>
          <c:idx val="12"/>
          <c:order val="11"/>
          <c:tx>
            <c:strRef>
              <c:f>Dati!$N$1034</c:f>
              <c:strCache>
                <c:ptCount val="1"/>
                <c:pt idx="0">
                  <c:v>Šo vietu respondentei ieteica kādas ar ārstniecību saistītas personas</c:v>
                </c:pt>
              </c:strCache>
            </c:strRef>
          </c:tx>
          <c:spPr>
            <a:solidFill>
              <a:srgbClr val="7C7287"/>
            </a:solidFill>
          </c:spPr>
          <c:invertIfNegative val="0"/>
          <c:dLbls>
            <c:dLbl>
              <c:idx val="2"/>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7E-415D-B764-601D7C8A2E4C}"/>
                </c:ext>
              </c:extLst>
            </c:dLbl>
            <c:dLbl>
              <c:idx val="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A-48CC-4F12-B46F-67462A0A0089}"/>
                </c:ext>
              </c:extLst>
            </c:dLbl>
            <c:dLbl>
              <c:idx val="2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3-7A7E-415D-B764-601D7C8A2E4C}"/>
                </c:ext>
              </c:extLst>
            </c:dLbl>
            <c:dLbl>
              <c:idx val="2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4-7A7E-415D-B764-601D7C8A2E4C}"/>
                </c:ext>
              </c:extLst>
            </c:dLbl>
            <c:dLbl>
              <c:idx val="28"/>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5-7A7E-415D-B764-601D7C8A2E4C}"/>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Dati!$N$1035:$N$1063</c:f>
              <c:numCache>
                <c:formatCode>General</c:formatCode>
                <c:ptCount val="29"/>
                <c:pt idx="0" formatCode="0">
                  <c:v>19.414893617021274</c:v>
                </c:pt>
                <c:pt idx="2" formatCode="0">
                  <c:v>4.4943820224719104</c:v>
                </c:pt>
                <c:pt idx="3" formatCode="0">
                  <c:v>28.985507246376812</c:v>
                </c:pt>
                <c:pt idx="4" formatCode="0">
                  <c:v>10.606060606060606</c:v>
                </c:pt>
                <c:pt idx="6" formatCode="0">
                  <c:v>21.379310344827587</c:v>
                </c:pt>
                <c:pt idx="7" formatCode="0">
                  <c:v>12.790697674418606</c:v>
                </c:pt>
                <c:pt idx="9" formatCode="0">
                  <c:v>17.543859649122805</c:v>
                </c:pt>
                <c:pt idx="10" formatCode="0">
                  <c:v>20.229007633587788</c:v>
                </c:pt>
                <c:pt idx="12" formatCode="0">
                  <c:v>19.58041958041958</c:v>
                </c:pt>
                <c:pt idx="13" formatCode="0">
                  <c:v>18.888888888888889</c:v>
                </c:pt>
                <c:pt idx="15" formatCode="0">
                  <c:v>20.600858369098713</c:v>
                </c:pt>
                <c:pt idx="16" formatCode="0">
                  <c:v>17.482517482517483</c:v>
                </c:pt>
                <c:pt idx="18" formatCode="0">
                  <c:v>17.829457364341085</c:v>
                </c:pt>
                <c:pt idx="19" formatCode="0">
                  <c:v>20.242914979757085</c:v>
                </c:pt>
                <c:pt idx="21" formatCode="0">
                  <c:v>10.674157303370785</c:v>
                </c:pt>
                <c:pt idx="22" formatCode="0">
                  <c:v>27.27272727272727</c:v>
                </c:pt>
                <c:pt idx="24" formatCode="0">
                  <c:v>4.838709677419355</c:v>
                </c:pt>
                <c:pt idx="25" formatCode="0">
                  <c:v>22.29299363057325</c:v>
                </c:pt>
                <c:pt idx="27" formatCode="0">
                  <c:v>100</c:v>
                </c:pt>
                <c:pt idx="28" formatCode="0">
                  <c:v>0</c:v>
                </c:pt>
              </c:numCache>
            </c:numRef>
          </c:val>
          <c:extLst>
            <c:ext xmlns:c16="http://schemas.microsoft.com/office/drawing/2014/chart" uri="{C3380CC4-5D6E-409C-BE32-E72D297353CC}">
              <c16:uniqueId val="{0000000C-90BE-4751-8220-BD1EE6F04912}"/>
            </c:ext>
          </c:extLst>
        </c:ser>
        <c:ser>
          <c:idx val="13"/>
          <c:order val="12"/>
          <c:tx>
            <c:strRef>
              <c:f>Dati!$O$1034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Dati!$O$1035:$O$1063</c:f>
              <c:numCache>
                <c:formatCode>General</c:formatCode>
                <c:ptCount val="29"/>
                <c:pt idx="0" formatCode="0">
                  <c:v>85.585106382978722</c:v>
                </c:pt>
                <c:pt idx="2" formatCode="0">
                  <c:v>100.50561797752809</c:v>
                </c:pt>
                <c:pt idx="3" formatCode="0">
                  <c:v>76.014492753623188</c:v>
                </c:pt>
                <c:pt idx="4" formatCode="0">
                  <c:v>94.393939393939391</c:v>
                </c:pt>
                <c:pt idx="6" formatCode="0">
                  <c:v>83.620689655172413</c:v>
                </c:pt>
                <c:pt idx="7" formatCode="0">
                  <c:v>92.20930232558139</c:v>
                </c:pt>
                <c:pt idx="9" formatCode="0">
                  <c:v>87.456140350877192</c:v>
                </c:pt>
                <c:pt idx="10" formatCode="0">
                  <c:v>84.770992366412216</c:v>
                </c:pt>
                <c:pt idx="12" formatCode="0">
                  <c:v>85.419580419580427</c:v>
                </c:pt>
                <c:pt idx="13" formatCode="0">
                  <c:v>86.111111111111114</c:v>
                </c:pt>
                <c:pt idx="15" formatCode="0">
                  <c:v>84.399141630901283</c:v>
                </c:pt>
                <c:pt idx="16" formatCode="0">
                  <c:v>87.51748251748252</c:v>
                </c:pt>
                <c:pt idx="18" formatCode="0">
                  <c:v>87.170542635658919</c:v>
                </c:pt>
                <c:pt idx="19" formatCode="0">
                  <c:v>84.757085020242911</c:v>
                </c:pt>
                <c:pt idx="21" formatCode="0">
                  <c:v>94.325842696629209</c:v>
                </c:pt>
                <c:pt idx="22" formatCode="0">
                  <c:v>77.727272727272734</c:v>
                </c:pt>
                <c:pt idx="24" formatCode="0">
                  <c:v>100.16129032258064</c:v>
                </c:pt>
                <c:pt idx="25" formatCode="0">
                  <c:v>82.70700636942675</c:v>
                </c:pt>
                <c:pt idx="27" formatCode="0">
                  <c:v>5</c:v>
                </c:pt>
                <c:pt idx="28" formatCode="0">
                  <c:v>105</c:v>
                </c:pt>
              </c:numCache>
            </c:numRef>
          </c:val>
          <c:extLst>
            <c:ext xmlns:c16="http://schemas.microsoft.com/office/drawing/2014/chart" uri="{C3380CC4-5D6E-409C-BE32-E72D297353CC}">
              <c16:uniqueId val="{0000000D-90BE-4751-8220-BD1EE6F04912}"/>
            </c:ext>
          </c:extLst>
        </c:ser>
        <c:ser>
          <c:idx val="14"/>
          <c:order val="13"/>
          <c:tx>
            <c:strRef>
              <c:f>Dati!$P$1034</c:f>
              <c:strCache>
                <c:ptCount val="1"/>
                <c:pt idx="0">
                  <c:v>Iestādē bija iespēja ātri saņemt pakalpojumu</c:v>
                </c:pt>
              </c:strCache>
            </c:strRef>
          </c:tx>
          <c:spPr>
            <a:solidFill>
              <a:srgbClr val="524B59"/>
            </a:solidFill>
          </c:spPr>
          <c:invertIfNegative val="0"/>
          <c:dLbls>
            <c:dLbl>
              <c:idx val="2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D-48CC-4F12-B46F-67462A0A0089}"/>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Dati!$P$1035:$P$1063</c:f>
              <c:numCache>
                <c:formatCode>General</c:formatCode>
                <c:ptCount val="29"/>
                <c:pt idx="0" formatCode="0">
                  <c:v>17.553191489361701</c:v>
                </c:pt>
                <c:pt idx="2" formatCode="0">
                  <c:v>23.595505617977526</c:v>
                </c:pt>
                <c:pt idx="3" formatCode="0">
                  <c:v>18.357487922705314</c:v>
                </c:pt>
                <c:pt idx="4" formatCode="0">
                  <c:v>9.0909090909090917</c:v>
                </c:pt>
                <c:pt idx="6" formatCode="0">
                  <c:v>16.896551724137932</c:v>
                </c:pt>
                <c:pt idx="7" formatCode="0">
                  <c:v>19.767441860465116</c:v>
                </c:pt>
                <c:pt idx="9" formatCode="0">
                  <c:v>14.912280701754385</c:v>
                </c:pt>
                <c:pt idx="10" formatCode="0">
                  <c:v>18.702290076335878</c:v>
                </c:pt>
                <c:pt idx="12" formatCode="0">
                  <c:v>15.734265734265735</c:v>
                </c:pt>
                <c:pt idx="13" formatCode="0">
                  <c:v>23.333333333333332</c:v>
                </c:pt>
                <c:pt idx="15" formatCode="0">
                  <c:v>16.309012875536482</c:v>
                </c:pt>
                <c:pt idx="16" formatCode="0">
                  <c:v>19.58041958041958</c:v>
                </c:pt>
                <c:pt idx="18" formatCode="0">
                  <c:v>13.953488372093023</c:v>
                </c:pt>
                <c:pt idx="19" formatCode="0">
                  <c:v>19.4331983805668</c:v>
                </c:pt>
                <c:pt idx="21" formatCode="0">
                  <c:v>25.842696629213485</c:v>
                </c:pt>
                <c:pt idx="22" formatCode="0">
                  <c:v>10.1010101010101</c:v>
                </c:pt>
                <c:pt idx="24" formatCode="0">
                  <c:v>22.58064516129032</c:v>
                </c:pt>
                <c:pt idx="25" formatCode="0">
                  <c:v>16.560509554140125</c:v>
                </c:pt>
                <c:pt idx="27" formatCode="0">
                  <c:v>17.80821917808219</c:v>
                </c:pt>
                <c:pt idx="28" formatCode="0">
                  <c:v>17.491749174917494</c:v>
                </c:pt>
              </c:numCache>
            </c:numRef>
          </c:val>
          <c:extLst>
            <c:ext xmlns:c16="http://schemas.microsoft.com/office/drawing/2014/chart" uri="{C3380CC4-5D6E-409C-BE32-E72D297353CC}">
              <c16:uniqueId val="{0000000E-90BE-4751-8220-BD1EE6F04912}"/>
            </c:ext>
          </c:extLst>
        </c:ser>
        <c:ser>
          <c:idx val="15"/>
          <c:order val="14"/>
          <c:tx>
            <c:strRef>
              <c:f>Dati!$Q$1034</c:f>
              <c:strCache>
                <c:ptCount val="1"/>
                <c:pt idx="0">
                  <c:v>.</c:v>
                </c:pt>
              </c:strCache>
            </c:strRef>
          </c:tx>
          <c:spPr>
            <a:no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Dati!$Q$1035:$Q$1063</c:f>
              <c:numCache>
                <c:formatCode>General</c:formatCode>
                <c:ptCount val="29"/>
                <c:pt idx="0" formatCode="0">
                  <c:v>13.289505139851784</c:v>
                </c:pt>
                <c:pt idx="2" formatCode="0">
                  <c:v>7.2471910112359588</c:v>
                </c:pt>
                <c:pt idx="3" formatCode="0">
                  <c:v>12.485208706508171</c:v>
                </c:pt>
                <c:pt idx="4" formatCode="0">
                  <c:v>21.751787538304391</c:v>
                </c:pt>
                <c:pt idx="6" formatCode="0">
                  <c:v>13.946144905075553</c:v>
                </c:pt>
                <c:pt idx="7" formatCode="0">
                  <c:v>11.075254768748369</c:v>
                </c:pt>
                <c:pt idx="9" formatCode="0">
                  <c:v>15.9304159274591</c:v>
                </c:pt>
                <c:pt idx="10" formatCode="0">
                  <c:v>12.140406552877607</c:v>
                </c:pt>
                <c:pt idx="12" formatCode="0">
                  <c:v>15.10843089494775</c:v>
                </c:pt>
                <c:pt idx="13" formatCode="0">
                  <c:v>7.5093632958801528</c:v>
                </c:pt>
                <c:pt idx="15" formatCode="0">
                  <c:v>14.533683753677003</c:v>
                </c:pt>
                <c:pt idx="16" formatCode="0">
                  <c:v>11.262277048793905</c:v>
                </c:pt>
                <c:pt idx="18" formatCode="0">
                  <c:v>16.889208257120462</c:v>
                </c:pt>
                <c:pt idx="19" formatCode="0">
                  <c:v>11.409498248646685</c:v>
                </c:pt>
                <c:pt idx="21" formatCode="0">
                  <c:v>5</c:v>
                </c:pt>
                <c:pt idx="22" formatCode="0">
                  <c:v>20.741686528203385</c:v>
                </c:pt>
                <c:pt idx="24" formatCode="0">
                  <c:v>8.2620514679231647</c:v>
                </c:pt>
                <c:pt idx="25" formatCode="0">
                  <c:v>14.282187075073359</c:v>
                </c:pt>
                <c:pt idx="27" formatCode="0">
                  <c:v>13.034477451131295</c:v>
                </c:pt>
                <c:pt idx="28" formatCode="0">
                  <c:v>13.350947454295991</c:v>
                </c:pt>
              </c:numCache>
            </c:numRef>
          </c:val>
          <c:extLst>
            <c:ext xmlns:c16="http://schemas.microsoft.com/office/drawing/2014/chart" uri="{C3380CC4-5D6E-409C-BE32-E72D297353CC}">
              <c16:uniqueId val="{0000000F-90BE-4751-8220-BD1EE6F04912}"/>
            </c:ext>
          </c:extLst>
        </c:ser>
        <c:ser>
          <c:idx val="16"/>
          <c:order val="15"/>
          <c:tx>
            <c:strRef>
              <c:f>Dati!$R$1034</c:f>
              <c:strCache>
                <c:ptCount val="1"/>
                <c:pt idx="0">
                  <c:v>Redzēja reklāmu un/vai citu informāciju sociālajos tīklos, un tā pārliecināja</c:v>
                </c:pt>
              </c:strCache>
            </c:strRef>
          </c:tx>
          <c:spPr>
            <a:solidFill>
              <a:srgbClr val="262329"/>
            </a:solidFill>
          </c:spPr>
          <c:invertIfNegative val="0"/>
          <c:dLbls>
            <c:dLbl>
              <c:idx val="2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E-48CC-4F12-B46F-67462A0A0089}"/>
                </c:ext>
              </c:extLst>
            </c:dLbl>
            <c:dLbl>
              <c:idx val="25"/>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6-7A7E-415D-B764-601D7C8A2E4C}"/>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Dati!$R$1035:$R$1063</c:f>
              <c:numCache>
                <c:formatCode>General</c:formatCode>
                <c:ptCount val="29"/>
                <c:pt idx="0" formatCode="0">
                  <c:v>11.436170212765957</c:v>
                </c:pt>
                <c:pt idx="2" formatCode="0">
                  <c:v>13.48314606741573</c:v>
                </c:pt>
                <c:pt idx="3" formatCode="0">
                  <c:v>9.6618357487922708</c:v>
                </c:pt>
                <c:pt idx="4" formatCode="0">
                  <c:v>16.666666666666664</c:v>
                </c:pt>
                <c:pt idx="6" formatCode="0">
                  <c:v>11.724137931034482</c:v>
                </c:pt>
                <c:pt idx="7" formatCode="0">
                  <c:v>10.465116279069768</c:v>
                </c:pt>
                <c:pt idx="9" formatCode="0">
                  <c:v>10.526315789473683</c:v>
                </c:pt>
                <c:pt idx="10" formatCode="0">
                  <c:v>11.83206106870229</c:v>
                </c:pt>
                <c:pt idx="12" formatCode="0">
                  <c:v>12.237762237762238</c:v>
                </c:pt>
                <c:pt idx="13" formatCode="0">
                  <c:v>8.8888888888888893</c:v>
                </c:pt>
                <c:pt idx="15" formatCode="0">
                  <c:v>12.446351931330472</c:v>
                </c:pt>
                <c:pt idx="16" formatCode="0">
                  <c:v>9.79020979020979</c:v>
                </c:pt>
                <c:pt idx="18" formatCode="0">
                  <c:v>11.627906976744185</c:v>
                </c:pt>
                <c:pt idx="19" formatCode="0">
                  <c:v>11.336032388663968</c:v>
                </c:pt>
                <c:pt idx="21" formatCode="0">
                  <c:v>17.977528089887642</c:v>
                </c:pt>
                <c:pt idx="22" formatCode="0">
                  <c:v>5.5555555555555554</c:v>
                </c:pt>
                <c:pt idx="24" formatCode="0">
                  <c:v>69.354838709677423</c:v>
                </c:pt>
                <c:pt idx="25" formatCode="0">
                  <c:v>0</c:v>
                </c:pt>
                <c:pt idx="27" formatCode="0">
                  <c:v>4.10958904109589</c:v>
                </c:pt>
                <c:pt idx="28" formatCode="0">
                  <c:v>13.201320132013199</c:v>
                </c:pt>
              </c:numCache>
            </c:numRef>
          </c:val>
          <c:extLst>
            <c:ext xmlns:c16="http://schemas.microsoft.com/office/drawing/2014/chart" uri="{C3380CC4-5D6E-409C-BE32-E72D297353CC}">
              <c16:uniqueId val="{00000010-90BE-4751-8220-BD1EE6F04912}"/>
            </c:ext>
          </c:extLst>
        </c:ser>
        <c:ser>
          <c:idx val="17"/>
          <c:order val="16"/>
          <c:tx>
            <c:strRef>
              <c:f>Dati!$S$1034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Dati!$S$1035:$S$1063</c:f>
              <c:numCache>
                <c:formatCode>General</c:formatCode>
                <c:ptCount val="29"/>
                <c:pt idx="0" formatCode="0">
                  <c:v>62.918668496911465</c:v>
                </c:pt>
                <c:pt idx="2" formatCode="0">
                  <c:v>60.871692642261692</c:v>
                </c:pt>
                <c:pt idx="3" formatCode="0">
                  <c:v>64.693002960885153</c:v>
                </c:pt>
                <c:pt idx="4" formatCode="0">
                  <c:v>57.688172043010759</c:v>
                </c:pt>
                <c:pt idx="6" formatCode="0">
                  <c:v>62.630700778642939</c:v>
                </c:pt>
                <c:pt idx="7" formatCode="0">
                  <c:v>63.889722430607655</c:v>
                </c:pt>
                <c:pt idx="9" formatCode="0">
                  <c:v>63.828522920203739</c:v>
                </c:pt>
                <c:pt idx="10" formatCode="0">
                  <c:v>62.522777640975136</c:v>
                </c:pt>
                <c:pt idx="12" formatCode="0">
                  <c:v>62.117076471915183</c:v>
                </c:pt>
                <c:pt idx="13" formatCode="0">
                  <c:v>65.465949820788538</c:v>
                </c:pt>
                <c:pt idx="15" formatCode="0">
                  <c:v>61.908486778346955</c:v>
                </c:pt>
                <c:pt idx="16" formatCode="0">
                  <c:v>64.564628919467637</c:v>
                </c:pt>
                <c:pt idx="18" formatCode="0">
                  <c:v>62.726931732933238</c:v>
                </c:pt>
                <c:pt idx="19" formatCode="0">
                  <c:v>63.018806321013457</c:v>
                </c:pt>
                <c:pt idx="21" formatCode="0">
                  <c:v>56.377310619789782</c:v>
                </c:pt>
                <c:pt idx="22" formatCode="0">
                  <c:v>68.799283154121866</c:v>
                </c:pt>
                <c:pt idx="24" formatCode="0">
                  <c:v>5</c:v>
                </c:pt>
                <c:pt idx="25" formatCode="0">
                  <c:v>74.354838709677423</c:v>
                </c:pt>
                <c:pt idx="27" formatCode="0">
                  <c:v>70.245249668581536</c:v>
                </c:pt>
                <c:pt idx="28" formatCode="0">
                  <c:v>61.153518577664222</c:v>
                </c:pt>
              </c:numCache>
            </c:numRef>
          </c:val>
          <c:extLst>
            <c:ext xmlns:c16="http://schemas.microsoft.com/office/drawing/2014/chart" uri="{C3380CC4-5D6E-409C-BE32-E72D297353CC}">
              <c16:uniqueId val="{00000011-90BE-4751-8220-BD1EE6F04912}"/>
            </c:ext>
          </c:extLst>
        </c:ser>
        <c:ser>
          <c:idx val="18"/>
          <c:order val="17"/>
          <c:tx>
            <c:strRef>
              <c:f>Dati!$T$1034</c:f>
              <c:strCache>
                <c:ptCount val="1"/>
                <c:pt idx="0">
                  <c:v>Redzēja reklāmu un/vai citu informāciju citur (piem., iestādes mājaslapā), un tā pārliecināja</c:v>
                </c:pt>
              </c:strCache>
            </c:strRef>
          </c:tx>
          <c:spPr>
            <a:solidFill>
              <a:srgbClr val="E5E2D1"/>
            </a:solidFill>
          </c:spPr>
          <c:invertIfNegative val="0"/>
          <c:dLbls>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0BE-4751-8220-BD1EE6F04912}"/>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Dati!$T$1035:$T$1063</c:f>
              <c:numCache>
                <c:formatCode>General</c:formatCode>
                <c:ptCount val="29"/>
                <c:pt idx="0" formatCode="0">
                  <c:v>6.6489361702127656</c:v>
                </c:pt>
                <c:pt idx="2" formatCode="0">
                  <c:v>6.7415730337078648</c:v>
                </c:pt>
                <c:pt idx="3" formatCode="0">
                  <c:v>7.7294685990338161</c:v>
                </c:pt>
                <c:pt idx="4" formatCode="0">
                  <c:v>4.5454545454545459</c:v>
                </c:pt>
                <c:pt idx="6" formatCode="0">
                  <c:v>7.5862068965517242</c:v>
                </c:pt>
                <c:pt idx="7" formatCode="0">
                  <c:v>3.4883720930232558</c:v>
                </c:pt>
                <c:pt idx="9" formatCode="0">
                  <c:v>5.2631578947368416</c:v>
                </c:pt>
                <c:pt idx="10" formatCode="0">
                  <c:v>7.2519083969465647</c:v>
                </c:pt>
                <c:pt idx="12" formatCode="0">
                  <c:v>8.0419580419580416</c:v>
                </c:pt>
                <c:pt idx="13" formatCode="0">
                  <c:v>2.2222222222222223</c:v>
                </c:pt>
                <c:pt idx="15" formatCode="0">
                  <c:v>7.296137339055794</c:v>
                </c:pt>
                <c:pt idx="16" formatCode="0">
                  <c:v>5.5944055944055942</c:v>
                </c:pt>
                <c:pt idx="18" formatCode="0">
                  <c:v>9.3023255813953494</c:v>
                </c:pt>
                <c:pt idx="19" formatCode="0">
                  <c:v>5.2631578947368416</c:v>
                </c:pt>
                <c:pt idx="21" formatCode="0">
                  <c:v>6.179775280898876</c:v>
                </c:pt>
                <c:pt idx="22" formatCode="0">
                  <c:v>7.0707070707070701</c:v>
                </c:pt>
                <c:pt idx="24" formatCode="0">
                  <c:v>40.322580645161288</c:v>
                </c:pt>
                <c:pt idx="25" formatCode="0">
                  <c:v>0</c:v>
                </c:pt>
                <c:pt idx="27" formatCode="0">
                  <c:v>0</c:v>
                </c:pt>
                <c:pt idx="28" formatCode="0">
                  <c:v>8.2508250825082499</c:v>
                </c:pt>
              </c:numCache>
            </c:numRef>
          </c:val>
          <c:extLst>
            <c:ext xmlns:c16="http://schemas.microsoft.com/office/drawing/2014/chart" uri="{C3380CC4-5D6E-409C-BE32-E72D297353CC}">
              <c16:uniqueId val="{00000012-90BE-4751-8220-BD1EE6F04912}"/>
            </c:ext>
          </c:extLst>
        </c:ser>
        <c:ser>
          <c:idx val="19"/>
          <c:order val="18"/>
          <c:tx>
            <c:strRef>
              <c:f>Dati!$U$1034</c:f>
              <c:strCache>
                <c:ptCount val="1"/>
                <c:pt idx="0">
                  <c:v>.</c:v>
                </c:pt>
              </c:strCache>
            </c:strRef>
          </c:tx>
          <c:spPr>
            <a:noFill/>
          </c:spPr>
          <c:invertIfNegative val="0"/>
          <c:dLbls>
            <c:delete val="1"/>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Dati!$U$1035:$U$1063</c:f>
              <c:numCache>
                <c:formatCode>General</c:formatCode>
                <c:ptCount val="29"/>
                <c:pt idx="0" formatCode="0">
                  <c:v>38.673644474948524</c:v>
                </c:pt>
                <c:pt idx="2" formatCode="0">
                  <c:v>38.581007611453423</c:v>
                </c:pt>
                <c:pt idx="3" formatCode="0">
                  <c:v>37.593112046127473</c:v>
                </c:pt>
                <c:pt idx="4" formatCode="0">
                  <c:v>40.777126099706742</c:v>
                </c:pt>
                <c:pt idx="6" formatCode="0">
                  <c:v>37.736373748609566</c:v>
                </c:pt>
                <c:pt idx="7" formatCode="0">
                  <c:v>41.83420855213803</c:v>
                </c:pt>
                <c:pt idx="9" formatCode="0">
                  <c:v>40.059422750424446</c:v>
                </c:pt>
                <c:pt idx="10" formatCode="0">
                  <c:v>38.07067224821472</c:v>
                </c:pt>
                <c:pt idx="12" formatCode="0">
                  <c:v>37.280622603203248</c:v>
                </c:pt>
                <c:pt idx="13" formatCode="0">
                  <c:v>43.100358422939067</c:v>
                </c:pt>
                <c:pt idx="15" formatCode="0">
                  <c:v>38.026443306105492</c:v>
                </c:pt>
                <c:pt idx="16" formatCode="0">
                  <c:v>39.728175050755695</c:v>
                </c:pt>
                <c:pt idx="18" formatCode="0">
                  <c:v>36.020255063765937</c:v>
                </c:pt>
                <c:pt idx="19" formatCode="0">
                  <c:v>40.059422750424446</c:v>
                </c:pt>
                <c:pt idx="21" formatCode="0">
                  <c:v>39.142805364262415</c:v>
                </c:pt>
                <c:pt idx="22" formatCode="0">
                  <c:v>38.251873574454216</c:v>
                </c:pt>
                <c:pt idx="24" formatCode="0">
                  <c:v>5</c:v>
                </c:pt>
                <c:pt idx="25" formatCode="0">
                  <c:v>45.322580645161288</c:v>
                </c:pt>
                <c:pt idx="27" formatCode="0">
                  <c:v>45.322580645161288</c:v>
                </c:pt>
                <c:pt idx="28" formatCode="0">
                  <c:v>37.071755562653038</c:v>
                </c:pt>
              </c:numCache>
            </c:numRef>
          </c:val>
          <c:extLst>
            <c:ext xmlns:c16="http://schemas.microsoft.com/office/drawing/2014/chart" uri="{C3380CC4-5D6E-409C-BE32-E72D297353CC}">
              <c16:uniqueId val="{00000013-90BE-4751-8220-BD1EE6F04912}"/>
            </c:ext>
          </c:extLst>
        </c:ser>
        <c:ser>
          <c:idx val="0"/>
          <c:order val="19"/>
          <c:tx>
            <c:strRef>
              <c:f>Dati!$V$1034</c:f>
              <c:strCache>
                <c:ptCount val="1"/>
                <c:pt idx="0">
                  <c:v>Bija kādi citi iemesli</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Dati!$B$1035:$B$1063</c:f>
              <c:strCache>
                <c:ptCount val="29"/>
                <c:pt idx="0">
                  <c:v>VISAS RESPONDENTES, n=376</c:v>
                </c:pt>
                <c:pt idx="2">
                  <c:v>Skaistumkopšanas salons, n=89</c:v>
                </c:pt>
                <c:pt idx="3">
                  <c:v>Specializēta klīnika, n=207</c:v>
                </c:pt>
                <c:pt idx="4">
                  <c:v>Individuāls (privāts) pakalpojumu sniedzējs, n=66</c:v>
                </c:pt>
                <c:pt idx="5">
                  <c:v>PIEREDZE AR LĀZERPROC. </c:v>
                </c:pt>
                <c:pt idx="6">
                  <c:v>Ir pieredze ar kādu no lāzerproc., n=290</c:v>
                </c:pt>
                <c:pt idx="7">
                  <c:v>Nav pieredzes, n=86</c:v>
                </c:pt>
                <c:pt idx="8">
                  <c:v>PIEREDZE AR SKAISTUMA INJEKCIJĀM</c:v>
                </c:pt>
                <c:pt idx="9">
                  <c:v>Ir pieredze, n=114</c:v>
                </c:pt>
                <c:pt idx="10">
                  <c:v>Nav pieredzes, n=262</c:v>
                </c:pt>
                <c:pt idx="11">
                  <c:v>APSVĒRŠANA VEIKT PROCEDŪRAS</c:v>
                </c:pt>
                <c:pt idx="12">
                  <c:v>Apsver veikt kādu no procedūrām, n=286</c:v>
                </c:pt>
                <c:pt idx="13">
                  <c:v>Neapsver, n=90</c:v>
                </c:pt>
                <c:pt idx="14">
                  <c:v>APSVĒRŠANA VEIKT LĀZERPROC.</c:v>
                </c:pt>
                <c:pt idx="15">
                  <c:v>Apsver veikt kādu no lāzerproc., n=233</c:v>
                </c:pt>
                <c:pt idx="16">
                  <c:v>Neapsver, n=143</c:v>
                </c:pt>
                <c:pt idx="18">
                  <c:v>Apsver, n=129</c:v>
                </c:pt>
                <c:pt idx="19">
                  <c:v>Neapsver, n=247</c:v>
                </c:pt>
                <c:pt idx="21">
                  <c:v>Jā, bija un to izmantoja, n=178</c:v>
                </c:pt>
                <c:pt idx="22">
                  <c:v>Neizmantoja, n=198</c:v>
                </c:pt>
                <c:pt idx="24">
                  <c:v>Jā, redzēja un tā pārliecināja, n=62</c:v>
                </c:pt>
                <c:pt idx="25">
                  <c:v>Nē, neredzēja, n=314</c:v>
                </c:pt>
                <c:pt idx="27">
                  <c:v>Jā, ieteica, n=73</c:v>
                </c:pt>
                <c:pt idx="28">
                  <c:v>Nē, neieteica, n=303</c:v>
                </c:pt>
              </c:strCache>
            </c:strRef>
          </c:cat>
          <c:val>
            <c:numRef>
              <c:f>Dati!$V$1035:$V$1063</c:f>
              <c:numCache>
                <c:formatCode>General</c:formatCode>
                <c:ptCount val="29"/>
                <c:pt idx="0" formatCode="0">
                  <c:v>13.297872340425531</c:v>
                </c:pt>
                <c:pt idx="2" formatCode="0">
                  <c:v>5.6179775280898872</c:v>
                </c:pt>
                <c:pt idx="3" formatCode="0">
                  <c:v>15.458937198067632</c:v>
                </c:pt>
                <c:pt idx="4" formatCode="0">
                  <c:v>10.606060606060606</c:v>
                </c:pt>
                <c:pt idx="6" formatCode="0">
                  <c:v>13.103448275862069</c:v>
                </c:pt>
                <c:pt idx="7" formatCode="0">
                  <c:v>13.953488372093023</c:v>
                </c:pt>
                <c:pt idx="9" formatCode="0">
                  <c:v>9.6491228070175428</c:v>
                </c:pt>
                <c:pt idx="10" formatCode="0">
                  <c:v>14.885496183206106</c:v>
                </c:pt>
                <c:pt idx="12" formatCode="0">
                  <c:v>13.986013986013987</c:v>
                </c:pt>
                <c:pt idx="13" formatCode="0">
                  <c:v>11.111111111111111</c:v>
                </c:pt>
                <c:pt idx="15" formatCode="0">
                  <c:v>13.733905579399142</c:v>
                </c:pt>
                <c:pt idx="16" formatCode="0">
                  <c:v>12.587412587412588</c:v>
                </c:pt>
                <c:pt idx="18" formatCode="0">
                  <c:v>11.627906976744185</c:v>
                </c:pt>
                <c:pt idx="19" formatCode="0">
                  <c:v>14.17004048582996</c:v>
                </c:pt>
                <c:pt idx="21" formatCode="0">
                  <c:v>7.8651685393258424</c:v>
                </c:pt>
                <c:pt idx="22" formatCode="0">
                  <c:v>18.181818181818183</c:v>
                </c:pt>
                <c:pt idx="24" formatCode="0">
                  <c:v>4.838709677419355</c:v>
                </c:pt>
                <c:pt idx="25" formatCode="0">
                  <c:v>14.968152866242038</c:v>
                </c:pt>
                <c:pt idx="27" formatCode="0">
                  <c:v>9.5890410958904102</c:v>
                </c:pt>
                <c:pt idx="28" formatCode="0">
                  <c:v>14.19141914191419</c:v>
                </c:pt>
              </c:numCache>
            </c:numRef>
          </c:val>
          <c:extLst>
            <c:ext xmlns:c16="http://schemas.microsoft.com/office/drawing/2014/chart" uri="{C3380CC4-5D6E-409C-BE32-E72D297353CC}">
              <c16:uniqueId val="{00000014-90BE-4751-8220-BD1EE6F04912}"/>
            </c:ext>
          </c:extLst>
        </c:ser>
        <c:dLbls>
          <c:dLblPos val="ctr"/>
          <c:showLegendKey val="0"/>
          <c:showVal val="1"/>
          <c:showCatName val="0"/>
          <c:showSerName val="0"/>
          <c:showPercent val="0"/>
          <c:showBubbleSize val="0"/>
        </c:dLbls>
        <c:gapWidth val="20"/>
        <c:overlap val="100"/>
        <c:axId val="409694176"/>
        <c:axId val="409692216"/>
      </c:barChart>
      <c:catAx>
        <c:axId val="40969417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09692216"/>
        <c:crossesAt val="0"/>
        <c:auto val="1"/>
        <c:lblAlgn val="ctr"/>
        <c:lblOffset val="100"/>
        <c:tickLblSkip val="1"/>
        <c:tickMarkSkip val="1"/>
        <c:noMultiLvlLbl val="0"/>
      </c:catAx>
      <c:valAx>
        <c:axId val="409692216"/>
        <c:scaling>
          <c:orientation val="minMax"/>
          <c:max val="600"/>
          <c:min val="0"/>
        </c:scaling>
        <c:delete val="1"/>
        <c:axPos val="t"/>
        <c:numFmt formatCode="0" sourceLinked="1"/>
        <c:majorTickMark val="out"/>
        <c:minorTickMark val="none"/>
        <c:tickLblPos val="nextTo"/>
        <c:crossAx val="409694176"/>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dirty="0"/>
              <a:t>%</a:t>
            </a:r>
          </a:p>
        </c:rich>
      </c:tx>
      <c:layout>
        <c:manualLayout>
          <c:xMode val="edge"/>
          <c:yMode val="edge"/>
          <c:x val="0.97705310112601873"/>
          <c:y val="0.1485270293350490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7943375981100139"/>
          <c:y val="0.15659272220602055"/>
          <c:w val="0.50630107684113534"/>
          <c:h val="0.83306749619260556"/>
        </c:manualLayout>
      </c:layout>
      <c:barChart>
        <c:barDir val="bar"/>
        <c:grouping val="stacked"/>
        <c:varyColors val="0"/>
        <c:ser>
          <c:idx val="0"/>
          <c:order val="0"/>
          <c:tx>
            <c:strRef>
              <c:f>Dati!$C$1073</c:f>
              <c:strCache>
                <c:ptCount val="1"/>
                <c:pt idx="0">
                  <c:v>.</c:v>
                </c:pt>
              </c:strCache>
            </c:strRef>
          </c:tx>
          <c:spPr>
            <a:noFill/>
          </c:spPr>
          <c:invertIfNegative val="0"/>
          <c:dLbls>
            <c:delete val="1"/>
          </c:dLbls>
          <c:cat>
            <c:strRef>
              <c:f>Dati!$B$1074:$B$1083</c:f>
              <c:strCache>
                <c:ptCount val="10"/>
                <c:pt idx="2">
                  <c:v>Pakalpojuma cena</c:v>
                </c:pt>
                <c:pt idx="3">
                  <c:v>Iestādes prestižs/reputācija</c:v>
                </c:pt>
                <c:pt idx="4">
                  <c:v>Iestāde izmanto iekārtas, kurām tiek veiktas likumā noteiktās drošības pārbaudēs</c:v>
                </c:pt>
                <c:pt idx="6">
                  <c:v>Iestāde izmanto oriģinālas iekārtas, kas atbilst ES prasībām</c:v>
                </c:pt>
                <c:pt idx="8">
                  <c:v>Iestādei ir ārstniecības iestādes statuss</c:v>
                </c:pt>
                <c:pt idx="9">
                  <c:v>Zināja, ka tiks izsniegts maksājuma dokuments (čeks)</c:v>
                </c:pt>
              </c:strCache>
            </c:strRef>
          </c:cat>
          <c:val>
            <c:numRef>
              <c:f>Dati!$C$1074:$C$1083</c:f>
              <c:numCache>
                <c:formatCode>0</c:formatCode>
                <c:ptCount val="10"/>
                <c:pt idx="0">
                  <c:v>36.787234042553195</c:v>
                </c:pt>
                <c:pt idx="1">
                  <c:v>35.457446808510639</c:v>
                </c:pt>
                <c:pt idx="2">
                  <c:v>30.936170212765958</c:v>
                </c:pt>
                <c:pt idx="3">
                  <c:v>30.936170212765958</c:v>
                </c:pt>
                <c:pt idx="4">
                  <c:v>32.797872340425528</c:v>
                </c:pt>
                <c:pt idx="5">
                  <c:v>31.202127659574472</c:v>
                </c:pt>
                <c:pt idx="6">
                  <c:v>29.606382978723403</c:v>
                </c:pt>
                <c:pt idx="7">
                  <c:v>28.01063829787234</c:v>
                </c:pt>
                <c:pt idx="8">
                  <c:v>15.776595744680854</c:v>
                </c:pt>
                <c:pt idx="9">
                  <c:v>7.0000000000000036</c:v>
                </c:pt>
              </c:numCache>
            </c:numRef>
          </c:val>
          <c:extLst>
            <c:ext xmlns:c16="http://schemas.microsoft.com/office/drawing/2014/chart" uri="{C3380CC4-5D6E-409C-BE32-E72D297353CC}">
              <c16:uniqueId val="{00000000-14A4-4747-862A-920B07C24481}"/>
            </c:ext>
          </c:extLst>
        </c:ser>
        <c:ser>
          <c:idx val="1"/>
          <c:order val="1"/>
          <c:tx>
            <c:strRef>
              <c:f>Dati!$D$1073</c:f>
              <c:strCache>
                <c:ptCount val="1"/>
                <c:pt idx="0">
                  <c:v>Nemaz nebija svarīgi</c:v>
                </c:pt>
              </c:strCache>
            </c:strRef>
          </c:tx>
          <c:spPr>
            <a:solidFill>
              <a:srgbClr val="C4BD97"/>
            </a:solidFill>
          </c:spPr>
          <c:invertIfNegative val="0"/>
          <c:dLbls>
            <c:dLbl>
              <c:idx val="0"/>
              <c:layout>
                <c:manualLayout>
                  <c:x val="-1.1257225504355725E-2"/>
                  <c:y val="-2.412984830602047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A4-4747-862A-920B07C24481}"/>
                </c:ext>
              </c:extLst>
            </c:dLbl>
            <c:dLbl>
              <c:idx val="2"/>
              <c:layout>
                <c:manualLayout>
                  <c:x val="-1.2554058535979757E-2"/>
                  <c:y val="4.825969661204095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A4-4747-862A-920B07C24481}"/>
                </c:ext>
              </c:extLst>
            </c:dLbl>
            <c:spPr>
              <a:noFill/>
              <a:ln>
                <a:noFill/>
              </a:ln>
              <a:effectLst/>
            </c:spPr>
            <c:txPr>
              <a:bodyPr wrap="square" lIns="38100" tIns="19050" rIns="38100" bIns="19050" anchor="ctr">
                <a:spAutoFit/>
              </a:bodyPr>
              <a:lstStyle/>
              <a:p>
                <a:pPr>
                  <a:defRPr sz="11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Dati!$B$1074:$B$1083</c:f>
              <c:strCache>
                <c:ptCount val="10"/>
                <c:pt idx="2">
                  <c:v>Pakalpojuma cena</c:v>
                </c:pt>
                <c:pt idx="3">
                  <c:v>Iestādes prestižs/reputācija</c:v>
                </c:pt>
                <c:pt idx="4">
                  <c:v>Iestāde izmanto iekārtas, kurām tiek veiktas likumā noteiktās drošības pārbaudēs</c:v>
                </c:pt>
                <c:pt idx="6">
                  <c:v>Iestāde izmanto oriģinālas iekārtas, kas atbilst ES prasībām</c:v>
                </c:pt>
                <c:pt idx="8">
                  <c:v>Iestādei ir ārstniecības iestādes statuss</c:v>
                </c:pt>
                <c:pt idx="9">
                  <c:v>Zināja, ka tiks izsniegts maksājuma dokuments (čeks)</c:v>
                </c:pt>
              </c:strCache>
            </c:strRef>
          </c:cat>
          <c:val>
            <c:numRef>
              <c:f>Dati!$D$1074:$D$1083</c:f>
              <c:numCache>
                <c:formatCode>0</c:formatCode>
                <c:ptCount val="10"/>
                <c:pt idx="0">
                  <c:v>2.3936170212765959</c:v>
                </c:pt>
                <c:pt idx="1">
                  <c:v>2.6595744680851063</c:v>
                </c:pt>
                <c:pt idx="2">
                  <c:v>2.3936170212765959</c:v>
                </c:pt>
                <c:pt idx="3">
                  <c:v>2.9255319148936172</c:v>
                </c:pt>
                <c:pt idx="4">
                  <c:v>3.4574468085106385</c:v>
                </c:pt>
                <c:pt idx="5">
                  <c:v>3.7234042553191489</c:v>
                </c:pt>
                <c:pt idx="6">
                  <c:v>3.4574468085106385</c:v>
                </c:pt>
                <c:pt idx="7">
                  <c:v>3.4574468085106385</c:v>
                </c:pt>
                <c:pt idx="8">
                  <c:v>10.106382978723403</c:v>
                </c:pt>
                <c:pt idx="9">
                  <c:v>16.223404255319149</c:v>
                </c:pt>
              </c:numCache>
            </c:numRef>
          </c:val>
          <c:extLst>
            <c:ext xmlns:c16="http://schemas.microsoft.com/office/drawing/2014/chart" uri="{C3380CC4-5D6E-409C-BE32-E72D297353CC}">
              <c16:uniqueId val="{00000001-14A4-4747-862A-920B07C24481}"/>
            </c:ext>
          </c:extLst>
        </c:ser>
        <c:ser>
          <c:idx val="2"/>
          <c:order val="2"/>
          <c:tx>
            <c:strRef>
              <c:f>Dati!$E$1073</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Dati!$B$1074:$B$1083</c:f>
              <c:strCache>
                <c:ptCount val="10"/>
                <c:pt idx="2">
                  <c:v>Pakalpojuma cena</c:v>
                </c:pt>
                <c:pt idx="3">
                  <c:v>Iestādes prestižs/reputācija</c:v>
                </c:pt>
                <c:pt idx="4">
                  <c:v>Iestāde izmanto iekārtas, kurām tiek veiktas likumā noteiktās drošības pārbaudēs</c:v>
                </c:pt>
                <c:pt idx="6">
                  <c:v>Iestāde izmanto oriģinālas iekārtas, kas atbilst ES prasībām</c:v>
                </c:pt>
                <c:pt idx="8">
                  <c:v>Iestādei ir ārstniecības iestādes statuss</c:v>
                </c:pt>
                <c:pt idx="9">
                  <c:v>Zināja, ka tiks izsniegts maksājuma dokuments (čeks)</c:v>
                </c:pt>
              </c:strCache>
            </c:strRef>
          </c:cat>
          <c:val>
            <c:numRef>
              <c:f>Dati!$E$1074:$E$1083</c:f>
              <c:numCache>
                <c:formatCode>0</c:formatCode>
                <c:ptCount val="10"/>
                <c:pt idx="0">
                  <c:v>4.2553191489361701</c:v>
                </c:pt>
                <c:pt idx="1">
                  <c:v>5.3191489361702127</c:v>
                </c:pt>
                <c:pt idx="2">
                  <c:v>10.106382978723403</c:v>
                </c:pt>
                <c:pt idx="3">
                  <c:v>9.5744680851063837</c:v>
                </c:pt>
                <c:pt idx="4">
                  <c:v>7.1808510638297882</c:v>
                </c:pt>
                <c:pt idx="5">
                  <c:v>8.5106382978723403</c:v>
                </c:pt>
                <c:pt idx="6">
                  <c:v>10.372340425531915</c:v>
                </c:pt>
                <c:pt idx="7">
                  <c:v>11.968085106382979</c:v>
                </c:pt>
                <c:pt idx="8">
                  <c:v>17.553191489361701</c:v>
                </c:pt>
                <c:pt idx="9">
                  <c:v>20.212765957446805</c:v>
                </c:pt>
              </c:numCache>
            </c:numRef>
          </c:val>
          <c:extLst>
            <c:ext xmlns:c16="http://schemas.microsoft.com/office/drawing/2014/chart" uri="{C3380CC4-5D6E-409C-BE32-E72D297353CC}">
              <c16:uniqueId val="{00000002-14A4-4747-862A-920B07C24481}"/>
            </c:ext>
          </c:extLst>
        </c:ser>
        <c:ser>
          <c:idx val="3"/>
          <c:order val="3"/>
          <c:tx>
            <c:strRef>
              <c:f>Dati!$F$1073</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Dati!$B$1074:$B$1083</c:f>
              <c:strCache>
                <c:ptCount val="10"/>
                <c:pt idx="2">
                  <c:v>Pakalpojuma cena</c:v>
                </c:pt>
                <c:pt idx="3">
                  <c:v>Iestādes prestižs/reputācija</c:v>
                </c:pt>
                <c:pt idx="4">
                  <c:v>Iestāde izmanto iekārtas, kurām tiek veiktas likumā noteiktās drošības pārbaudēs</c:v>
                </c:pt>
                <c:pt idx="6">
                  <c:v>Iestāde izmanto oriģinālas iekārtas, kas atbilst ES prasībām</c:v>
                </c:pt>
                <c:pt idx="8">
                  <c:v>Iestādei ir ārstniecības iestādes statuss</c:v>
                </c:pt>
                <c:pt idx="9">
                  <c:v>Zināja, ka tiks izsniegts maksājuma dokuments (čeks)</c:v>
                </c:pt>
              </c:strCache>
            </c:strRef>
          </c:cat>
          <c:val>
            <c:numRef>
              <c:f>Dati!$F$1074:$F$1083</c:f>
              <c:numCache>
                <c:formatCode>0</c:formatCode>
                <c:ptCount val="10"/>
                <c:pt idx="0">
                  <c:v>18.882978723404257</c:v>
                </c:pt>
                <c:pt idx="1">
                  <c:v>25</c:v>
                </c:pt>
                <c:pt idx="2">
                  <c:v>42.021276595744681</c:v>
                </c:pt>
                <c:pt idx="3">
                  <c:v>38.563829787234042</c:v>
                </c:pt>
                <c:pt idx="4">
                  <c:v>23.670212765957448</c:v>
                </c:pt>
                <c:pt idx="5">
                  <c:v>25</c:v>
                </c:pt>
                <c:pt idx="6">
                  <c:v>25</c:v>
                </c:pt>
                <c:pt idx="7">
                  <c:v>26.063829787234045</c:v>
                </c:pt>
                <c:pt idx="8">
                  <c:v>28.98936170212766</c:v>
                </c:pt>
                <c:pt idx="9">
                  <c:v>23.936170212765958</c:v>
                </c:pt>
              </c:numCache>
            </c:numRef>
          </c:val>
          <c:extLst>
            <c:ext xmlns:c16="http://schemas.microsoft.com/office/drawing/2014/chart" uri="{C3380CC4-5D6E-409C-BE32-E72D297353CC}">
              <c16:uniqueId val="{00000003-14A4-4747-862A-920B07C24481}"/>
            </c:ext>
          </c:extLst>
        </c:ser>
        <c:ser>
          <c:idx val="4"/>
          <c:order val="4"/>
          <c:tx>
            <c:strRef>
              <c:f>Dati!$G$1073</c:f>
              <c:strCache>
                <c:ptCount val="1"/>
                <c:pt idx="0">
                  <c:v>Ļoti svarīgi</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Dati!$B$1074:$B$1083</c:f>
              <c:strCache>
                <c:ptCount val="10"/>
                <c:pt idx="2">
                  <c:v>Pakalpojuma cena</c:v>
                </c:pt>
                <c:pt idx="3">
                  <c:v>Iestādes prestižs/reputācija</c:v>
                </c:pt>
                <c:pt idx="4">
                  <c:v>Iestāde izmanto iekārtas, kurām tiek veiktas likumā noteiktās drošības pārbaudēs</c:v>
                </c:pt>
                <c:pt idx="6">
                  <c:v>Iestāde izmanto oriģinālas iekārtas, kas atbilst ES prasībām</c:v>
                </c:pt>
                <c:pt idx="8">
                  <c:v>Iestādei ir ārstniecības iestādes statuss</c:v>
                </c:pt>
                <c:pt idx="9">
                  <c:v>Zināja, ka tiks izsniegts maksājuma dokuments (čeks)</c:v>
                </c:pt>
              </c:strCache>
            </c:strRef>
          </c:cat>
          <c:val>
            <c:numRef>
              <c:f>Dati!$G$1074:$G$1083</c:f>
              <c:numCache>
                <c:formatCode>0</c:formatCode>
                <c:ptCount val="10"/>
                <c:pt idx="0">
                  <c:v>72.606382978723403</c:v>
                </c:pt>
                <c:pt idx="1">
                  <c:v>65.159574468085097</c:v>
                </c:pt>
                <c:pt idx="2">
                  <c:v>44.680851063829785</c:v>
                </c:pt>
                <c:pt idx="3">
                  <c:v>46.542553191489361</c:v>
                </c:pt>
                <c:pt idx="4">
                  <c:v>60.37234042553191</c:v>
                </c:pt>
                <c:pt idx="5">
                  <c:v>58.776595744680847</c:v>
                </c:pt>
                <c:pt idx="6">
                  <c:v>57.446808510638306</c:v>
                </c:pt>
                <c:pt idx="7">
                  <c:v>56.11702127659575</c:v>
                </c:pt>
                <c:pt idx="8">
                  <c:v>39.627659574468083</c:v>
                </c:pt>
                <c:pt idx="9">
                  <c:v>38.297872340425535</c:v>
                </c:pt>
              </c:numCache>
            </c:numRef>
          </c:val>
          <c:extLst>
            <c:ext xmlns:c16="http://schemas.microsoft.com/office/drawing/2014/chart" uri="{C3380CC4-5D6E-409C-BE32-E72D297353CC}">
              <c16:uniqueId val="{00000004-14A4-4747-862A-920B07C24481}"/>
            </c:ext>
          </c:extLst>
        </c:ser>
        <c:ser>
          <c:idx val="5"/>
          <c:order val="5"/>
          <c:tx>
            <c:strRef>
              <c:f>Dati!$H$1073</c:f>
              <c:strCache>
                <c:ptCount val="1"/>
                <c:pt idx="0">
                  <c:v>.</c:v>
                </c:pt>
              </c:strCache>
            </c:strRef>
          </c:tx>
          <c:spPr>
            <a:noFill/>
          </c:spPr>
          <c:invertIfNegative val="0"/>
          <c:dLbls>
            <c:delete val="1"/>
          </c:dLbls>
          <c:cat>
            <c:strRef>
              <c:f>Dati!$B$1074:$B$1083</c:f>
              <c:strCache>
                <c:ptCount val="10"/>
                <c:pt idx="2">
                  <c:v>Pakalpojuma cena</c:v>
                </c:pt>
                <c:pt idx="3">
                  <c:v>Iestādes prestižs/reputācija</c:v>
                </c:pt>
                <c:pt idx="4">
                  <c:v>Iestāde izmanto iekārtas, kurām tiek veiktas likumā noteiktās drošības pārbaudēs</c:v>
                </c:pt>
                <c:pt idx="6">
                  <c:v>Iestāde izmanto oriģinālas iekārtas, kas atbilst ES prasībām</c:v>
                </c:pt>
                <c:pt idx="8">
                  <c:v>Iestādei ir ārstniecības iestādes statuss</c:v>
                </c:pt>
                <c:pt idx="9">
                  <c:v>Zināja, ka tiks izsniegts maksājuma dokuments (čeks)</c:v>
                </c:pt>
              </c:strCache>
            </c:strRef>
          </c:cat>
          <c:val>
            <c:numRef>
              <c:f>Dati!$H$1074:$H$1083</c:f>
              <c:numCache>
                <c:formatCode>0</c:formatCode>
                <c:ptCount val="10"/>
                <c:pt idx="0">
                  <c:v>7.0000000000000071</c:v>
                </c:pt>
                <c:pt idx="1">
                  <c:v>8.3297872340425698</c:v>
                </c:pt>
                <c:pt idx="2">
                  <c:v>11.787234042553202</c:v>
                </c:pt>
                <c:pt idx="3">
                  <c:v>13.382978723404264</c:v>
                </c:pt>
                <c:pt idx="4">
                  <c:v>14.446808510638309</c:v>
                </c:pt>
                <c:pt idx="5">
                  <c:v>14.71276595744682</c:v>
                </c:pt>
                <c:pt idx="6">
                  <c:v>16.042553191489361</c:v>
                </c:pt>
                <c:pt idx="7">
                  <c:v>16.308510638297872</c:v>
                </c:pt>
                <c:pt idx="8">
                  <c:v>29.872340425531924</c:v>
                </c:pt>
                <c:pt idx="9">
                  <c:v>36.255319148936174</c:v>
                </c:pt>
              </c:numCache>
            </c:numRef>
          </c:val>
          <c:extLst>
            <c:ext xmlns:c16="http://schemas.microsoft.com/office/drawing/2014/chart" uri="{C3380CC4-5D6E-409C-BE32-E72D297353CC}">
              <c16:uniqueId val="{00000005-14A4-4747-862A-920B07C24481}"/>
            </c:ext>
          </c:extLst>
        </c:ser>
        <c:ser>
          <c:idx val="6"/>
          <c:order val="6"/>
          <c:tx>
            <c:strRef>
              <c:f>Dati!$I$1073</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A4-4747-862A-920B07C24481}"/>
                </c:ext>
              </c:extLst>
            </c:dLbl>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A4-4747-862A-920B07C24481}"/>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A4-4747-862A-920B07C24481}"/>
                </c:ext>
              </c:extLst>
            </c:dLbl>
            <c:dLbl>
              <c:idx val="3"/>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4A4-4747-862A-920B07C24481}"/>
                </c:ext>
              </c:extLst>
            </c:dLbl>
            <c:dLbl>
              <c:idx val="7"/>
              <c:spPr>
                <a:noFill/>
                <a:ln>
                  <a:noFill/>
                </a:ln>
                <a:effectLst/>
              </c:spPr>
              <c:txPr>
                <a:bodyPr wrap="square" lIns="38100" tIns="19050" rIns="38100" bIns="19050" anchor="ctr">
                  <a:noAutofit/>
                </a:bodyPr>
                <a:lstStyle/>
                <a:p>
                  <a:pPr>
                    <a:defRPr sz="1100" b="1"/>
                  </a:pPr>
                  <a:endParaRPr lang="lv-LV"/>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4A4-4747-862A-920B07C24481}"/>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A4-4747-862A-920B07C24481}"/>
                </c:ext>
              </c:extLst>
            </c:dLbl>
            <c:spPr>
              <a:noFill/>
              <a:ln>
                <a:noFill/>
              </a:ln>
              <a:effectLst/>
            </c:spPr>
            <c:txPr>
              <a:bodyPr wrap="square" lIns="38100" tIns="19050" rIns="38100" bIns="19050" anchor="ctr">
                <a:spAutoFit/>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Dati!$B$1074:$B$1083</c:f>
              <c:strCache>
                <c:ptCount val="10"/>
                <c:pt idx="2">
                  <c:v>Pakalpojuma cena</c:v>
                </c:pt>
                <c:pt idx="3">
                  <c:v>Iestādes prestižs/reputācija</c:v>
                </c:pt>
                <c:pt idx="4">
                  <c:v>Iestāde izmanto iekārtas, kurām tiek veiktas likumā noteiktās drošības pārbaudēs</c:v>
                </c:pt>
                <c:pt idx="6">
                  <c:v>Iestāde izmanto oriģinālas iekārtas, kas atbilst ES prasībām</c:v>
                </c:pt>
                <c:pt idx="8">
                  <c:v>Iestādei ir ārstniecības iestādes statuss</c:v>
                </c:pt>
                <c:pt idx="9">
                  <c:v>Zināja, ka tiks izsniegts maksājuma dokuments (čeks)</c:v>
                </c:pt>
              </c:strCache>
            </c:strRef>
          </c:cat>
          <c:val>
            <c:numRef>
              <c:f>Dati!$I$1074:$I$1083</c:f>
              <c:numCache>
                <c:formatCode>0</c:formatCode>
                <c:ptCount val="10"/>
                <c:pt idx="0">
                  <c:v>1.8617021276595744</c:v>
                </c:pt>
                <c:pt idx="1">
                  <c:v>1.8617021276595744</c:v>
                </c:pt>
                <c:pt idx="2">
                  <c:v>0.7978723404255319</c:v>
                </c:pt>
                <c:pt idx="3">
                  <c:v>2.3936170212765959</c:v>
                </c:pt>
                <c:pt idx="4">
                  <c:v>5.3191489361702127</c:v>
                </c:pt>
                <c:pt idx="5">
                  <c:v>3.9893617021276597</c:v>
                </c:pt>
                <c:pt idx="6">
                  <c:v>3.7234042553191489</c:v>
                </c:pt>
                <c:pt idx="7">
                  <c:v>2.3936170212765959</c:v>
                </c:pt>
                <c:pt idx="8">
                  <c:v>3.7234042553191489</c:v>
                </c:pt>
                <c:pt idx="9">
                  <c:v>1.3297872340425532</c:v>
                </c:pt>
              </c:numCache>
            </c:numRef>
          </c:val>
          <c:extLst>
            <c:ext xmlns:c16="http://schemas.microsoft.com/office/drawing/2014/chart" uri="{C3380CC4-5D6E-409C-BE32-E72D297353CC}">
              <c16:uniqueId val="{00000006-14A4-4747-862A-920B07C24481}"/>
            </c:ext>
          </c:extLst>
        </c:ser>
        <c:dLbls>
          <c:showLegendKey val="0"/>
          <c:showVal val="1"/>
          <c:showCatName val="0"/>
          <c:showSerName val="0"/>
          <c:showPercent val="0"/>
          <c:showBubbleSize val="0"/>
        </c:dLbls>
        <c:gapWidth val="25"/>
        <c:overlap val="100"/>
        <c:axId val="409682024"/>
        <c:axId val="409689472"/>
      </c:barChart>
      <c:catAx>
        <c:axId val="40968202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09689472"/>
        <c:crossesAt val="43.4"/>
        <c:auto val="1"/>
        <c:lblAlgn val="ctr"/>
        <c:lblOffset val="100"/>
        <c:tickLblSkip val="1"/>
        <c:tickMarkSkip val="1"/>
        <c:noMultiLvlLbl val="0"/>
      </c:catAx>
      <c:valAx>
        <c:axId val="409689472"/>
        <c:scaling>
          <c:orientation val="minMax"/>
          <c:max val="155"/>
          <c:min val="0"/>
        </c:scaling>
        <c:delete val="1"/>
        <c:axPos val="t"/>
        <c:numFmt formatCode="0" sourceLinked="1"/>
        <c:majorTickMark val="out"/>
        <c:minorTickMark val="none"/>
        <c:tickLblPos val="nextTo"/>
        <c:crossAx val="40968202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dirty="0"/>
              <a:t>%</a:t>
            </a:r>
          </a:p>
        </c:rich>
      </c:tx>
      <c:layout>
        <c:manualLayout>
          <c:xMode val="edge"/>
          <c:yMode val="edge"/>
          <c:x val="0.9422171313255564"/>
          <c:y val="9.538462836839928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4808066303228117"/>
          <c:y val="9.7172274687529009E-2"/>
          <c:w val="0.46787670233960543"/>
          <c:h val="0.88617350769069614"/>
        </c:manualLayout>
      </c:layout>
      <c:barChart>
        <c:barDir val="bar"/>
        <c:grouping val="stacked"/>
        <c:varyColors val="0"/>
        <c:ser>
          <c:idx val="0"/>
          <c:order val="0"/>
          <c:tx>
            <c:strRef>
              <c:f>Dati!$C$264</c:f>
              <c:strCache>
                <c:ptCount val="1"/>
                <c:pt idx="0">
                  <c:v>Jā, pēdējā gada laikā</c:v>
                </c:pt>
              </c:strCache>
            </c:strRef>
          </c:tx>
          <c:spPr>
            <a:solidFill>
              <a:srgbClr val="16697A"/>
            </a:solidFill>
          </c:spPr>
          <c:invertIfNegative val="0"/>
          <c:dLbls>
            <c:dLbl>
              <c:idx val="12"/>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44-4811-A038-B28431EB7C31}"/>
                </c:ext>
              </c:extLst>
            </c:dLbl>
            <c:dLbl>
              <c:idx val="13"/>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44-4811-A038-B28431EB7C31}"/>
                </c:ext>
              </c:extLst>
            </c:dLbl>
            <c:dLbl>
              <c:idx val="1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A2FF-4F6A-B35B-84C32315578E}"/>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Dati!$B$265:$B$291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Dati!$C$265:$C$291</c:f>
              <c:numCache>
                <c:formatCode>General</c:formatCode>
                <c:ptCount val="27"/>
                <c:pt idx="0" formatCode="0">
                  <c:v>4.5992115637319317</c:v>
                </c:pt>
                <c:pt idx="2" formatCode="0">
                  <c:v>4.7619047619047619</c:v>
                </c:pt>
                <c:pt idx="3" formatCode="0">
                  <c:v>4.5454545454545459</c:v>
                </c:pt>
                <c:pt idx="4" formatCode="0">
                  <c:v>4.4715447154471546</c:v>
                </c:pt>
                <c:pt idx="6" formatCode="0">
                  <c:v>4.7619047619047619</c:v>
                </c:pt>
                <c:pt idx="7" formatCode="0">
                  <c:v>3.6231884057971016</c:v>
                </c:pt>
                <c:pt idx="9" formatCode="0">
                  <c:v>2.7173913043478262</c:v>
                </c:pt>
                <c:pt idx="10" formatCode="0">
                  <c:v>5.1993067590987865</c:v>
                </c:pt>
                <c:pt idx="12" formatCode="0">
                  <c:v>1</c:v>
                </c:pt>
                <c:pt idx="13" formatCode="0">
                  <c:v>2.1276595744680851</c:v>
                </c:pt>
                <c:pt idx="14" formatCode="0">
                  <c:v>4.9019607843137258</c:v>
                </c:pt>
                <c:pt idx="15" formatCode="0">
                  <c:v>3.4782608695652173</c:v>
                </c:pt>
                <c:pt idx="16" formatCode="0">
                  <c:v>8.5714285714285712</c:v>
                </c:pt>
                <c:pt idx="18" formatCode="0">
                  <c:v>4.7486033519553068</c:v>
                </c:pt>
                <c:pt idx="19" formatCode="0">
                  <c:v>2.7777777777777777</c:v>
                </c:pt>
                <c:pt idx="20" formatCode="0">
                  <c:v>8.8235294117647065</c:v>
                </c:pt>
                <c:pt idx="21" formatCode="0">
                  <c:v>4.4776119402985071</c:v>
                </c:pt>
                <c:pt idx="22" formatCode="0">
                  <c:v>5.7692307692307692</c:v>
                </c:pt>
                <c:pt idx="24" formatCode="0">
                  <c:v>4.7486033519553068</c:v>
                </c:pt>
                <c:pt idx="25" formatCode="0">
                  <c:v>3.2846715328467155</c:v>
                </c:pt>
                <c:pt idx="26" formatCode="0">
                  <c:v>6.9767441860465116</c:v>
                </c:pt>
              </c:numCache>
            </c:numRef>
          </c:val>
          <c:extLst>
            <c:ext xmlns:c16="http://schemas.microsoft.com/office/drawing/2014/chart" uri="{C3380CC4-5D6E-409C-BE32-E72D297353CC}">
              <c16:uniqueId val="{00000001-2544-4811-A038-B28431EB7C31}"/>
            </c:ext>
          </c:extLst>
        </c:ser>
        <c:ser>
          <c:idx val="1"/>
          <c:order val="1"/>
          <c:tx>
            <c:strRef>
              <c:f>Dati!$D$264</c:f>
              <c:strCache>
                <c:ptCount val="1"/>
                <c:pt idx="0">
                  <c:v>Jā, pēdējo 3 gadu laikā</c:v>
                </c:pt>
              </c:strCache>
            </c:strRef>
          </c:tx>
          <c:spPr>
            <a:solidFill>
              <a:srgbClr val="489FB5"/>
            </a:solidFill>
          </c:spPr>
          <c:invertIfNegative val="0"/>
          <c:dLbls>
            <c:dLbl>
              <c:idx val="12"/>
              <c:layout>
                <c:manualLayout>
                  <c:x val="-4.190475939079135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7E-43C5-8634-23F5F82CF61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Dati!$B$265:$B$291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Dati!$D$265:$D$291</c:f>
              <c:numCache>
                <c:formatCode>General</c:formatCode>
                <c:ptCount val="27"/>
                <c:pt idx="0" formatCode="0">
                  <c:v>3.1537450722733245</c:v>
                </c:pt>
                <c:pt idx="2" formatCode="0">
                  <c:v>1.8315018315018317</c:v>
                </c:pt>
                <c:pt idx="3" formatCode="0">
                  <c:v>4.1322314049586781</c:v>
                </c:pt>
                <c:pt idx="4" formatCode="0">
                  <c:v>3.6585365853658534</c:v>
                </c:pt>
                <c:pt idx="6" formatCode="0">
                  <c:v>3.1198686371100166</c:v>
                </c:pt>
                <c:pt idx="7" formatCode="0">
                  <c:v>2.8985507246376812</c:v>
                </c:pt>
                <c:pt idx="9" formatCode="0">
                  <c:v>2.7173913043478262</c:v>
                </c:pt>
                <c:pt idx="10" formatCode="0">
                  <c:v>3.2928942807625647</c:v>
                </c:pt>
                <c:pt idx="12" formatCode="0">
                  <c:v>1</c:v>
                </c:pt>
                <c:pt idx="14" formatCode="0">
                  <c:v>4.9019607843137258</c:v>
                </c:pt>
                <c:pt idx="15" formatCode="0">
                  <c:v>4.3478260869565215</c:v>
                </c:pt>
                <c:pt idx="16" formatCode="0">
                  <c:v>4.7619047619047619</c:v>
                </c:pt>
                <c:pt idx="18" formatCode="0">
                  <c:v>2.5139664804469275</c:v>
                </c:pt>
                <c:pt idx="19" formatCode="0">
                  <c:v>6.0185185185185182</c:v>
                </c:pt>
                <c:pt idx="20" formatCode="0">
                  <c:v>1.4705882352941175</c:v>
                </c:pt>
                <c:pt idx="22" formatCode="0">
                  <c:v>1.9230769230769231</c:v>
                </c:pt>
                <c:pt idx="24" formatCode="0">
                  <c:v>2.5139664804469275</c:v>
                </c:pt>
                <c:pt idx="25" formatCode="0">
                  <c:v>4.7445255474452548</c:v>
                </c:pt>
                <c:pt idx="26" formatCode="0">
                  <c:v>1.5503875968992249</c:v>
                </c:pt>
              </c:numCache>
            </c:numRef>
          </c:val>
          <c:extLst>
            <c:ext xmlns:c16="http://schemas.microsoft.com/office/drawing/2014/chart" uri="{C3380CC4-5D6E-409C-BE32-E72D297353CC}">
              <c16:uniqueId val="{00000003-2544-4811-A038-B28431EB7C31}"/>
            </c:ext>
          </c:extLst>
        </c:ser>
        <c:ser>
          <c:idx val="2"/>
          <c:order val="2"/>
          <c:tx>
            <c:strRef>
              <c:f>Dati!$E$264</c:f>
              <c:strCache>
                <c:ptCount val="1"/>
                <c:pt idx="0">
                  <c:v>Jā, pēdējo 5 gadu laikā</c:v>
                </c:pt>
              </c:strCache>
            </c:strRef>
          </c:tx>
          <c:spPr>
            <a:solidFill>
              <a:srgbClr val="C2BDC7"/>
            </a:solidFill>
          </c:spPr>
          <c:invertIfNegative val="0"/>
          <c:dLbls>
            <c:dLbl>
              <c:idx val="12"/>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0-EB06-4A4A-AB8A-F2C40499B5B3}"/>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Dati!$B$265:$B$291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Dati!$E$265:$E$291</c:f>
              <c:numCache>
                <c:formatCode>General</c:formatCode>
                <c:ptCount val="27"/>
                <c:pt idx="0" formatCode="0">
                  <c:v>3.8107752956636007</c:v>
                </c:pt>
                <c:pt idx="2" formatCode="0">
                  <c:v>1.8315018315018317</c:v>
                </c:pt>
                <c:pt idx="3" formatCode="0">
                  <c:v>4.5454545454545459</c:v>
                </c:pt>
                <c:pt idx="4" formatCode="0">
                  <c:v>5.2845528455284558</c:v>
                </c:pt>
                <c:pt idx="6" formatCode="0">
                  <c:v>3.6124794745484397</c:v>
                </c:pt>
                <c:pt idx="7" formatCode="0">
                  <c:v>5.0724637681159424</c:v>
                </c:pt>
                <c:pt idx="9" formatCode="0">
                  <c:v>2.1739130434782608</c:v>
                </c:pt>
                <c:pt idx="10" formatCode="0">
                  <c:v>4.3327556325823222</c:v>
                </c:pt>
                <c:pt idx="12" formatCode="0">
                  <c:v>1</c:v>
                </c:pt>
                <c:pt idx="13" formatCode="0">
                  <c:v>2.1276595744680851</c:v>
                </c:pt>
                <c:pt idx="14" formatCode="0">
                  <c:v>4.9019607843137258</c:v>
                </c:pt>
                <c:pt idx="15" formatCode="0">
                  <c:v>4.3478260869565215</c:v>
                </c:pt>
                <c:pt idx="16" formatCode="0">
                  <c:v>4.7619047619047619</c:v>
                </c:pt>
                <c:pt idx="18" formatCode="0">
                  <c:v>3.6312849162011176</c:v>
                </c:pt>
                <c:pt idx="19" formatCode="0">
                  <c:v>3.2407407407407405</c:v>
                </c:pt>
                <c:pt idx="20" formatCode="0">
                  <c:v>4.4117647058823533</c:v>
                </c:pt>
                <c:pt idx="21" formatCode="0">
                  <c:v>4.4776119402985071</c:v>
                </c:pt>
                <c:pt idx="22" formatCode="0">
                  <c:v>5.7692307692307692</c:v>
                </c:pt>
                <c:pt idx="24" formatCode="0">
                  <c:v>3.6312849162011176</c:v>
                </c:pt>
                <c:pt idx="25" formatCode="0">
                  <c:v>4.7445255474452548</c:v>
                </c:pt>
                <c:pt idx="26" formatCode="0">
                  <c:v>2.3255813953488373</c:v>
                </c:pt>
              </c:numCache>
            </c:numRef>
          </c:val>
          <c:extLst>
            <c:ext xmlns:c16="http://schemas.microsoft.com/office/drawing/2014/chart" uri="{C3380CC4-5D6E-409C-BE32-E72D297353CC}">
              <c16:uniqueId val="{00000005-2544-4811-A038-B28431EB7C31}"/>
            </c:ext>
          </c:extLst>
        </c:ser>
        <c:ser>
          <c:idx val="3"/>
          <c:order val="3"/>
          <c:tx>
            <c:strRef>
              <c:f>Dati!$F$264</c:f>
              <c:strCache>
                <c:ptCount val="1"/>
                <c:pt idx="0">
                  <c:v>Senāk</c:v>
                </c:pt>
              </c:strCache>
            </c:strRef>
          </c:tx>
          <c:spPr>
            <a:solidFill>
              <a:srgbClr val="7C7287"/>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Dati!$B$265:$B$291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Dati!$F$265:$F$291</c:f>
              <c:numCache>
                <c:formatCode>General</c:formatCode>
                <c:ptCount val="27"/>
                <c:pt idx="0" formatCode="0">
                  <c:v>8.4099868593955325</c:v>
                </c:pt>
                <c:pt idx="2" formatCode="0">
                  <c:v>2.9304029304029302</c:v>
                </c:pt>
                <c:pt idx="3" formatCode="0">
                  <c:v>8.677685950413224</c:v>
                </c:pt>
                <c:pt idx="4" formatCode="0">
                  <c:v>14.227642276422763</c:v>
                </c:pt>
                <c:pt idx="6" formatCode="0">
                  <c:v>8.0459770114942533</c:v>
                </c:pt>
                <c:pt idx="7" formatCode="0">
                  <c:v>9.4202898550724647</c:v>
                </c:pt>
                <c:pt idx="9" formatCode="0">
                  <c:v>5.9782608695652177</c:v>
                </c:pt>
                <c:pt idx="10" formatCode="0">
                  <c:v>9.1854419410745241</c:v>
                </c:pt>
                <c:pt idx="12" formatCode="0">
                  <c:v>5</c:v>
                </c:pt>
                <c:pt idx="13" formatCode="0">
                  <c:v>9.5744680851063837</c:v>
                </c:pt>
                <c:pt idx="14" formatCode="0">
                  <c:v>4.9019607843137258</c:v>
                </c:pt>
                <c:pt idx="15" formatCode="0">
                  <c:v>11.304347826086957</c:v>
                </c:pt>
                <c:pt idx="16" formatCode="0">
                  <c:v>9.5238095238095237</c:v>
                </c:pt>
                <c:pt idx="18" formatCode="0">
                  <c:v>8.1005586592178762</c:v>
                </c:pt>
                <c:pt idx="19" formatCode="0">
                  <c:v>10.185185185185185</c:v>
                </c:pt>
                <c:pt idx="20" formatCode="0">
                  <c:v>7.3529411764705888</c:v>
                </c:pt>
                <c:pt idx="21" formatCode="0">
                  <c:v>5.9701492537313428</c:v>
                </c:pt>
                <c:pt idx="22" formatCode="0">
                  <c:v>7.6923076923076925</c:v>
                </c:pt>
                <c:pt idx="24" formatCode="0">
                  <c:v>8.1005586592178762</c:v>
                </c:pt>
                <c:pt idx="25" formatCode="0">
                  <c:v>8.3941605839416056</c:v>
                </c:pt>
                <c:pt idx="26" formatCode="0">
                  <c:v>9.3023255813953494</c:v>
                </c:pt>
              </c:numCache>
            </c:numRef>
          </c:val>
          <c:extLst>
            <c:ext xmlns:c16="http://schemas.microsoft.com/office/drawing/2014/chart" uri="{C3380CC4-5D6E-409C-BE32-E72D297353CC}">
              <c16:uniqueId val="{00000007-2544-4811-A038-B28431EB7C31}"/>
            </c:ext>
          </c:extLst>
        </c:ser>
        <c:ser>
          <c:idx val="4"/>
          <c:order val="4"/>
          <c:tx>
            <c:strRef>
              <c:f>Dati!$G$264</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Dati!$B$265:$B$291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Dati!$G$265:$G$291</c:f>
              <c:numCache>
                <c:formatCode>General</c:formatCode>
                <c:ptCount val="27"/>
                <c:pt idx="0" formatCode="0">
                  <c:v>78.843626806833115</c:v>
                </c:pt>
                <c:pt idx="2" formatCode="0">
                  <c:v>87.545787545787547</c:v>
                </c:pt>
                <c:pt idx="3" formatCode="0">
                  <c:v>76.446280991735534</c:v>
                </c:pt>
                <c:pt idx="4" formatCode="0">
                  <c:v>71.544715447154474</c:v>
                </c:pt>
                <c:pt idx="6" formatCode="0">
                  <c:v>79.310344827586206</c:v>
                </c:pt>
                <c:pt idx="7" formatCode="0">
                  <c:v>77.536231884057969</c:v>
                </c:pt>
                <c:pt idx="9" formatCode="0">
                  <c:v>84.782608695652172</c:v>
                </c:pt>
                <c:pt idx="10" formatCode="0">
                  <c:v>76.949740034662042</c:v>
                </c:pt>
                <c:pt idx="12" formatCode="0">
                  <c:v>91</c:v>
                </c:pt>
                <c:pt idx="13" formatCode="0">
                  <c:v>84.042553191489361</c:v>
                </c:pt>
                <c:pt idx="14" formatCode="0">
                  <c:v>80.392156862745097</c:v>
                </c:pt>
                <c:pt idx="15" formatCode="0">
                  <c:v>74.782608695652172</c:v>
                </c:pt>
                <c:pt idx="16" formatCode="0">
                  <c:v>72.38095238095238</c:v>
                </c:pt>
                <c:pt idx="18" formatCode="0">
                  <c:v>79.608938547486034</c:v>
                </c:pt>
                <c:pt idx="19" formatCode="0">
                  <c:v>76.851851851851848</c:v>
                </c:pt>
                <c:pt idx="20" formatCode="0">
                  <c:v>77.941176470588232</c:v>
                </c:pt>
                <c:pt idx="21" formatCode="0">
                  <c:v>82.089552238805979</c:v>
                </c:pt>
                <c:pt idx="22" formatCode="0">
                  <c:v>78.84615384615384</c:v>
                </c:pt>
                <c:pt idx="24" formatCode="0">
                  <c:v>79.608938547486034</c:v>
                </c:pt>
                <c:pt idx="25" formatCode="0">
                  <c:v>77.737226277372258</c:v>
                </c:pt>
                <c:pt idx="26" formatCode="0">
                  <c:v>79.069767441860463</c:v>
                </c:pt>
              </c:numCache>
            </c:numRef>
          </c:val>
          <c:extLst>
            <c:ext xmlns:c16="http://schemas.microsoft.com/office/drawing/2014/chart" uri="{C3380CC4-5D6E-409C-BE32-E72D297353CC}">
              <c16:uniqueId val="{00000008-2544-4811-A038-B28431EB7C31}"/>
            </c:ext>
          </c:extLst>
        </c:ser>
        <c:ser>
          <c:idx val="5"/>
          <c:order val="5"/>
          <c:tx>
            <c:strRef>
              <c:f>Dati!$H$264</c:f>
              <c:strCache>
                <c:ptCount val="1"/>
                <c:pt idx="0">
                  <c:v>Grūti pateikt</c:v>
                </c:pt>
              </c:strCache>
            </c:strRef>
          </c:tx>
          <c:spPr>
            <a:solidFill>
              <a:sysClr val="window" lastClr="FFFFFF">
                <a:lumMod val="75000"/>
              </a:sysClr>
            </a:solidFill>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44-4811-A038-B28431EB7C31}"/>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Dati!$B$265:$B$291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Dati!$H$265:$H$291</c:f>
              <c:numCache>
                <c:formatCode>General</c:formatCode>
                <c:ptCount val="27"/>
                <c:pt idx="0" formatCode="0">
                  <c:v>1.1826544021024967</c:v>
                </c:pt>
                <c:pt idx="2" formatCode="0">
                  <c:v>1.098901098901099</c:v>
                </c:pt>
                <c:pt idx="3" formatCode="0">
                  <c:v>1.6528925619834711</c:v>
                </c:pt>
                <c:pt idx="4" formatCode="0">
                  <c:v>0.81300813008130091</c:v>
                </c:pt>
                <c:pt idx="6" formatCode="0">
                  <c:v>1.1494252873563218</c:v>
                </c:pt>
                <c:pt idx="7" formatCode="0">
                  <c:v>1.4492753623188406</c:v>
                </c:pt>
                <c:pt idx="9" formatCode="0">
                  <c:v>1.6304347826086956</c:v>
                </c:pt>
                <c:pt idx="10" formatCode="0">
                  <c:v>1.0398613518197575</c:v>
                </c:pt>
                <c:pt idx="12" formatCode="0">
                  <c:v>1</c:v>
                </c:pt>
                <c:pt idx="13" formatCode="0">
                  <c:v>2.1276595744680851</c:v>
                </c:pt>
                <c:pt idx="15" formatCode="0">
                  <c:v>1.7391304347826086</c:v>
                </c:pt>
                <c:pt idx="18" formatCode="0">
                  <c:v>1.3966480446927374</c:v>
                </c:pt>
                <c:pt idx="19" formatCode="0">
                  <c:v>0.92592592592592582</c:v>
                </c:pt>
                <c:pt idx="21" formatCode="0">
                  <c:v>2.9850746268656714</c:v>
                </c:pt>
                <c:pt idx="24" formatCode="0">
                  <c:v>1.3966480446927374</c:v>
                </c:pt>
                <c:pt idx="25" formatCode="0">
                  <c:v>1.0948905109489051</c:v>
                </c:pt>
                <c:pt idx="26" formatCode="0">
                  <c:v>0.77519379844961245</c:v>
                </c:pt>
              </c:numCache>
            </c:numRef>
          </c:val>
          <c:extLst>
            <c:ext xmlns:c16="http://schemas.microsoft.com/office/drawing/2014/chart" uri="{C3380CC4-5D6E-409C-BE32-E72D297353CC}">
              <c16:uniqueId val="{0000000A-2544-4811-A038-B28431EB7C31}"/>
            </c:ext>
          </c:extLst>
        </c:ser>
        <c:dLbls>
          <c:dLblPos val="ctr"/>
          <c:showLegendKey val="0"/>
          <c:showVal val="1"/>
          <c:showCatName val="0"/>
          <c:showSerName val="0"/>
          <c:showPercent val="0"/>
          <c:showBubbleSize val="0"/>
        </c:dLbls>
        <c:gapWidth val="20"/>
        <c:overlap val="100"/>
        <c:axId val="395860880"/>
        <c:axId val="395853824"/>
      </c:barChart>
      <c:catAx>
        <c:axId val="39586088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5853824"/>
        <c:crossesAt val="0"/>
        <c:auto val="1"/>
        <c:lblAlgn val="ctr"/>
        <c:lblOffset val="100"/>
        <c:tickLblSkip val="1"/>
        <c:tickMarkSkip val="1"/>
        <c:noMultiLvlLbl val="0"/>
      </c:catAx>
      <c:valAx>
        <c:axId val="395853824"/>
        <c:scaling>
          <c:orientation val="minMax"/>
          <c:max val="100"/>
          <c:min val="-2"/>
        </c:scaling>
        <c:delete val="1"/>
        <c:axPos val="t"/>
        <c:numFmt formatCode="0" sourceLinked="1"/>
        <c:majorTickMark val="out"/>
        <c:minorTickMark val="none"/>
        <c:tickLblPos val="nextTo"/>
        <c:crossAx val="39586088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Dati!$C$1479</c:f>
              <c:strCache>
                <c:ptCount val="1"/>
                <c:pt idx="0">
                  <c:v>.</c:v>
                </c:pt>
              </c:strCache>
            </c:strRef>
          </c:tx>
          <c:spPr>
            <a:noFill/>
          </c:spPr>
          <c:invertIfNegative val="0"/>
          <c:dLbls>
            <c:delete val="1"/>
          </c:dLbls>
          <c:cat>
            <c:strRef>
              <c:f>Dati!$B$1480:$B$1506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Dati!$C$1480:$C$1506</c:f>
              <c:numCache>
                <c:formatCode>General</c:formatCode>
                <c:ptCount val="27"/>
                <c:pt idx="0" formatCode="0">
                  <c:v>14.636778115501519</c:v>
                </c:pt>
                <c:pt idx="2" formatCode="0">
                  <c:v>16.56873315363881</c:v>
                </c:pt>
                <c:pt idx="3" formatCode="0">
                  <c:v>14.362637362637361</c:v>
                </c:pt>
                <c:pt idx="4" formatCode="0">
                  <c:v>13.428571428571427</c:v>
                </c:pt>
                <c:pt idx="6" formatCode="0">
                  <c:v>14.688492063492061</c:v>
                </c:pt>
                <c:pt idx="7" formatCode="0">
                  <c:v>13.968641114982578</c:v>
                </c:pt>
                <c:pt idx="9" formatCode="0">
                  <c:v>15.315565031982942</c:v>
                </c:pt>
                <c:pt idx="10" formatCode="0">
                  <c:v>14.489597780859915</c:v>
                </c:pt>
                <c:pt idx="12" formatCode="0">
                  <c:v>6.9999999999999982</c:v>
                </c:pt>
                <c:pt idx="13" formatCode="0">
                  <c:v>13.593406593406593</c:v>
                </c:pt>
                <c:pt idx="14" formatCode="0">
                  <c:v>19.467532467532465</c:v>
                </c:pt>
                <c:pt idx="15" formatCode="0">
                  <c:v>10.94088669950739</c:v>
                </c:pt>
                <c:pt idx="16" formatCode="0">
                  <c:v>16.367681498829036</c:v>
                </c:pt>
                <c:pt idx="18" formatCode="0">
                  <c:v>14.370820668693007</c:v>
                </c:pt>
                <c:pt idx="19" formatCode="0">
                  <c:v>15.285714285714285</c:v>
                </c:pt>
                <c:pt idx="20" formatCode="0">
                  <c:v>17.83743842364532</c:v>
                </c:pt>
                <c:pt idx="21" formatCode="0">
                  <c:v>14.619047619047617</c:v>
                </c:pt>
                <c:pt idx="22" formatCode="0">
                  <c:v>10.94088669950739</c:v>
                </c:pt>
                <c:pt idx="24" formatCode="0">
                  <c:v>14.370820668693007</c:v>
                </c:pt>
                <c:pt idx="25" formatCode="0">
                  <c:v>16.774436090225564</c:v>
                </c:pt>
                <c:pt idx="26" formatCode="0">
                  <c:v>10.376623376623375</c:v>
                </c:pt>
              </c:numCache>
            </c:numRef>
          </c:val>
          <c:extLst>
            <c:ext xmlns:c16="http://schemas.microsoft.com/office/drawing/2014/chart" uri="{C3380CC4-5D6E-409C-BE32-E72D297353CC}">
              <c16:uniqueId val="{00000000-0854-4276-8AFF-52B97741AA8F}"/>
            </c:ext>
          </c:extLst>
        </c:ser>
        <c:ser>
          <c:idx val="1"/>
          <c:order val="1"/>
          <c:tx>
            <c:strRef>
              <c:f>Dati!$D$1479</c:f>
              <c:strCache>
                <c:ptCount val="1"/>
                <c:pt idx="0">
                  <c:v>Nemaz nebija svarīgi</c:v>
                </c:pt>
              </c:strCache>
            </c:strRef>
          </c:tx>
          <c:spPr>
            <a:solidFill>
              <a:srgbClr val="C4BD97"/>
            </a:solidFill>
          </c:spPr>
          <c:invertIfNegative val="0"/>
          <c:dLbls>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54-4276-8AFF-52B97741AA8F}"/>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54-4276-8AFF-52B97741AA8F}"/>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54-4276-8AFF-52B97741AA8F}"/>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54-4276-8AFF-52B97741AA8F}"/>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Dati!$B$1480:$B$1506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Dati!$D$1480:$D$1506</c:f>
              <c:numCache>
                <c:formatCode>General</c:formatCode>
                <c:ptCount val="27"/>
                <c:pt idx="0" formatCode="0">
                  <c:v>2.3936170212765959</c:v>
                </c:pt>
                <c:pt idx="2" formatCode="0">
                  <c:v>2.8301886792452833</c:v>
                </c:pt>
                <c:pt idx="3" formatCode="0">
                  <c:v>2.3076923076923079</c:v>
                </c:pt>
                <c:pt idx="4" formatCode="0">
                  <c:v>2.1428571428571428</c:v>
                </c:pt>
                <c:pt idx="6" formatCode="0">
                  <c:v>2.7777777777777777</c:v>
                </c:pt>
                <c:pt idx="7" formatCode="0">
                  <c:v>1.2195121951219512</c:v>
                </c:pt>
                <c:pt idx="9" formatCode="0">
                  <c:v>5.9701492537313428</c:v>
                </c:pt>
                <c:pt idx="10" formatCode="0">
                  <c:v>1.6181229773462782</c:v>
                </c:pt>
                <c:pt idx="12" formatCode="0">
                  <c:v>4.7619047619047619</c:v>
                </c:pt>
                <c:pt idx="13" formatCode="0">
                  <c:v>2.5641025641025639</c:v>
                </c:pt>
                <c:pt idx="14" formatCode="0">
                  <c:v>0</c:v>
                </c:pt>
                <c:pt idx="15" formatCode="0">
                  <c:v>3.4482758620689653</c:v>
                </c:pt>
                <c:pt idx="16" formatCode="0">
                  <c:v>1.639344262295082</c:v>
                </c:pt>
                <c:pt idx="18" formatCode="0">
                  <c:v>2.1276595744680851</c:v>
                </c:pt>
                <c:pt idx="19" formatCode="0">
                  <c:v>3</c:v>
                </c:pt>
                <c:pt idx="20" formatCode="0">
                  <c:v>0</c:v>
                </c:pt>
                <c:pt idx="21" formatCode="0">
                  <c:v>3.3333333333333335</c:v>
                </c:pt>
                <c:pt idx="22" formatCode="0">
                  <c:v>3.4482758620689653</c:v>
                </c:pt>
                <c:pt idx="24" formatCode="0">
                  <c:v>2.1276595744680851</c:v>
                </c:pt>
                <c:pt idx="25" formatCode="0">
                  <c:v>2.2556390977443606</c:v>
                </c:pt>
                <c:pt idx="26" formatCode="0">
                  <c:v>3.6363636363636362</c:v>
                </c:pt>
              </c:numCache>
            </c:numRef>
          </c:val>
          <c:extLst>
            <c:ext xmlns:c16="http://schemas.microsoft.com/office/drawing/2014/chart" uri="{C3380CC4-5D6E-409C-BE32-E72D297353CC}">
              <c16:uniqueId val="{00000005-0854-4276-8AFF-52B97741AA8F}"/>
            </c:ext>
          </c:extLst>
        </c:ser>
        <c:ser>
          <c:idx val="2"/>
          <c:order val="2"/>
          <c:tx>
            <c:strRef>
              <c:f>Dati!$E$1479</c:f>
              <c:strCache>
                <c:ptCount val="1"/>
                <c:pt idx="0">
                  <c:v>Drīzāk nebija svarīgi</c:v>
                </c:pt>
              </c:strCache>
            </c:strRef>
          </c:tx>
          <c:spPr>
            <a:solidFill>
              <a:srgbClr val="E5E2D1"/>
            </a:solidFill>
          </c:spPr>
          <c:invertIfNegative val="0"/>
          <c:dLbls>
            <c:dLbl>
              <c:idx val="2"/>
              <c:layout>
                <c:manualLayout>
                  <c:x val="-8.3016126209352076E-3"/>
                  <c:y val="2.00021342813512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54-4276-8AFF-52B97741AA8F}"/>
                </c:ext>
              </c:extLst>
            </c:dLbl>
            <c:dLbl>
              <c:idx val="14"/>
              <c:layout>
                <c:manualLayout>
                  <c:x val="-6.22620946570142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54-4276-8AFF-52B97741AA8F}"/>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54-4276-8AFF-52B97741AA8F}"/>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54-4276-8AFF-52B97741AA8F}"/>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54-4276-8AFF-52B97741AA8F}"/>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Dati!$B$1480:$B$1506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Dati!$E$1480:$E$1506</c:f>
              <c:numCache>
                <c:formatCode>General</c:formatCode>
                <c:ptCount val="27"/>
                <c:pt idx="0" formatCode="0">
                  <c:v>4.2553191489361701</c:v>
                </c:pt>
                <c:pt idx="2" formatCode="0">
                  <c:v>1.8867924528301887</c:v>
                </c:pt>
                <c:pt idx="3" formatCode="0">
                  <c:v>4.6153846153846159</c:v>
                </c:pt>
                <c:pt idx="4" formatCode="0">
                  <c:v>5.7142857142857144</c:v>
                </c:pt>
                <c:pt idx="6" formatCode="0">
                  <c:v>3.8194444444444446</c:v>
                </c:pt>
                <c:pt idx="7" formatCode="0">
                  <c:v>6.0975609756097562</c:v>
                </c:pt>
                <c:pt idx="10" formatCode="0">
                  <c:v>5.1779935275080913</c:v>
                </c:pt>
                <c:pt idx="12" formatCode="0">
                  <c:v>9.5238095238095237</c:v>
                </c:pt>
                <c:pt idx="13" formatCode="0">
                  <c:v>5.1282051282051277</c:v>
                </c:pt>
                <c:pt idx="14" formatCode="0">
                  <c:v>1.8181818181818181</c:v>
                </c:pt>
                <c:pt idx="15" formatCode="0">
                  <c:v>6.8965517241379306</c:v>
                </c:pt>
                <c:pt idx="16" formatCode="0">
                  <c:v>3.278688524590164</c:v>
                </c:pt>
                <c:pt idx="18" formatCode="0">
                  <c:v>4.7872340425531918</c:v>
                </c:pt>
                <c:pt idx="19" formatCode="0">
                  <c:v>3</c:v>
                </c:pt>
                <c:pt idx="20" formatCode="0">
                  <c:v>3.4482758620689653</c:v>
                </c:pt>
                <c:pt idx="21" formatCode="0">
                  <c:v>3.3333333333333335</c:v>
                </c:pt>
                <c:pt idx="22" formatCode="0">
                  <c:v>6.8965517241379306</c:v>
                </c:pt>
                <c:pt idx="24" formatCode="0">
                  <c:v>4.7872340425531918</c:v>
                </c:pt>
                <c:pt idx="25" formatCode="0">
                  <c:v>2.2556390977443606</c:v>
                </c:pt>
                <c:pt idx="26" formatCode="0">
                  <c:v>7.2727272727272725</c:v>
                </c:pt>
              </c:numCache>
            </c:numRef>
          </c:val>
          <c:extLst>
            <c:ext xmlns:c16="http://schemas.microsoft.com/office/drawing/2014/chart" uri="{C3380CC4-5D6E-409C-BE32-E72D297353CC}">
              <c16:uniqueId val="{0000000B-0854-4276-8AFF-52B97741AA8F}"/>
            </c:ext>
          </c:extLst>
        </c:ser>
        <c:ser>
          <c:idx val="3"/>
          <c:order val="3"/>
          <c:tx>
            <c:strRef>
              <c:f>Dati!$F$1479</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Dati!$B$1480:$B$1506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Dati!$F$1480:$F$1506</c:f>
              <c:numCache>
                <c:formatCode>General</c:formatCode>
                <c:ptCount val="27"/>
                <c:pt idx="0" formatCode="0">
                  <c:v>18.882978723404257</c:v>
                </c:pt>
                <c:pt idx="2" formatCode="0">
                  <c:v>16.037735849056602</c:v>
                </c:pt>
                <c:pt idx="3" formatCode="0">
                  <c:v>13.846153846153847</c:v>
                </c:pt>
                <c:pt idx="4" formatCode="0">
                  <c:v>25.714285714285712</c:v>
                </c:pt>
                <c:pt idx="6" formatCode="0">
                  <c:v>18.055555555555554</c:v>
                </c:pt>
                <c:pt idx="7" formatCode="0">
                  <c:v>23.170731707317074</c:v>
                </c:pt>
                <c:pt idx="9" formatCode="0">
                  <c:v>23.880597014925371</c:v>
                </c:pt>
                <c:pt idx="10" formatCode="0">
                  <c:v>17.79935275080906</c:v>
                </c:pt>
                <c:pt idx="12" formatCode="0">
                  <c:v>23.809523809523807</c:v>
                </c:pt>
                <c:pt idx="13" formatCode="0">
                  <c:v>28.205128205128204</c:v>
                </c:pt>
                <c:pt idx="14" formatCode="0">
                  <c:v>18.181818181818183</c:v>
                </c:pt>
                <c:pt idx="15" formatCode="0">
                  <c:v>8.6206896551724146</c:v>
                </c:pt>
                <c:pt idx="16" formatCode="0">
                  <c:v>13.114754098360656</c:v>
                </c:pt>
                <c:pt idx="18" formatCode="0">
                  <c:v>18.617021276595743</c:v>
                </c:pt>
                <c:pt idx="19" formatCode="0">
                  <c:v>20</c:v>
                </c:pt>
                <c:pt idx="20" formatCode="0">
                  <c:v>17.241379310344829</c:v>
                </c:pt>
                <c:pt idx="21" formatCode="0">
                  <c:v>20</c:v>
                </c:pt>
                <c:pt idx="22" formatCode="0">
                  <c:v>17.241379310344829</c:v>
                </c:pt>
                <c:pt idx="24" formatCode="0">
                  <c:v>18.617021276595743</c:v>
                </c:pt>
                <c:pt idx="25" formatCode="0">
                  <c:v>17.293233082706767</c:v>
                </c:pt>
                <c:pt idx="26" formatCode="0">
                  <c:v>23.636363636363637</c:v>
                </c:pt>
              </c:numCache>
            </c:numRef>
          </c:val>
          <c:extLst>
            <c:ext xmlns:c16="http://schemas.microsoft.com/office/drawing/2014/chart" uri="{C3380CC4-5D6E-409C-BE32-E72D297353CC}">
              <c16:uniqueId val="{0000000C-0854-4276-8AFF-52B97741AA8F}"/>
            </c:ext>
          </c:extLst>
        </c:ser>
        <c:ser>
          <c:idx val="4"/>
          <c:order val="4"/>
          <c:tx>
            <c:strRef>
              <c:f>Dati!$G$1479</c:f>
              <c:strCache>
                <c:ptCount val="1"/>
                <c:pt idx="0">
                  <c:v>Ļoti svarīgi</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Dati!$B$1480:$B$1506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Dati!$G$1480:$G$1506</c:f>
              <c:numCache>
                <c:formatCode>General</c:formatCode>
                <c:ptCount val="27"/>
                <c:pt idx="0" formatCode="0">
                  <c:v>72.606382978723403</c:v>
                </c:pt>
                <c:pt idx="2" formatCode="0">
                  <c:v>78.301886792452834</c:v>
                </c:pt>
                <c:pt idx="3" formatCode="0">
                  <c:v>76.923076923076934</c:v>
                </c:pt>
                <c:pt idx="4" formatCode="0">
                  <c:v>64.285714285714292</c:v>
                </c:pt>
                <c:pt idx="6" formatCode="0">
                  <c:v>73.263888888888886</c:v>
                </c:pt>
                <c:pt idx="7" formatCode="0">
                  <c:v>68.292682926829272</c:v>
                </c:pt>
                <c:pt idx="9" formatCode="0">
                  <c:v>70.149253731343293</c:v>
                </c:pt>
                <c:pt idx="10" formatCode="0">
                  <c:v>73.139158576051784</c:v>
                </c:pt>
                <c:pt idx="12" formatCode="0">
                  <c:v>59.523809523809526</c:v>
                </c:pt>
                <c:pt idx="13" formatCode="0">
                  <c:v>64.102564102564102</c:v>
                </c:pt>
                <c:pt idx="14" formatCode="0">
                  <c:v>80</c:v>
                </c:pt>
                <c:pt idx="15" formatCode="0">
                  <c:v>77.58620689655173</c:v>
                </c:pt>
                <c:pt idx="16" formatCode="0">
                  <c:v>81.967213114754102</c:v>
                </c:pt>
                <c:pt idx="18" formatCode="0">
                  <c:v>73.40425531914893</c:v>
                </c:pt>
                <c:pt idx="19" formatCode="0">
                  <c:v>71</c:v>
                </c:pt>
                <c:pt idx="20" formatCode="0">
                  <c:v>75.862068965517238</c:v>
                </c:pt>
                <c:pt idx="21" formatCode="0">
                  <c:v>70</c:v>
                </c:pt>
                <c:pt idx="22" formatCode="0">
                  <c:v>72.41379310344827</c:v>
                </c:pt>
                <c:pt idx="24" formatCode="0">
                  <c:v>73.40425531914893</c:v>
                </c:pt>
                <c:pt idx="25" formatCode="0">
                  <c:v>74.436090225563916</c:v>
                </c:pt>
                <c:pt idx="26" formatCode="0">
                  <c:v>65.454545454545453</c:v>
                </c:pt>
              </c:numCache>
            </c:numRef>
          </c:val>
          <c:extLst>
            <c:ext xmlns:c16="http://schemas.microsoft.com/office/drawing/2014/chart" uri="{C3380CC4-5D6E-409C-BE32-E72D297353CC}">
              <c16:uniqueId val="{0000000D-0854-4276-8AFF-52B97741AA8F}"/>
            </c:ext>
          </c:extLst>
        </c:ser>
        <c:ser>
          <c:idx val="5"/>
          <c:order val="5"/>
          <c:tx>
            <c:strRef>
              <c:f>Dati!$H$1479</c:f>
              <c:strCache>
                <c:ptCount val="1"/>
                <c:pt idx="0">
                  <c:v>.</c:v>
                </c:pt>
              </c:strCache>
            </c:strRef>
          </c:tx>
          <c:spPr>
            <a:noFill/>
          </c:spPr>
          <c:invertIfNegative val="0"/>
          <c:dLbls>
            <c:delete val="1"/>
          </c:dLbls>
          <c:cat>
            <c:strRef>
              <c:f>Dati!$B$1480:$B$1506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Dati!$H$1480:$H$1506</c:f>
              <c:numCache>
                <c:formatCode>General</c:formatCode>
                <c:ptCount val="27"/>
                <c:pt idx="0" formatCode="0">
                  <c:v>13.692456479690527</c:v>
                </c:pt>
                <c:pt idx="2" formatCode="0">
                  <c:v>10.842195540308751</c:v>
                </c:pt>
                <c:pt idx="3" formatCode="0">
                  <c:v>14.412587412587406</c:v>
                </c:pt>
                <c:pt idx="4" formatCode="0">
                  <c:v>15.181818181818183</c:v>
                </c:pt>
                <c:pt idx="6" formatCode="0">
                  <c:v>13.862373737373748</c:v>
                </c:pt>
                <c:pt idx="7" formatCode="0">
                  <c:v>13.718403547671841</c:v>
                </c:pt>
                <c:pt idx="9" formatCode="0">
                  <c:v>11.151967435549523</c:v>
                </c:pt>
                <c:pt idx="10" formatCode="0">
                  <c:v>14.243306854957343</c:v>
                </c:pt>
                <c:pt idx="12" formatCode="0">
                  <c:v>21.848484848484855</c:v>
                </c:pt>
                <c:pt idx="13" formatCode="0">
                  <c:v>12.87412587412588</c:v>
                </c:pt>
                <c:pt idx="14" formatCode="0">
                  <c:v>7.0000000000000036</c:v>
                </c:pt>
                <c:pt idx="15" formatCode="0">
                  <c:v>18.974921630094045</c:v>
                </c:pt>
                <c:pt idx="16" formatCode="0">
                  <c:v>10.099850968703429</c:v>
                </c:pt>
                <c:pt idx="18" formatCode="0">
                  <c:v>13.160541586073514</c:v>
                </c:pt>
                <c:pt idx="19" formatCode="0">
                  <c:v>14.181818181818187</c:v>
                </c:pt>
                <c:pt idx="20" formatCode="0">
                  <c:v>12.078369905956119</c:v>
                </c:pt>
                <c:pt idx="21" formatCode="0">
                  <c:v>15.181818181818187</c:v>
                </c:pt>
                <c:pt idx="22" formatCode="0">
                  <c:v>15.526645768025087</c:v>
                </c:pt>
                <c:pt idx="24" formatCode="0">
                  <c:v>13.160541586073514</c:v>
                </c:pt>
                <c:pt idx="25" formatCode="0">
                  <c:v>13.452494873547504</c:v>
                </c:pt>
                <c:pt idx="26" formatCode="0">
                  <c:v>16.090909090909097</c:v>
                </c:pt>
              </c:numCache>
            </c:numRef>
          </c:val>
          <c:extLst>
            <c:ext xmlns:c16="http://schemas.microsoft.com/office/drawing/2014/chart" uri="{C3380CC4-5D6E-409C-BE32-E72D297353CC}">
              <c16:uniqueId val="{0000000E-0854-4276-8AFF-52B97741AA8F}"/>
            </c:ext>
          </c:extLst>
        </c:ser>
        <c:ser>
          <c:idx val="6"/>
          <c:order val="6"/>
          <c:tx>
            <c:strRef>
              <c:f>Dati!$I$1479</c:f>
              <c:strCache>
                <c:ptCount val="1"/>
                <c:pt idx="0">
                  <c:v>Grūti pateikt</c:v>
                </c:pt>
              </c:strCache>
            </c:strRef>
          </c:tx>
          <c:spPr>
            <a:solidFill>
              <a:sysClr val="window" lastClr="FFFFFF">
                <a:lumMod val="75000"/>
              </a:sysClr>
            </a:solidFill>
          </c:spPr>
          <c:invertIfNegative val="0"/>
          <c:dLbls>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78-4BB3-BAB3-513BA94E1B00}"/>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78-4BB3-BAB3-513BA94E1B00}"/>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78-4BB3-BAB3-513BA94E1B00}"/>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54-4276-8AFF-52B97741AA8F}"/>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854-4276-8AFF-52B97741AA8F}"/>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54-4276-8AFF-52B97741AA8F}"/>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54-4276-8AFF-52B97741AA8F}"/>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78-4BB3-BAB3-513BA94E1B00}"/>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854-4276-8AFF-52B97741AA8F}"/>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78-4BB3-BAB3-513BA94E1B00}"/>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Dati!$B$1480:$B$1506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Dati!$I$1480:$I$1506</c:f>
              <c:numCache>
                <c:formatCode>General</c:formatCode>
                <c:ptCount val="27"/>
                <c:pt idx="0" formatCode="0">
                  <c:v>1.8617021276595744</c:v>
                </c:pt>
                <c:pt idx="2" formatCode="0">
                  <c:v>0.94339622641509435</c:v>
                </c:pt>
                <c:pt idx="3" formatCode="0">
                  <c:v>2.3076923076923079</c:v>
                </c:pt>
                <c:pt idx="4" formatCode="0">
                  <c:v>2.1428571428571428</c:v>
                </c:pt>
                <c:pt idx="6" formatCode="0">
                  <c:v>2.083333333333333</c:v>
                </c:pt>
                <c:pt idx="7" formatCode="0">
                  <c:v>1.2195121951219512</c:v>
                </c:pt>
                <c:pt idx="9" formatCode="0">
                  <c:v>0</c:v>
                </c:pt>
                <c:pt idx="10" formatCode="0">
                  <c:v>2.2653721682847898</c:v>
                </c:pt>
                <c:pt idx="12" formatCode="0">
                  <c:v>2.3809523809523809</c:v>
                </c:pt>
                <c:pt idx="13" formatCode="0">
                  <c:v>0</c:v>
                </c:pt>
                <c:pt idx="14" formatCode="0">
                  <c:v>0</c:v>
                </c:pt>
                <c:pt idx="15" formatCode="0">
                  <c:v>3.4482758620689653</c:v>
                </c:pt>
                <c:pt idx="16" formatCode="0">
                  <c:v>0</c:v>
                </c:pt>
                <c:pt idx="18" formatCode="0">
                  <c:v>1.0638297872340425</c:v>
                </c:pt>
                <c:pt idx="19" formatCode="0">
                  <c:v>3</c:v>
                </c:pt>
                <c:pt idx="20" formatCode="0">
                  <c:v>3.4482758620689653</c:v>
                </c:pt>
                <c:pt idx="21" formatCode="0">
                  <c:v>3.3333333333333335</c:v>
                </c:pt>
                <c:pt idx="22" formatCode="0">
                  <c:v>0</c:v>
                </c:pt>
                <c:pt idx="24" formatCode="0">
                  <c:v>1.0638297872340425</c:v>
                </c:pt>
                <c:pt idx="25" formatCode="0">
                  <c:v>3.7593984962406015</c:v>
                </c:pt>
                <c:pt idx="26" formatCode="0">
                  <c:v>0</c:v>
                </c:pt>
              </c:numCache>
            </c:numRef>
          </c:val>
          <c:extLst>
            <c:ext xmlns:c16="http://schemas.microsoft.com/office/drawing/2014/chart" uri="{C3380CC4-5D6E-409C-BE32-E72D297353CC}">
              <c16:uniqueId val="{00000014-0854-4276-8AFF-52B97741AA8F}"/>
            </c:ext>
          </c:extLst>
        </c:ser>
        <c:dLbls>
          <c:showLegendKey val="0"/>
          <c:showVal val="1"/>
          <c:showCatName val="0"/>
          <c:showSerName val="0"/>
          <c:showPercent val="0"/>
          <c:showBubbleSize val="0"/>
        </c:dLbls>
        <c:gapWidth val="25"/>
        <c:overlap val="100"/>
        <c:axId val="409692608"/>
        <c:axId val="409686336"/>
      </c:barChart>
      <c:catAx>
        <c:axId val="40969260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09686336"/>
        <c:crossesAt val="21.3"/>
        <c:auto val="1"/>
        <c:lblAlgn val="ctr"/>
        <c:lblOffset val="100"/>
        <c:tickLblSkip val="1"/>
        <c:tickMarkSkip val="1"/>
        <c:noMultiLvlLbl val="0"/>
      </c:catAx>
      <c:valAx>
        <c:axId val="409686336"/>
        <c:scaling>
          <c:orientation val="minMax"/>
          <c:max val="145"/>
          <c:min val="0"/>
        </c:scaling>
        <c:delete val="1"/>
        <c:axPos val="t"/>
        <c:numFmt formatCode="0" sourceLinked="1"/>
        <c:majorTickMark val="out"/>
        <c:minorTickMark val="none"/>
        <c:tickLblPos val="nextTo"/>
        <c:crossAx val="40969260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Dati!$C$1495</c:f>
              <c:strCache>
                <c:ptCount val="1"/>
                <c:pt idx="0">
                  <c:v>.</c:v>
                </c:pt>
              </c:strCache>
            </c:strRef>
          </c:tx>
          <c:spPr>
            <a:noFill/>
          </c:spPr>
          <c:invertIfNegative val="0"/>
          <c:dLbls>
            <c:delete val="1"/>
          </c:dLbls>
          <c:cat>
            <c:strRef>
              <c:f>Dati!$B$1496:$B$1520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Dati!$C$1496:$C$1520</c:f>
              <c:numCache>
                <c:formatCode>General</c:formatCode>
                <c:ptCount val="25"/>
                <c:pt idx="0" formatCode="0">
                  <c:v>11.754572601717058</c:v>
                </c:pt>
                <c:pt idx="2" formatCode="0">
                  <c:v>12.541439806412583</c:v>
                </c:pt>
                <c:pt idx="3" formatCode="0">
                  <c:v>9.1011831905344742</c:v>
                </c:pt>
                <c:pt idx="5" formatCode="0">
                  <c:v>7</c:v>
                </c:pt>
                <c:pt idx="6" formatCode="0">
                  <c:v>13.823356100174099</c:v>
                </c:pt>
                <c:pt idx="8" formatCode="0">
                  <c:v>12.45945282787388</c:v>
                </c:pt>
                <c:pt idx="9" formatCode="0">
                  <c:v>9.5146198830409361</c:v>
                </c:pt>
                <c:pt idx="11" formatCode="0">
                  <c:v>12.824109630298922</c:v>
                </c:pt>
                <c:pt idx="12" formatCode="0">
                  <c:v>10.011900380321432</c:v>
                </c:pt>
                <c:pt idx="14" formatCode="0">
                  <c:v>12.977152182782536</c:v>
                </c:pt>
                <c:pt idx="15" formatCode="0">
                  <c:v>11.116059379217273</c:v>
                </c:pt>
                <c:pt idx="17" formatCode="0">
                  <c:v>10.53834023260398</c:v>
                </c:pt>
                <c:pt idx="18" formatCode="0">
                  <c:v>12.847953216374268</c:v>
                </c:pt>
                <c:pt idx="20" formatCode="0">
                  <c:v>15.177702320316921</c:v>
                </c:pt>
                <c:pt idx="21" formatCode="0">
                  <c:v>11.078668007598614</c:v>
                </c:pt>
                <c:pt idx="23" formatCode="0">
                  <c:v>15.663782744532563</c:v>
                </c:pt>
                <c:pt idx="24" formatCode="0">
                  <c:v>10.812749696022232</c:v>
                </c:pt>
              </c:numCache>
            </c:numRef>
          </c:val>
          <c:extLst>
            <c:ext xmlns:c16="http://schemas.microsoft.com/office/drawing/2014/chart" uri="{C3380CC4-5D6E-409C-BE32-E72D297353CC}">
              <c16:uniqueId val="{00000000-97AB-44CE-B950-D98C227FB27D}"/>
            </c:ext>
          </c:extLst>
        </c:ser>
        <c:ser>
          <c:idx val="1"/>
          <c:order val="1"/>
          <c:tx>
            <c:strRef>
              <c:f>Dati!$D$1495</c:f>
              <c:strCache>
                <c:ptCount val="1"/>
                <c:pt idx="0">
                  <c:v>Nemaz nebija svarīgi</c:v>
                </c:pt>
              </c:strCache>
            </c:strRef>
          </c:tx>
          <c:spPr>
            <a:solidFill>
              <a:srgbClr val="C4BD97"/>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AB-44CE-B950-D98C227FB27D}"/>
                </c:ext>
              </c:extLst>
            </c:dLbl>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AB-44CE-B950-D98C227FB27D}"/>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AB-44CE-B950-D98C227FB27D}"/>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AB-44CE-B950-D98C227FB27D}"/>
                </c:ext>
              </c:extLst>
            </c:dLbl>
            <c:dLbl>
              <c:idx val="2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AB-44CE-B950-D98C227FB27D}"/>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Dati!$B$1496:$B$1520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Dati!$D$1496:$D$1520</c:f>
              <c:numCache>
                <c:formatCode>General</c:formatCode>
                <c:ptCount val="25"/>
                <c:pt idx="0" formatCode="0">
                  <c:v>2.3936170212765959</c:v>
                </c:pt>
                <c:pt idx="2" formatCode="0">
                  <c:v>2.0689655172413794</c:v>
                </c:pt>
                <c:pt idx="3" formatCode="0">
                  <c:v>3.4883720930232558</c:v>
                </c:pt>
                <c:pt idx="5" formatCode="0">
                  <c:v>4.3859649122807012</c:v>
                </c:pt>
                <c:pt idx="6" formatCode="0">
                  <c:v>1.5267175572519083</c:v>
                </c:pt>
                <c:pt idx="8" formatCode="0">
                  <c:v>2.7972027972027971</c:v>
                </c:pt>
                <c:pt idx="9" formatCode="0">
                  <c:v>1.1111111111111112</c:v>
                </c:pt>
                <c:pt idx="11" formatCode="0">
                  <c:v>3.0042918454935621</c:v>
                </c:pt>
                <c:pt idx="12" formatCode="0">
                  <c:v>1.3986013986013985</c:v>
                </c:pt>
                <c:pt idx="14" formatCode="0">
                  <c:v>1.5503875968992249</c:v>
                </c:pt>
                <c:pt idx="15" formatCode="0">
                  <c:v>2.834008097165992</c:v>
                </c:pt>
                <c:pt idx="17" formatCode="0">
                  <c:v>3.3707865168539324</c:v>
                </c:pt>
                <c:pt idx="18" formatCode="0">
                  <c:v>1.5151515151515151</c:v>
                </c:pt>
                <c:pt idx="20" formatCode="0">
                  <c:v>3.225806451612903</c:v>
                </c:pt>
                <c:pt idx="21" formatCode="0">
                  <c:v>2.2292993630573248</c:v>
                </c:pt>
                <c:pt idx="23" formatCode="0">
                  <c:v>0</c:v>
                </c:pt>
                <c:pt idx="24" formatCode="0">
                  <c:v>2.9702970297029703</c:v>
                </c:pt>
              </c:numCache>
            </c:numRef>
          </c:val>
          <c:extLst>
            <c:ext xmlns:c16="http://schemas.microsoft.com/office/drawing/2014/chart" uri="{C3380CC4-5D6E-409C-BE32-E72D297353CC}">
              <c16:uniqueId val="{00000006-97AB-44CE-B950-D98C227FB27D}"/>
            </c:ext>
          </c:extLst>
        </c:ser>
        <c:ser>
          <c:idx val="2"/>
          <c:order val="2"/>
          <c:tx>
            <c:strRef>
              <c:f>Dati!$E$1495</c:f>
              <c:strCache>
                <c:ptCount val="1"/>
                <c:pt idx="0">
                  <c:v>Drīzāk nebija svarīgi</c:v>
                </c:pt>
              </c:strCache>
            </c:strRef>
          </c:tx>
          <c:spPr>
            <a:solidFill>
              <a:srgbClr val="E5E2D1"/>
            </a:solidFill>
          </c:spPr>
          <c:invertIfNegative val="0"/>
          <c:dLbls>
            <c:dLbl>
              <c:idx val="8"/>
              <c:layout>
                <c:manualLayout>
                  <c:x val="-6.2262094657014244E-3"/>
                  <c:y val="1.718170251772077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AB-44CE-B950-D98C227FB27D}"/>
                </c:ext>
              </c:extLst>
            </c:dLbl>
            <c:dLbl>
              <c:idx val="11"/>
              <c:layout>
                <c:manualLayout>
                  <c:x val="-6.22620946570142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AB-44CE-B950-D98C227FB27D}"/>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AB-44CE-B950-D98C227FB27D}"/>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Dati!$B$1496:$B$1520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Dati!$E$1496:$E$1520</c:f>
              <c:numCache>
                <c:formatCode>General</c:formatCode>
                <c:ptCount val="25"/>
                <c:pt idx="0" formatCode="0">
                  <c:v>4.2553191489361701</c:v>
                </c:pt>
                <c:pt idx="2" formatCode="0">
                  <c:v>3.7931034482758621</c:v>
                </c:pt>
                <c:pt idx="3" formatCode="0">
                  <c:v>5.8139534883720927</c:v>
                </c:pt>
                <c:pt idx="5" formatCode="0">
                  <c:v>7.0175438596491224</c:v>
                </c:pt>
                <c:pt idx="6" formatCode="0">
                  <c:v>3.0534351145038165</c:v>
                </c:pt>
                <c:pt idx="8" formatCode="0">
                  <c:v>3.1468531468531471</c:v>
                </c:pt>
                <c:pt idx="9" formatCode="0">
                  <c:v>7.7777777777777777</c:v>
                </c:pt>
                <c:pt idx="11" formatCode="0">
                  <c:v>2.5751072961373391</c:v>
                </c:pt>
                <c:pt idx="12" formatCode="0">
                  <c:v>6.9930069930069934</c:v>
                </c:pt>
                <c:pt idx="14" formatCode="0">
                  <c:v>3.8759689922480618</c:v>
                </c:pt>
                <c:pt idx="15" formatCode="0">
                  <c:v>4.4534412955465585</c:v>
                </c:pt>
                <c:pt idx="17" formatCode="0">
                  <c:v>4.4943820224719104</c:v>
                </c:pt>
                <c:pt idx="18" formatCode="0">
                  <c:v>4.0404040404040407</c:v>
                </c:pt>
                <c:pt idx="21" formatCode="0">
                  <c:v>5.095541401273886</c:v>
                </c:pt>
                <c:pt idx="23" formatCode="0">
                  <c:v>2.7397260273972601</c:v>
                </c:pt>
                <c:pt idx="24" formatCode="0">
                  <c:v>4.6204620462046204</c:v>
                </c:pt>
              </c:numCache>
            </c:numRef>
          </c:val>
          <c:extLst>
            <c:ext xmlns:c16="http://schemas.microsoft.com/office/drawing/2014/chart" uri="{C3380CC4-5D6E-409C-BE32-E72D297353CC}">
              <c16:uniqueId val="{0000000A-97AB-44CE-B950-D98C227FB27D}"/>
            </c:ext>
          </c:extLst>
        </c:ser>
        <c:ser>
          <c:idx val="3"/>
          <c:order val="3"/>
          <c:tx>
            <c:strRef>
              <c:f>Dati!$F$1495</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Dati!$B$1496:$B$1520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Dati!$F$1496:$F$1520</c:f>
              <c:numCache>
                <c:formatCode>General</c:formatCode>
                <c:ptCount val="25"/>
                <c:pt idx="0" formatCode="0">
                  <c:v>18.882978723404257</c:v>
                </c:pt>
                <c:pt idx="2" formatCode="0">
                  <c:v>18.620689655172416</c:v>
                </c:pt>
                <c:pt idx="3" formatCode="0">
                  <c:v>19.767441860465116</c:v>
                </c:pt>
                <c:pt idx="5" formatCode="0">
                  <c:v>14.912280701754385</c:v>
                </c:pt>
                <c:pt idx="6" formatCode="0">
                  <c:v>20.610687022900763</c:v>
                </c:pt>
                <c:pt idx="8" formatCode="0">
                  <c:v>13.636363636363635</c:v>
                </c:pt>
                <c:pt idx="9" formatCode="0">
                  <c:v>35.555555555555557</c:v>
                </c:pt>
                <c:pt idx="11" formatCode="0">
                  <c:v>13.733905579399142</c:v>
                </c:pt>
                <c:pt idx="12" formatCode="0">
                  <c:v>27.27272727272727</c:v>
                </c:pt>
                <c:pt idx="14" formatCode="0">
                  <c:v>10.852713178294573</c:v>
                </c:pt>
                <c:pt idx="15" formatCode="0">
                  <c:v>23.076923076923077</c:v>
                </c:pt>
                <c:pt idx="17" formatCode="0">
                  <c:v>15.730337078651685</c:v>
                </c:pt>
                <c:pt idx="18" formatCode="0">
                  <c:v>21.71717171717172</c:v>
                </c:pt>
                <c:pt idx="20" formatCode="0">
                  <c:v>24.193548387096776</c:v>
                </c:pt>
                <c:pt idx="21" formatCode="0">
                  <c:v>17.834394904458598</c:v>
                </c:pt>
                <c:pt idx="23" formatCode="0">
                  <c:v>19.17808219178082</c:v>
                </c:pt>
                <c:pt idx="24" formatCode="0">
                  <c:v>18.811881188118811</c:v>
                </c:pt>
              </c:numCache>
            </c:numRef>
          </c:val>
          <c:extLst>
            <c:ext xmlns:c16="http://schemas.microsoft.com/office/drawing/2014/chart" uri="{C3380CC4-5D6E-409C-BE32-E72D297353CC}">
              <c16:uniqueId val="{0000000B-97AB-44CE-B950-D98C227FB27D}"/>
            </c:ext>
          </c:extLst>
        </c:ser>
        <c:ser>
          <c:idx val="4"/>
          <c:order val="4"/>
          <c:tx>
            <c:strRef>
              <c:f>Dati!$G$1495</c:f>
              <c:strCache>
                <c:ptCount val="1"/>
                <c:pt idx="0">
                  <c:v>Ļoti svarīgi</c:v>
                </c:pt>
              </c:strCache>
            </c:strRef>
          </c:tx>
          <c:spPr>
            <a:solidFill>
              <a:srgbClr val="16697A"/>
            </a:solidFill>
          </c:spPr>
          <c:invertIfNegative val="0"/>
          <c:dLbls>
            <c:dLbl>
              <c:idx val="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11-97AB-44CE-B950-D98C227FB27D}"/>
                </c:ext>
              </c:extLst>
            </c:dLbl>
            <c:dLbl>
              <c:idx val="11"/>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12-97AB-44CE-B950-D98C227FB27D}"/>
                </c:ext>
              </c:extLst>
            </c:dLbl>
            <c:dLbl>
              <c:idx val="1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13-97AB-44CE-B950-D98C227FB27D}"/>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Dati!$B$1496:$B$1520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Dati!$G$1496:$G$1520</c:f>
              <c:numCache>
                <c:formatCode>General</c:formatCode>
                <c:ptCount val="25"/>
                <c:pt idx="0" formatCode="0">
                  <c:v>72.606382978723403</c:v>
                </c:pt>
                <c:pt idx="2" formatCode="0">
                  <c:v>73.793103448275872</c:v>
                </c:pt>
                <c:pt idx="3" formatCode="0">
                  <c:v>68.604651162790702</c:v>
                </c:pt>
                <c:pt idx="5" formatCode="0">
                  <c:v>71.929824561403507</c:v>
                </c:pt>
                <c:pt idx="6" formatCode="0">
                  <c:v>72.900763358778633</c:v>
                </c:pt>
                <c:pt idx="8" formatCode="0">
                  <c:v>79.020979020979027</c:v>
                </c:pt>
                <c:pt idx="9" formatCode="0">
                  <c:v>52.222222222222229</c:v>
                </c:pt>
                <c:pt idx="11" formatCode="0">
                  <c:v>79.399141630901283</c:v>
                </c:pt>
                <c:pt idx="12" formatCode="0">
                  <c:v>61.53846153846154</c:v>
                </c:pt>
                <c:pt idx="14" formatCode="0">
                  <c:v>81.395348837209298</c:v>
                </c:pt>
                <c:pt idx="15" formatCode="0">
                  <c:v>68.016194331983797</c:v>
                </c:pt>
                <c:pt idx="17" formatCode="0">
                  <c:v>74.719101123595507</c:v>
                </c:pt>
                <c:pt idx="18" formatCode="0">
                  <c:v>70.707070707070713</c:v>
                </c:pt>
                <c:pt idx="20" formatCode="0">
                  <c:v>70.967741935483872</c:v>
                </c:pt>
                <c:pt idx="21" formatCode="0">
                  <c:v>72.929936305732483</c:v>
                </c:pt>
                <c:pt idx="23" formatCode="0">
                  <c:v>76.712328767123282</c:v>
                </c:pt>
                <c:pt idx="24" formatCode="0">
                  <c:v>71.617161716171623</c:v>
                </c:pt>
              </c:numCache>
            </c:numRef>
          </c:val>
          <c:extLst>
            <c:ext xmlns:c16="http://schemas.microsoft.com/office/drawing/2014/chart" uri="{C3380CC4-5D6E-409C-BE32-E72D297353CC}">
              <c16:uniqueId val="{0000000C-97AB-44CE-B950-D98C227FB27D}"/>
            </c:ext>
          </c:extLst>
        </c:ser>
        <c:ser>
          <c:idx val="5"/>
          <c:order val="5"/>
          <c:tx>
            <c:strRef>
              <c:f>Dati!$H$1495</c:f>
              <c:strCache>
                <c:ptCount val="1"/>
                <c:pt idx="0">
                  <c:v>.</c:v>
                </c:pt>
              </c:strCache>
            </c:strRef>
          </c:tx>
          <c:spPr>
            <a:noFill/>
          </c:spPr>
          <c:invertIfNegative val="0"/>
          <c:dLbls>
            <c:delete val="1"/>
          </c:dLbls>
          <c:cat>
            <c:strRef>
              <c:f>Dati!$B$1496:$B$1520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Dati!$H$1496:$H$1520</c:f>
              <c:numCache>
                <c:formatCode>General</c:formatCode>
                <c:ptCount val="25"/>
                <c:pt idx="0" formatCode="0">
                  <c:v>11.401049256776439</c:v>
                </c:pt>
                <c:pt idx="2" formatCode="0">
                  <c:v>10.47661785545581</c:v>
                </c:pt>
                <c:pt idx="3" formatCode="0">
                  <c:v>14.51831793564828</c:v>
                </c:pt>
                <c:pt idx="5" formatCode="0">
                  <c:v>16.048305695746208</c:v>
                </c:pt>
                <c:pt idx="6" formatCode="0">
                  <c:v>9.3789605772247029</c:v>
                </c:pt>
                <c:pt idx="8" formatCode="0">
                  <c:v>10.233068301561437</c:v>
                </c:pt>
                <c:pt idx="9" formatCode="0">
                  <c:v>15.112633181126313</c:v>
                </c:pt>
                <c:pt idx="11" formatCode="0">
                  <c:v>9.7573637486036731</c:v>
                </c:pt>
                <c:pt idx="12" formatCode="0">
                  <c:v>14.079222147715289</c:v>
                </c:pt>
                <c:pt idx="14" formatCode="0">
                  <c:v>10.642348943400227</c:v>
                </c:pt>
                <c:pt idx="15" formatCode="0">
                  <c:v>11.797293549997224</c:v>
                </c:pt>
                <c:pt idx="17" formatCode="0">
                  <c:v>12.440972756656906</c:v>
                </c:pt>
                <c:pt idx="18" formatCode="0">
                  <c:v>10.466168534661666</c:v>
                </c:pt>
                <c:pt idx="20" formatCode="0">
                  <c:v>7.7291206363234508</c:v>
                </c:pt>
                <c:pt idx="21" formatCode="0">
                  <c:v>12.126079748713018</c:v>
                </c:pt>
                <c:pt idx="23" formatCode="0">
                  <c:v>6.9999999999999964</c:v>
                </c:pt>
                <c:pt idx="24" formatCode="0">
                  <c:v>12.461368054613665</c:v>
                </c:pt>
              </c:numCache>
            </c:numRef>
          </c:val>
          <c:extLst>
            <c:ext xmlns:c16="http://schemas.microsoft.com/office/drawing/2014/chart" uri="{C3380CC4-5D6E-409C-BE32-E72D297353CC}">
              <c16:uniqueId val="{0000000D-97AB-44CE-B950-D98C227FB27D}"/>
            </c:ext>
          </c:extLst>
        </c:ser>
        <c:ser>
          <c:idx val="6"/>
          <c:order val="6"/>
          <c:tx>
            <c:strRef>
              <c:f>Dati!$I$1495</c:f>
              <c:strCache>
                <c:ptCount val="1"/>
                <c:pt idx="0">
                  <c:v>Grūti pateikt</c:v>
                </c:pt>
              </c:strCache>
            </c:strRef>
          </c:tx>
          <c:spPr>
            <a:solidFill>
              <a:sysClr val="window" lastClr="FFFFFF">
                <a:lumMod val="75000"/>
              </a:sysClr>
            </a:solidFill>
          </c:spPr>
          <c:invertIfNegative val="0"/>
          <c:dLbls>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7AB-44CE-B950-D98C227FB27D}"/>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7AB-44CE-B950-D98C227FB27D}"/>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Dati!$B$1496:$B$1520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Dati!$I$1496:$I$1520</c:f>
              <c:numCache>
                <c:formatCode>General</c:formatCode>
                <c:ptCount val="25"/>
                <c:pt idx="0" formatCode="0">
                  <c:v>1.8617021276595744</c:v>
                </c:pt>
                <c:pt idx="2" formatCode="0">
                  <c:v>1.7241379310344827</c:v>
                </c:pt>
                <c:pt idx="3" formatCode="0">
                  <c:v>2.3255813953488373</c:v>
                </c:pt>
                <c:pt idx="5" formatCode="0">
                  <c:v>1.7543859649122806</c:v>
                </c:pt>
                <c:pt idx="6" formatCode="0">
                  <c:v>1.9083969465648856</c:v>
                </c:pt>
                <c:pt idx="8" formatCode="0">
                  <c:v>1.3986013986013985</c:v>
                </c:pt>
                <c:pt idx="9" formatCode="0">
                  <c:v>3.3333333333333335</c:v>
                </c:pt>
                <c:pt idx="11" formatCode="0">
                  <c:v>1.2875536480686696</c:v>
                </c:pt>
                <c:pt idx="12" formatCode="0">
                  <c:v>2.7972027972027971</c:v>
                </c:pt>
                <c:pt idx="14" formatCode="0">
                  <c:v>2.3255813953488373</c:v>
                </c:pt>
                <c:pt idx="15" formatCode="0">
                  <c:v>1.6194331983805668</c:v>
                </c:pt>
                <c:pt idx="17" formatCode="0">
                  <c:v>1.6853932584269662</c:v>
                </c:pt>
                <c:pt idx="18" formatCode="0">
                  <c:v>2.0202020202020203</c:v>
                </c:pt>
                <c:pt idx="20" formatCode="0">
                  <c:v>1.6129032258064515</c:v>
                </c:pt>
                <c:pt idx="21" formatCode="0">
                  <c:v>1.910828025477707</c:v>
                </c:pt>
                <c:pt idx="23" formatCode="0">
                  <c:v>1.3698630136986301</c:v>
                </c:pt>
                <c:pt idx="24" formatCode="0">
                  <c:v>1.9801980198019802</c:v>
                </c:pt>
              </c:numCache>
            </c:numRef>
          </c:val>
          <c:extLst>
            <c:ext xmlns:c16="http://schemas.microsoft.com/office/drawing/2014/chart" uri="{C3380CC4-5D6E-409C-BE32-E72D297353CC}">
              <c16:uniqueId val="{0000000E-97AB-44CE-B950-D98C227FB27D}"/>
            </c:ext>
          </c:extLst>
        </c:ser>
        <c:dLbls>
          <c:showLegendKey val="0"/>
          <c:showVal val="1"/>
          <c:showCatName val="0"/>
          <c:showSerName val="0"/>
          <c:showPercent val="0"/>
          <c:showBubbleSize val="0"/>
        </c:dLbls>
        <c:gapWidth val="25"/>
        <c:overlap val="100"/>
        <c:axId val="409683200"/>
        <c:axId val="409683592"/>
      </c:barChart>
      <c:catAx>
        <c:axId val="40968320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09683592"/>
        <c:crossesAt val="18.399999999999999"/>
        <c:auto val="1"/>
        <c:lblAlgn val="ctr"/>
        <c:lblOffset val="100"/>
        <c:tickLblSkip val="1"/>
        <c:tickMarkSkip val="1"/>
        <c:noMultiLvlLbl val="0"/>
      </c:catAx>
      <c:valAx>
        <c:axId val="409683592"/>
        <c:scaling>
          <c:orientation val="minMax"/>
          <c:max val="145"/>
          <c:min val="0"/>
        </c:scaling>
        <c:delete val="1"/>
        <c:axPos val="t"/>
        <c:numFmt formatCode="0" sourceLinked="1"/>
        <c:majorTickMark val="out"/>
        <c:minorTickMark val="none"/>
        <c:tickLblPos val="nextTo"/>
        <c:crossAx val="40968320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2241043190816316"/>
          <c:h val="0.87167442959362751"/>
        </c:manualLayout>
      </c:layout>
      <c:barChart>
        <c:barDir val="bar"/>
        <c:grouping val="stacked"/>
        <c:varyColors val="0"/>
        <c:ser>
          <c:idx val="0"/>
          <c:order val="0"/>
          <c:tx>
            <c:strRef>
              <c:f>Dati!$C$1284</c:f>
              <c:strCache>
                <c:ptCount val="1"/>
                <c:pt idx="0">
                  <c:v>.</c:v>
                </c:pt>
              </c:strCache>
            </c:strRef>
          </c:tx>
          <c:spPr>
            <a:noFill/>
          </c:spPr>
          <c:invertIfNegative val="0"/>
          <c:dLbls>
            <c:delete val="1"/>
          </c:dLbls>
          <c:cat>
            <c:strRef>
              <c:f>Dati!$B$1285:$B$1311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Dati!$C$1285:$C$1311</c:f>
              <c:numCache>
                <c:formatCode>General</c:formatCode>
                <c:ptCount val="27"/>
                <c:pt idx="0" formatCode="0">
                  <c:v>18.068895643363724</c:v>
                </c:pt>
                <c:pt idx="2" formatCode="0">
                  <c:v>18.500449236298287</c:v>
                </c:pt>
                <c:pt idx="3" formatCode="0">
                  <c:v>19.124542124542117</c:v>
                </c:pt>
                <c:pt idx="4" formatCode="0">
                  <c:v>16.761904761904759</c:v>
                </c:pt>
                <c:pt idx="6" formatCode="0">
                  <c:v>18.408730158730155</c:v>
                </c:pt>
                <c:pt idx="7" formatCode="0">
                  <c:v>16.291521486643436</c:v>
                </c:pt>
                <c:pt idx="9" formatCode="0">
                  <c:v>17.09239516702203</c:v>
                </c:pt>
                <c:pt idx="10" formatCode="0">
                  <c:v>18.280628756356904</c:v>
                </c:pt>
                <c:pt idx="12" formatCode="0">
                  <c:v>7</c:v>
                </c:pt>
                <c:pt idx="13" formatCode="0">
                  <c:v>18.35531135531135</c:v>
                </c:pt>
                <c:pt idx="14" formatCode="0">
                  <c:v>20.593073593073591</c:v>
                </c:pt>
                <c:pt idx="15" formatCode="0">
                  <c:v>20.875205254515599</c:v>
                </c:pt>
                <c:pt idx="16" formatCode="0">
                  <c:v>19.490241998438716</c:v>
                </c:pt>
                <c:pt idx="18" formatCode="0">
                  <c:v>19.66464032421479</c:v>
                </c:pt>
                <c:pt idx="19" formatCode="0">
                  <c:v>17.047619047619044</c:v>
                </c:pt>
                <c:pt idx="20" formatCode="0">
                  <c:v>15.702791461412147</c:v>
                </c:pt>
                <c:pt idx="21" formatCode="0">
                  <c:v>16.047619047619044</c:v>
                </c:pt>
                <c:pt idx="22" formatCode="0">
                  <c:v>15.702791461412149</c:v>
                </c:pt>
                <c:pt idx="24" formatCode="0">
                  <c:v>19.66464032421479</c:v>
                </c:pt>
                <c:pt idx="25" formatCode="0">
                  <c:v>17.025062656641602</c:v>
                </c:pt>
                <c:pt idx="26" formatCode="0">
                  <c:v>15.138528138528137</c:v>
                </c:pt>
              </c:numCache>
            </c:numRef>
          </c:val>
          <c:extLst>
            <c:ext xmlns:c16="http://schemas.microsoft.com/office/drawing/2014/chart" uri="{C3380CC4-5D6E-409C-BE32-E72D297353CC}">
              <c16:uniqueId val="{00000000-2522-4145-8161-97B132A4C86A}"/>
            </c:ext>
          </c:extLst>
        </c:ser>
        <c:ser>
          <c:idx val="1"/>
          <c:order val="1"/>
          <c:tx>
            <c:strRef>
              <c:f>Dati!$D$1284</c:f>
              <c:strCache>
                <c:ptCount val="1"/>
                <c:pt idx="0">
                  <c:v>Nemaz nebija svarīgi</c:v>
                </c:pt>
              </c:strCache>
            </c:strRef>
          </c:tx>
          <c:spPr>
            <a:solidFill>
              <a:srgbClr val="C4BD97"/>
            </a:solidFill>
          </c:spPr>
          <c:invertIfNegative val="0"/>
          <c:dLbls>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22-4145-8161-97B132A4C86A}"/>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22-4145-8161-97B132A4C86A}"/>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2-4145-8161-97B132A4C86A}"/>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22-4145-8161-97B132A4C86A}"/>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22-4145-8161-97B132A4C86A}"/>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2-4145-8161-97B132A4C86A}"/>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22-4145-8161-97B132A4C86A}"/>
                </c:ext>
              </c:extLst>
            </c:dLbl>
            <c:dLbl>
              <c:idx val="1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22-4145-8161-97B132A4C86A}"/>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2-4145-8161-97B132A4C86A}"/>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22-4145-8161-97B132A4C86A}"/>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22-4145-8161-97B132A4C86A}"/>
                </c:ext>
              </c:extLst>
            </c:dLbl>
            <c:dLbl>
              <c:idx val="2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22-4145-8161-97B132A4C86A}"/>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Dati!$B$1285:$B$1311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Dati!$D$1285:$D$1311</c:f>
              <c:numCache>
                <c:formatCode>General</c:formatCode>
                <c:ptCount val="27"/>
                <c:pt idx="0" formatCode="0">
                  <c:v>2.6595744680851063</c:v>
                </c:pt>
                <c:pt idx="2" formatCode="0">
                  <c:v>4.716981132075472</c:v>
                </c:pt>
                <c:pt idx="3" formatCode="0">
                  <c:v>1.5384615384615385</c:v>
                </c:pt>
                <c:pt idx="4" formatCode="0">
                  <c:v>2.1428571428571428</c:v>
                </c:pt>
                <c:pt idx="6" formatCode="0">
                  <c:v>2.7777777777777777</c:v>
                </c:pt>
                <c:pt idx="7" formatCode="0">
                  <c:v>2.4390243902439024</c:v>
                </c:pt>
                <c:pt idx="9" formatCode="0">
                  <c:v>4.4776119402985071</c:v>
                </c:pt>
                <c:pt idx="10" formatCode="0">
                  <c:v>2.2653721682847898</c:v>
                </c:pt>
                <c:pt idx="12" formatCode="0">
                  <c:v>2.3809523809523809</c:v>
                </c:pt>
                <c:pt idx="13" formatCode="0">
                  <c:v>5.1282051282051277</c:v>
                </c:pt>
                <c:pt idx="14" formatCode="0">
                  <c:v>0</c:v>
                </c:pt>
                <c:pt idx="15" formatCode="0">
                  <c:v>3.4482758620689653</c:v>
                </c:pt>
                <c:pt idx="16" formatCode="0">
                  <c:v>3.278688524590164</c:v>
                </c:pt>
                <c:pt idx="18" formatCode="0">
                  <c:v>2.1276595744680851</c:v>
                </c:pt>
                <c:pt idx="19" formatCode="0">
                  <c:v>3</c:v>
                </c:pt>
                <c:pt idx="20" formatCode="0">
                  <c:v>0</c:v>
                </c:pt>
                <c:pt idx="21" formatCode="0">
                  <c:v>6.666666666666667</c:v>
                </c:pt>
                <c:pt idx="22" formatCode="0">
                  <c:v>3.4482758620689653</c:v>
                </c:pt>
                <c:pt idx="24" formatCode="0">
                  <c:v>2.1276595744680851</c:v>
                </c:pt>
                <c:pt idx="25" formatCode="0">
                  <c:v>2.2556390977443606</c:v>
                </c:pt>
                <c:pt idx="26" formatCode="0">
                  <c:v>5.4545454545454541</c:v>
                </c:pt>
              </c:numCache>
            </c:numRef>
          </c:val>
          <c:extLst>
            <c:ext xmlns:c16="http://schemas.microsoft.com/office/drawing/2014/chart" uri="{C3380CC4-5D6E-409C-BE32-E72D297353CC}">
              <c16:uniqueId val="{0000000D-2522-4145-8161-97B132A4C86A}"/>
            </c:ext>
          </c:extLst>
        </c:ser>
        <c:ser>
          <c:idx val="2"/>
          <c:order val="2"/>
          <c:tx>
            <c:strRef>
              <c:f>Dati!$E$1284</c:f>
              <c:strCache>
                <c:ptCount val="1"/>
                <c:pt idx="0">
                  <c:v>Drīzāk nebija svarīgi</c:v>
                </c:pt>
              </c:strCache>
            </c:strRef>
          </c:tx>
          <c:spPr>
            <a:solidFill>
              <a:srgbClr val="E5E2D1"/>
            </a:solidFill>
          </c:spPr>
          <c:invertIfNegative val="0"/>
          <c:dLbls>
            <c:dLbl>
              <c:idx val="12"/>
              <c:spPr>
                <a:noFill/>
                <a:ln w="28575">
                  <a:solidFill>
                    <a:srgbClr val="FF0000"/>
                  </a:solidFill>
                </a:ln>
              </c:spPr>
              <c:txPr>
                <a:bodyPr/>
                <a:lstStyle/>
                <a:p>
                  <a:pPr>
                    <a:defRPr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E525-4E17-B1BC-E4A749C11328}"/>
                </c:ext>
              </c:extLst>
            </c:dLbl>
            <c:dLbl>
              <c:idx val="15"/>
              <c:layout>
                <c:manualLayout>
                  <c:x val="-4.1508063104675657E-3"/>
                  <c:y val="8.00085508722360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22-4145-8161-97B132A4C86A}"/>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22-4145-8161-97B132A4C86A}"/>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Dati!$B$1285:$B$1311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Dati!$E$1285:$E$1311</c:f>
              <c:numCache>
                <c:formatCode>General</c:formatCode>
                <c:ptCount val="27"/>
                <c:pt idx="0" formatCode="0">
                  <c:v>5.3191489361702127</c:v>
                </c:pt>
                <c:pt idx="2" formatCode="0">
                  <c:v>2.8301886792452833</c:v>
                </c:pt>
                <c:pt idx="3" formatCode="0">
                  <c:v>5.384615384615385</c:v>
                </c:pt>
                <c:pt idx="4" formatCode="0">
                  <c:v>7.1428571428571423</c:v>
                </c:pt>
                <c:pt idx="6" formatCode="0">
                  <c:v>4.8611111111111116</c:v>
                </c:pt>
                <c:pt idx="7" formatCode="0">
                  <c:v>7.3170731707317067</c:v>
                </c:pt>
                <c:pt idx="9" formatCode="0">
                  <c:v>4.4776119402985071</c:v>
                </c:pt>
                <c:pt idx="10" formatCode="0">
                  <c:v>5.5016181229773462</c:v>
                </c:pt>
                <c:pt idx="12" formatCode="0">
                  <c:v>16.666666666666664</c:v>
                </c:pt>
                <c:pt idx="13" formatCode="0">
                  <c:v>2.5641025641025639</c:v>
                </c:pt>
                <c:pt idx="14" formatCode="0">
                  <c:v>5.4545454545454541</c:v>
                </c:pt>
                <c:pt idx="15" formatCode="0">
                  <c:v>1.7241379310344827</c:v>
                </c:pt>
                <c:pt idx="16" formatCode="0">
                  <c:v>3.278688524590164</c:v>
                </c:pt>
                <c:pt idx="18" formatCode="0">
                  <c:v>4.2553191489361701</c:v>
                </c:pt>
                <c:pt idx="19" formatCode="0">
                  <c:v>6</c:v>
                </c:pt>
                <c:pt idx="20" formatCode="0">
                  <c:v>10.344827586206897</c:v>
                </c:pt>
                <c:pt idx="21" formatCode="0">
                  <c:v>3.3333333333333335</c:v>
                </c:pt>
                <c:pt idx="22" formatCode="0">
                  <c:v>6.8965517241379306</c:v>
                </c:pt>
                <c:pt idx="24" formatCode="0">
                  <c:v>4.2553191489361701</c:v>
                </c:pt>
                <c:pt idx="25" formatCode="0">
                  <c:v>6.7669172932330826</c:v>
                </c:pt>
                <c:pt idx="26" formatCode="0">
                  <c:v>5.4545454545454541</c:v>
                </c:pt>
              </c:numCache>
            </c:numRef>
          </c:val>
          <c:extLst>
            <c:ext xmlns:c16="http://schemas.microsoft.com/office/drawing/2014/chart" uri="{C3380CC4-5D6E-409C-BE32-E72D297353CC}">
              <c16:uniqueId val="{00000010-2522-4145-8161-97B132A4C86A}"/>
            </c:ext>
          </c:extLst>
        </c:ser>
        <c:ser>
          <c:idx val="3"/>
          <c:order val="3"/>
          <c:tx>
            <c:strRef>
              <c:f>Dati!$F$1284</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Dati!$B$1285:$B$1311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Dati!$F$1285:$F$1311</c:f>
              <c:numCache>
                <c:formatCode>General</c:formatCode>
                <c:ptCount val="27"/>
                <c:pt idx="0" formatCode="0">
                  <c:v>25</c:v>
                </c:pt>
                <c:pt idx="2" formatCode="0">
                  <c:v>22.641509433962266</c:v>
                </c:pt>
                <c:pt idx="3" formatCode="0">
                  <c:v>27.692307692307693</c:v>
                </c:pt>
                <c:pt idx="4" formatCode="0">
                  <c:v>24.285714285714285</c:v>
                </c:pt>
                <c:pt idx="6" formatCode="0">
                  <c:v>24.652777777777779</c:v>
                </c:pt>
                <c:pt idx="7" formatCode="0">
                  <c:v>28.04878048780488</c:v>
                </c:pt>
                <c:pt idx="9" formatCode="0">
                  <c:v>20.8955223880597</c:v>
                </c:pt>
                <c:pt idx="10" formatCode="0">
                  <c:v>25.889967637540451</c:v>
                </c:pt>
                <c:pt idx="12" formatCode="0">
                  <c:v>33.333333333333329</c:v>
                </c:pt>
                <c:pt idx="13" formatCode="0">
                  <c:v>20.512820512820511</c:v>
                </c:pt>
                <c:pt idx="14" formatCode="0">
                  <c:v>32.727272727272727</c:v>
                </c:pt>
                <c:pt idx="15" formatCode="0">
                  <c:v>24.137931034482758</c:v>
                </c:pt>
                <c:pt idx="16" formatCode="0">
                  <c:v>16.393442622950818</c:v>
                </c:pt>
                <c:pt idx="18" formatCode="0">
                  <c:v>22.340425531914892</c:v>
                </c:pt>
                <c:pt idx="19" formatCode="0">
                  <c:v>26</c:v>
                </c:pt>
                <c:pt idx="20" formatCode="0">
                  <c:v>17.241379310344829</c:v>
                </c:pt>
                <c:pt idx="21" formatCode="0">
                  <c:v>36.666666666666664</c:v>
                </c:pt>
                <c:pt idx="22" formatCode="0">
                  <c:v>34.482758620689658</c:v>
                </c:pt>
                <c:pt idx="24" formatCode="0">
                  <c:v>22.340425531914892</c:v>
                </c:pt>
                <c:pt idx="25" formatCode="0">
                  <c:v>25.563909774436087</c:v>
                </c:pt>
                <c:pt idx="26" formatCode="0">
                  <c:v>32.727272727272727</c:v>
                </c:pt>
              </c:numCache>
            </c:numRef>
          </c:val>
          <c:extLst>
            <c:ext xmlns:c16="http://schemas.microsoft.com/office/drawing/2014/chart" uri="{C3380CC4-5D6E-409C-BE32-E72D297353CC}">
              <c16:uniqueId val="{00000011-2522-4145-8161-97B132A4C86A}"/>
            </c:ext>
          </c:extLst>
        </c:ser>
        <c:ser>
          <c:idx val="4"/>
          <c:order val="4"/>
          <c:tx>
            <c:strRef>
              <c:f>Dati!$G$1284</c:f>
              <c:strCache>
                <c:ptCount val="1"/>
                <c:pt idx="0">
                  <c:v>Ļoti svarīgi</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Dati!$B$1285:$B$1311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Dati!$G$1285:$G$1311</c:f>
              <c:numCache>
                <c:formatCode>General</c:formatCode>
                <c:ptCount val="27"/>
                <c:pt idx="0" formatCode="0">
                  <c:v>65.159574468085097</c:v>
                </c:pt>
                <c:pt idx="2" formatCode="0">
                  <c:v>68.867924528301884</c:v>
                </c:pt>
                <c:pt idx="3" formatCode="0">
                  <c:v>62.307692307692307</c:v>
                </c:pt>
                <c:pt idx="4" formatCode="0">
                  <c:v>65</c:v>
                </c:pt>
                <c:pt idx="6" formatCode="0">
                  <c:v>65.277777777777786</c:v>
                </c:pt>
                <c:pt idx="7" formatCode="0">
                  <c:v>62.195121951219512</c:v>
                </c:pt>
                <c:pt idx="9" formatCode="0">
                  <c:v>67.164179104477611</c:v>
                </c:pt>
                <c:pt idx="10" formatCode="0">
                  <c:v>64.724919093851128</c:v>
                </c:pt>
                <c:pt idx="12" formatCode="0">
                  <c:v>47.619047619047613</c:v>
                </c:pt>
                <c:pt idx="13" formatCode="0">
                  <c:v>66.666666666666657</c:v>
                </c:pt>
                <c:pt idx="14" formatCode="0">
                  <c:v>61.818181818181813</c:v>
                </c:pt>
                <c:pt idx="15" formatCode="0">
                  <c:v>67.241379310344826</c:v>
                </c:pt>
                <c:pt idx="16" formatCode="0">
                  <c:v>77.049180327868854</c:v>
                </c:pt>
                <c:pt idx="18" formatCode="0">
                  <c:v>69.680851063829792</c:v>
                </c:pt>
                <c:pt idx="19" formatCode="0">
                  <c:v>64</c:v>
                </c:pt>
                <c:pt idx="20" formatCode="0">
                  <c:v>68.965517241379317</c:v>
                </c:pt>
                <c:pt idx="21" formatCode="0">
                  <c:v>46.666666666666664</c:v>
                </c:pt>
                <c:pt idx="22" formatCode="0">
                  <c:v>55.172413793103445</c:v>
                </c:pt>
                <c:pt idx="24" formatCode="0">
                  <c:v>69.680851063829792</c:v>
                </c:pt>
                <c:pt idx="25" formatCode="0">
                  <c:v>62.406015037593988</c:v>
                </c:pt>
                <c:pt idx="26" formatCode="0">
                  <c:v>56.36363636363636</c:v>
                </c:pt>
              </c:numCache>
            </c:numRef>
          </c:val>
          <c:extLst>
            <c:ext xmlns:c16="http://schemas.microsoft.com/office/drawing/2014/chart" uri="{C3380CC4-5D6E-409C-BE32-E72D297353CC}">
              <c16:uniqueId val="{00000012-2522-4145-8161-97B132A4C86A}"/>
            </c:ext>
          </c:extLst>
        </c:ser>
        <c:ser>
          <c:idx val="5"/>
          <c:order val="5"/>
          <c:tx>
            <c:strRef>
              <c:f>Dati!$H$1284</c:f>
              <c:strCache>
                <c:ptCount val="1"/>
                <c:pt idx="0">
                  <c:v>.</c:v>
                </c:pt>
              </c:strCache>
            </c:strRef>
          </c:tx>
          <c:spPr>
            <a:noFill/>
          </c:spPr>
          <c:invertIfNegative val="0"/>
          <c:dLbls>
            <c:delete val="1"/>
          </c:dLbls>
          <c:cat>
            <c:strRef>
              <c:f>Dati!$B$1285:$B$1311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Dati!$H$1285:$H$1311</c:f>
              <c:numCache>
                <c:formatCode>General</c:formatCode>
                <c:ptCount val="27"/>
                <c:pt idx="0" formatCode="0">
                  <c:v>11.385880077369436</c:v>
                </c:pt>
                <c:pt idx="2" formatCode="0">
                  <c:v>10.036020583190382</c:v>
                </c:pt>
                <c:pt idx="3" formatCode="0">
                  <c:v>11.545454545454533</c:v>
                </c:pt>
                <c:pt idx="4" formatCode="0">
                  <c:v>12.259740259740248</c:v>
                </c:pt>
                <c:pt idx="6" formatCode="0">
                  <c:v>11.614898989898968</c:v>
                </c:pt>
                <c:pt idx="7" formatCode="0">
                  <c:v>11.30155210643014</c:v>
                </c:pt>
                <c:pt idx="9" formatCode="0">
                  <c:v>13.485753052917222</c:v>
                </c:pt>
                <c:pt idx="10" formatCode="0">
                  <c:v>10.930567814062954</c:v>
                </c:pt>
                <c:pt idx="12" formatCode="0">
                  <c:v>20.593073593073591</c:v>
                </c:pt>
                <c:pt idx="13" formatCode="0">
                  <c:v>14.365967365967364</c:v>
                </c:pt>
                <c:pt idx="14" formatCode="0">
                  <c:v>6.9999999999999929</c:v>
                </c:pt>
                <c:pt idx="15" formatCode="0">
                  <c:v>10.166144200626949</c:v>
                </c:pt>
                <c:pt idx="16" formatCode="0">
                  <c:v>8.1028315946348606</c:v>
                </c:pt>
                <c:pt idx="18" formatCode="0">
                  <c:v>9.5241779497098484</c:v>
                </c:pt>
                <c:pt idx="19" formatCode="0">
                  <c:v>11.545454545454533</c:v>
                </c:pt>
                <c:pt idx="20" formatCode="0">
                  <c:v>15.338557993730387</c:v>
                </c:pt>
                <c:pt idx="21" formatCode="0">
                  <c:v>18.212121212121204</c:v>
                </c:pt>
                <c:pt idx="22" formatCode="0">
                  <c:v>11.890282131661429</c:v>
                </c:pt>
                <c:pt idx="24" formatCode="0">
                  <c:v>9.5241779497098484</c:v>
                </c:pt>
                <c:pt idx="25" formatCode="0">
                  <c:v>13.575529733424457</c:v>
                </c:pt>
                <c:pt idx="26" formatCode="0">
                  <c:v>12.454545454545446</c:v>
                </c:pt>
              </c:numCache>
            </c:numRef>
          </c:val>
          <c:extLst>
            <c:ext xmlns:c16="http://schemas.microsoft.com/office/drawing/2014/chart" uri="{C3380CC4-5D6E-409C-BE32-E72D297353CC}">
              <c16:uniqueId val="{00000013-2522-4145-8161-97B132A4C86A}"/>
            </c:ext>
          </c:extLst>
        </c:ser>
        <c:ser>
          <c:idx val="6"/>
          <c:order val="6"/>
          <c:tx>
            <c:strRef>
              <c:f>Dati!$I$1284</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522-4145-8161-97B132A4C86A}"/>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25-4E17-B1BC-E4A749C11328}"/>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522-4145-8161-97B132A4C86A}"/>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525-4E17-B1BC-E4A749C11328}"/>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522-4145-8161-97B132A4C86A}"/>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25-4E17-B1BC-E4A749C11328}"/>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522-4145-8161-97B132A4C86A}"/>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25-4E17-B1BC-E4A749C11328}"/>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522-4145-8161-97B132A4C86A}"/>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522-4145-8161-97B132A4C86A}"/>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25-4E17-B1BC-E4A749C11328}"/>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22-4145-8161-97B132A4C86A}"/>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525-4E17-B1BC-E4A749C11328}"/>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Dati!$B$1285:$B$1311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Dati!$I$1285:$I$1311</c:f>
              <c:numCache>
                <c:formatCode>General</c:formatCode>
                <c:ptCount val="27"/>
                <c:pt idx="0" formatCode="0">
                  <c:v>1.8617021276595744</c:v>
                </c:pt>
                <c:pt idx="2" formatCode="0">
                  <c:v>0.94339622641509435</c:v>
                </c:pt>
                <c:pt idx="3" formatCode="0">
                  <c:v>3.0769230769230771</c:v>
                </c:pt>
                <c:pt idx="4" formatCode="0">
                  <c:v>1.4285714285714286</c:v>
                </c:pt>
                <c:pt idx="6" formatCode="0">
                  <c:v>2.4305555555555558</c:v>
                </c:pt>
                <c:pt idx="7" formatCode="0">
                  <c:v>0</c:v>
                </c:pt>
                <c:pt idx="9" formatCode="0">
                  <c:v>2.9850746268656714</c:v>
                </c:pt>
                <c:pt idx="10" formatCode="0">
                  <c:v>1.6181229773462782</c:v>
                </c:pt>
                <c:pt idx="12" formatCode="0">
                  <c:v>0</c:v>
                </c:pt>
                <c:pt idx="13" formatCode="0">
                  <c:v>5.1282051282051277</c:v>
                </c:pt>
                <c:pt idx="14" formatCode="0">
                  <c:v>0</c:v>
                </c:pt>
                <c:pt idx="15" formatCode="0">
                  <c:v>3.4482758620689653</c:v>
                </c:pt>
                <c:pt idx="16" formatCode="0">
                  <c:v>0</c:v>
                </c:pt>
                <c:pt idx="18" formatCode="0">
                  <c:v>1.5957446808510638</c:v>
                </c:pt>
                <c:pt idx="19" formatCode="0">
                  <c:v>1</c:v>
                </c:pt>
                <c:pt idx="20" formatCode="0">
                  <c:v>3.4482758620689653</c:v>
                </c:pt>
                <c:pt idx="21" formatCode="0">
                  <c:v>6.666666666666667</c:v>
                </c:pt>
                <c:pt idx="22" formatCode="0">
                  <c:v>0</c:v>
                </c:pt>
                <c:pt idx="24" formatCode="0">
                  <c:v>1.5957446808510638</c:v>
                </c:pt>
                <c:pt idx="25" formatCode="0">
                  <c:v>3.007518796992481</c:v>
                </c:pt>
                <c:pt idx="26" formatCode="0">
                  <c:v>0</c:v>
                </c:pt>
              </c:numCache>
            </c:numRef>
          </c:val>
          <c:extLst>
            <c:ext xmlns:c16="http://schemas.microsoft.com/office/drawing/2014/chart" uri="{C3380CC4-5D6E-409C-BE32-E72D297353CC}">
              <c16:uniqueId val="{0000001B-2522-4145-8161-97B132A4C86A}"/>
            </c:ext>
          </c:extLst>
        </c:ser>
        <c:dLbls>
          <c:showLegendKey val="0"/>
          <c:showVal val="1"/>
          <c:showCatName val="0"/>
          <c:showSerName val="0"/>
          <c:showPercent val="0"/>
          <c:showBubbleSize val="0"/>
        </c:dLbls>
        <c:gapWidth val="25"/>
        <c:overlap val="100"/>
        <c:axId val="409697312"/>
        <c:axId val="409695352"/>
      </c:barChart>
      <c:catAx>
        <c:axId val="40969731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09695352"/>
        <c:crossesAt val="26"/>
        <c:auto val="1"/>
        <c:lblAlgn val="ctr"/>
        <c:lblOffset val="100"/>
        <c:tickLblSkip val="1"/>
        <c:tickMarkSkip val="1"/>
        <c:noMultiLvlLbl val="0"/>
      </c:catAx>
      <c:valAx>
        <c:axId val="409695352"/>
        <c:scaling>
          <c:orientation val="minMax"/>
          <c:max val="145"/>
          <c:min val="0"/>
        </c:scaling>
        <c:delete val="1"/>
        <c:axPos val="t"/>
        <c:numFmt formatCode="0" sourceLinked="1"/>
        <c:majorTickMark val="out"/>
        <c:minorTickMark val="none"/>
        <c:tickLblPos val="nextTo"/>
        <c:crossAx val="40969731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Dati!$C$1308</c:f>
              <c:strCache>
                <c:ptCount val="1"/>
                <c:pt idx="0">
                  <c:v>.</c:v>
                </c:pt>
              </c:strCache>
            </c:strRef>
          </c:tx>
          <c:spPr>
            <a:noFill/>
          </c:spPr>
          <c:invertIfNegative val="0"/>
          <c:dLbls>
            <c:delete val="1"/>
          </c:dLbls>
          <c:cat>
            <c:strRef>
              <c:f>Dati!$B$1309:$B$1333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Dati!$C$1309:$C$1333</c:f>
              <c:numCache>
                <c:formatCode>General</c:formatCode>
                <c:ptCount val="25"/>
                <c:pt idx="0" formatCode="0">
                  <c:v>10.132387706855791</c:v>
                </c:pt>
                <c:pt idx="2" formatCode="0">
                  <c:v>10.524904214559387</c:v>
                </c:pt>
                <c:pt idx="3" formatCode="0">
                  <c:v>8.8087855297157613</c:v>
                </c:pt>
                <c:pt idx="5" formatCode="0">
                  <c:v>12.847953216374268</c:v>
                </c:pt>
                <c:pt idx="6" formatCode="0">
                  <c:v>8.9508057675996611</c:v>
                </c:pt>
                <c:pt idx="8" formatCode="0">
                  <c:v>11.118104118104117</c:v>
                </c:pt>
                <c:pt idx="9" formatCode="0">
                  <c:v>6.9999999999999991</c:v>
                </c:pt>
                <c:pt idx="11" formatCode="0">
                  <c:v>11.24415832141154</c:v>
                </c:pt>
                <c:pt idx="12" formatCode="0">
                  <c:v>8.3209013209013207</c:v>
                </c:pt>
                <c:pt idx="14" formatCode="0">
                  <c:v>15.010335917312663</c:v>
                </c:pt>
                <c:pt idx="15" formatCode="0">
                  <c:v>7.5847953216374266</c:v>
                </c:pt>
                <c:pt idx="17" formatCode="0">
                  <c:v>10.807740324594256</c:v>
                </c:pt>
                <c:pt idx="18" formatCode="0">
                  <c:v>9.525252525252526</c:v>
                </c:pt>
                <c:pt idx="20" formatCode="0">
                  <c:v>8.4336917562724008</c:v>
                </c:pt>
                <c:pt idx="21" formatCode="0">
                  <c:v>10.467799009200281</c:v>
                </c:pt>
                <c:pt idx="23" formatCode="0">
                  <c:v>15.37138508371385</c:v>
                </c:pt>
                <c:pt idx="24" formatCode="0">
                  <c:v>8.8701870187018699</c:v>
                </c:pt>
              </c:numCache>
            </c:numRef>
          </c:val>
          <c:extLst>
            <c:ext xmlns:c16="http://schemas.microsoft.com/office/drawing/2014/chart" uri="{C3380CC4-5D6E-409C-BE32-E72D297353CC}">
              <c16:uniqueId val="{00000000-CDB9-4995-8D49-566AED8D0FF1}"/>
            </c:ext>
          </c:extLst>
        </c:ser>
        <c:ser>
          <c:idx val="1"/>
          <c:order val="1"/>
          <c:tx>
            <c:strRef>
              <c:f>Dati!$D$1308</c:f>
              <c:strCache>
                <c:ptCount val="1"/>
                <c:pt idx="0">
                  <c:v>Nemaz nebija svarīgi</c:v>
                </c:pt>
              </c:strCache>
            </c:strRef>
          </c:tx>
          <c:spPr>
            <a:solidFill>
              <a:srgbClr val="C4BD97"/>
            </a:solidFill>
          </c:spPr>
          <c:invertIfNegative val="0"/>
          <c:dLbls>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DB9-4995-8D49-566AED8D0FF1}"/>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B9-4995-8D49-566AED8D0FF1}"/>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B9-4995-8D49-566AED8D0FF1}"/>
                </c:ext>
              </c:extLst>
            </c:dLbl>
            <c:dLbl>
              <c:idx val="14"/>
              <c:layout>
                <c:manualLayout>
                  <c:x val="-3.3807158652733753E-2"/>
                  <c:y val="7.858466438972243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B9-4995-8D49-566AED8D0FF1}"/>
                </c:ext>
              </c:extLst>
            </c:dLbl>
            <c:dLbl>
              <c:idx val="1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B9-4995-8D49-566AED8D0FF1}"/>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B9-4995-8D49-566AED8D0FF1}"/>
                </c:ext>
              </c:extLst>
            </c:dLbl>
            <c:dLbl>
              <c:idx val="23"/>
              <c:layout>
                <c:manualLayout>
                  <c:x val="-3.24693454923925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B9-4995-8D49-566AED8D0FF1}"/>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Dati!$B$1309:$B$1333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Dati!$D$1309:$D$1333</c:f>
              <c:numCache>
                <c:formatCode>General</c:formatCode>
                <c:ptCount val="25"/>
                <c:pt idx="0" formatCode="0">
                  <c:v>2.6595744680851063</c:v>
                </c:pt>
                <c:pt idx="2" formatCode="0">
                  <c:v>2.7586206896551726</c:v>
                </c:pt>
                <c:pt idx="3" formatCode="0">
                  <c:v>2.3255813953488373</c:v>
                </c:pt>
                <c:pt idx="5" formatCode="0">
                  <c:v>1.7543859649122806</c:v>
                </c:pt>
                <c:pt idx="6" formatCode="0">
                  <c:v>3.0534351145038165</c:v>
                </c:pt>
                <c:pt idx="8" formatCode="0">
                  <c:v>2.4475524475524475</c:v>
                </c:pt>
                <c:pt idx="9" formatCode="0">
                  <c:v>3.3333333333333335</c:v>
                </c:pt>
                <c:pt idx="11" formatCode="0">
                  <c:v>2.5751072961373391</c:v>
                </c:pt>
                <c:pt idx="12" formatCode="0">
                  <c:v>2.7972027972027971</c:v>
                </c:pt>
                <c:pt idx="14" formatCode="0">
                  <c:v>1.5503875968992249</c:v>
                </c:pt>
                <c:pt idx="15" formatCode="0">
                  <c:v>3.2388663967611335</c:v>
                </c:pt>
                <c:pt idx="17" formatCode="0">
                  <c:v>1.6853932584269662</c:v>
                </c:pt>
                <c:pt idx="18" formatCode="0">
                  <c:v>3.535353535353535</c:v>
                </c:pt>
                <c:pt idx="20" formatCode="0">
                  <c:v>4.838709677419355</c:v>
                </c:pt>
                <c:pt idx="21" formatCode="0">
                  <c:v>2.2292993630573248</c:v>
                </c:pt>
                <c:pt idx="23" formatCode="0">
                  <c:v>0</c:v>
                </c:pt>
                <c:pt idx="24" formatCode="0">
                  <c:v>3.3003300330032999</c:v>
                </c:pt>
              </c:numCache>
            </c:numRef>
          </c:val>
          <c:extLst>
            <c:ext xmlns:c16="http://schemas.microsoft.com/office/drawing/2014/chart" uri="{C3380CC4-5D6E-409C-BE32-E72D297353CC}">
              <c16:uniqueId val="{00000006-CDB9-4995-8D49-566AED8D0FF1}"/>
            </c:ext>
          </c:extLst>
        </c:ser>
        <c:ser>
          <c:idx val="2"/>
          <c:order val="2"/>
          <c:tx>
            <c:strRef>
              <c:f>Dati!$E$1308</c:f>
              <c:strCache>
                <c:ptCount val="1"/>
                <c:pt idx="0">
                  <c:v>Drīzāk nebija svarīgi</c:v>
                </c:pt>
              </c:strCache>
            </c:strRef>
          </c:tx>
          <c:spPr>
            <a:solidFill>
              <a:srgbClr val="E5E2D1"/>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DB9-4995-8D49-566AED8D0FF1}"/>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B9-4995-8D49-566AED8D0FF1}"/>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DB9-4995-8D49-566AED8D0FF1}"/>
                </c:ext>
              </c:extLst>
            </c:dLbl>
            <c:dLbl>
              <c:idx val="23"/>
              <c:layout>
                <c:manualLayout>
                  <c:x val="-1.4585000033808148E-2"/>
                  <c:y val="1.6875928176049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B9-4995-8D49-566AED8D0FF1}"/>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Dati!$B$1309:$B$1333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Dati!$E$1309:$E$1333</c:f>
              <c:numCache>
                <c:formatCode>General</c:formatCode>
                <c:ptCount val="25"/>
                <c:pt idx="0" formatCode="0">
                  <c:v>5.3191489361702127</c:v>
                </c:pt>
                <c:pt idx="2" formatCode="0">
                  <c:v>4.8275862068965516</c:v>
                </c:pt>
                <c:pt idx="3" formatCode="0">
                  <c:v>6.9767441860465116</c:v>
                </c:pt>
                <c:pt idx="5" formatCode="0">
                  <c:v>3.5087719298245612</c:v>
                </c:pt>
                <c:pt idx="6" formatCode="0">
                  <c:v>6.1068702290076331</c:v>
                </c:pt>
                <c:pt idx="8" formatCode="0">
                  <c:v>4.5454545454545459</c:v>
                </c:pt>
                <c:pt idx="9" formatCode="0">
                  <c:v>7.7777777777777777</c:v>
                </c:pt>
                <c:pt idx="11" formatCode="0">
                  <c:v>4.2918454935622314</c:v>
                </c:pt>
                <c:pt idx="12" formatCode="0">
                  <c:v>6.9930069930069934</c:v>
                </c:pt>
                <c:pt idx="14" formatCode="0">
                  <c:v>1.5503875968992249</c:v>
                </c:pt>
                <c:pt idx="15" formatCode="0">
                  <c:v>7.2874493927125501</c:v>
                </c:pt>
                <c:pt idx="17" formatCode="0">
                  <c:v>5.6179775280898872</c:v>
                </c:pt>
                <c:pt idx="18" formatCode="0">
                  <c:v>5.0505050505050502</c:v>
                </c:pt>
                <c:pt idx="20" formatCode="0">
                  <c:v>4.838709677419355</c:v>
                </c:pt>
                <c:pt idx="21" formatCode="0">
                  <c:v>5.4140127388535033</c:v>
                </c:pt>
                <c:pt idx="23" formatCode="0">
                  <c:v>2.7397260273972601</c:v>
                </c:pt>
                <c:pt idx="24" formatCode="0">
                  <c:v>5.9405940594059405</c:v>
                </c:pt>
              </c:numCache>
            </c:numRef>
          </c:val>
          <c:extLst>
            <c:ext xmlns:c16="http://schemas.microsoft.com/office/drawing/2014/chart" uri="{C3380CC4-5D6E-409C-BE32-E72D297353CC}">
              <c16:uniqueId val="{00000009-CDB9-4995-8D49-566AED8D0FF1}"/>
            </c:ext>
          </c:extLst>
        </c:ser>
        <c:ser>
          <c:idx val="3"/>
          <c:order val="3"/>
          <c:tx>
            <c:strRef>
              <c:f>Dati!$F$1308</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Dati!$B$1309:$B$1333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Dati!$F$1309:$F$1333</c:f>
              <c:numCache>
                <c:formatCode>General</c:formatCode>
                <c:ptCount val="25"/>
                <c:pt idx="0" formatCode="0">
                  <c:v>25</c:v>
                </c:pt>
                <c:pt idx="2" formatCode="0">
                  <c:v>27.241379310344826</c:v>
                </c:pt>
                <c:pt idx="3" formatCode="0">
                  <c:v>17.441860465116278</c:v>
                </c:pt>
                <c:pt idx="5" formatCode="0">
                  <c:v>18.421052631578945</c:v>
                </c:pt>
                <c:pt idx="6" formatCode="0">
                  <c:v>27.862595419847331</c:v>
                </c:pt>
                <c:pt idx="8" formatCode="0">
                  <c:v>22.02797202797203</c:v>
                </c:pt>
                <c:pt idx="9" formatCode="0">
                  <c:v>34.444444444444443</c:v>
                </c:pt>
                <c:pt idx="11" formatCode="0">
                  <c:v>24.463519313304722</c:v>
                </c:pt>
                <c:pt idx="12" formatCode="0">
                  <c:v>25.874125874125873</c:v>
                </c:pt>
                <c:pt idx="14" formatCode="0">
                  <c:v>17.054263565891471</c:v>
                </c:pt>
                <c:pt idx="15" formatCode="0">
                  <c:v>29.1497975708502</c:v>
                </c:pt>
                <c:pt idx="17" formatCode="0">
                  <c:v>27.528089887640451</c:v>
                </c:pt>
                <c:pt idx="18" formatCode="0">
                  <c:v>22.727272727272727</c:v>
                </c:pt>
                <c:pt idx="20" formatCode="0">
                  <c:v>35.483870967741936</c:v>
                </c:pt>
                <c:pt idx="21" formatCode="0">
                  <c:v>22.929936305732486</c:v>
                </c:pt>
                <c:pt idx="23" formatCode="0">
                  <c:v>28.767123287671232</c:v>
                </c:pt>
                <c:pt idx="24" formatCode="0">
                  <c:v>24.092409240924091</c:v>
                </c:pt>
              </c:numCache>
            </c:numRef>
          </c:val>
          <c:extLst>
            <c:ext xmlns:c16="http://schemas.microsoft.com/office/drawing/2014/chart" uri="{C3380CC4-5D6E-409C-BE32-E72D297353CC}">
              <c16:uniqueId val="{0000000A-CDB9-4995-8D49-566AED8D0FF1}"/>
            </c:ext>
          </c:extLst>
        </c:ser>
        <c:ser>
          <c:idx val="4"/>
          <c:order val="4"/>
          <c:tx>
            <c:strRef>
              <c:f>Dati!$G$1308</c:f>
              <c:strCache>
                <c:ptCount val="1"/>
                <c:pt idx="0">
                  <c:v>Ļoti svarīgi</c:v>
                </c:pt>
              </c:strCache>
            </c:strRef>
          </c:tx>
          <c:spPr>
            <a:solidFill>
              <a:srgbClr val="16697A"/>
            </a:solidFill>
          </c:spPr>
          <c:invertIfNegative val="0"/>
          <c:dLbls>
            <c:dLbl>
              <c:idx val="5"/>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3044-49CB-9E0F-FB7956C9F91A}"/>
                </c:ext>
              </c:extLst>
            </c:dLbl>
            <c:dLbl>
              <c:idx val="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3044-49CB-9E0F-FB7956C9F91A}"/>
                </c:ext>
              </c:extLst>
            </c:dLbl>
            <c:dLbl>
              <c:idx val="1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3044-49CB-9E0F-FB7956C9F91A}"/>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Dati!$B$1309:$B$1333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Dati!$G$1309:$G$1333</c:f>
              <c:numCache>
                <c:formatCode>General</c:formatCode>
                <c:ptCount val="25"/>
                <c:pt idx="0" formatCode="0">
                  <c:v>65.159574468085097</c:v>
                </c:pt>
                <c:pt idx="2" formatCode="0">
                  <c:v>63.103448275862071</c:v>
                </c:pt>
                <c:pt idx="3" formatCode="0">
                  <c:v>72.093023255813947</c:v>
                </c:pt>
                <c:pt idx="5" formatCode="0">
                  <c:v>75.438596491228068</c:v>
                </c:pt>
                <c:pt idx="6" formatCode="0">
                  <c:v>60.687022900763353</c:v>
                </c:pt>
                <c:pt idx="8" formatCode="0">
                  <c:v>69.580419580419587</c:v>
                </c:pt>
                <c:pt idx="9" formatCode="0">
                  <c:v>51.111111111111107</c:v>
                </c:pt>
                <c:pt idx="11" formatCode="0">
                  <c:v>66.952789699570815</c:v>
                </c:pt>
                <c:pt idx="12" formatCode="0">
                  <c:v>62.23776223776224</c:v>
                </c:pt>
                <c:pt idx="14" formatCode="0">
                  <c:v>79.069767441860463</c:v>
                </c:pt>
                <c:pt idx="15" formatCode="0">
                  <c:v>57.894736842105267</c:v>
                </c:pt>
                <c:pt idx="17" formatCode="0">
                  <c:v>62.359550561797747</c:v>
                </c:pt>
                <c:pt idx="18" formatCode="0">
                  <c:v>67.676767676767682</c:v>
                </c:pt>
                <c:pt idx="20" formatCode="0">
                  <c:v>54.838709677419352</c:v>
                </c:pt>
                <c:pt idx="21" formatCode="0">
                  <c:v>67.197452229299358</c:v>
                </c:pt>
                <c:pt idx="23" formatCode="0">
                  <c:v>67.123287671232873</c:v>
                </c:pt>
                <c:pt idx="24" formatCode="0">
                  <c:v>64.686468646864682</c:v>
                </c:pt>
              </c:numCache>
            </c:numRef>
          </c:val>
          <c:extLst>
            <c:ext xmlns:c16="http://schemas.microsoft.com/office/drawing/2014/chart" uri="{C3380CC4-5D6E-409C-BE32-E72D297353CC}">
              <c16:uniqueId val="{0000000B-CDB9-4995-8D49-566AED8D0FF1}"/>
            </c:ext>
          </c:extLst>
        </c:ser>
        <c:ser>
          <c:idx val="5"/>
          <c:order val="5"/>
          <c:tx>
            <c:strRef>
              <c:f>Dati!$H$1308</c:f>
              <c:strCache>
                <c:ptCount val="1"/>
                <c:pt idx="0">
                  <c:v>.</c:v>
                </c:pt>
              </c:strCache>
            </c:strRef>
          </c:tx>
          <c:spPr>
            <a:noFill/>
          </c:spPr>
          <c:invertIfNegative val="0"/>
          <c:dLbls>
            <c:delete val="1"/>
          </c:dLbls>
          <c:cat>
            <c:strRef>
              <c:f>Dati!$B$1309:$B$1333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Dati!$H$1309:$H$1333</c:f>
              <c:numCache>
                <c:formatCode>General</c:formatCode>
                <c:ptCount val="25"/>
                <c:pt idx="0" formatCode="0">
                  <c:v>12.964456539666841</c:v>
                </c:pt>
                <c:pt idx="2" formatCode="0">
                  <c:v>12.779203421545041</c:v>
                </c:pt>
                <c:pt idx="3" formatCode="0">
                  <c:v>13.589147286821714</c:v>
                </c:pt>
                <c:pt idx="5" formatCode="0">
                  <c:v>9.2643818849449246</c:v>
                </c:pt>
                <c:pt idx="6" formatCode="0">
                  <c:v>14.574412687141255</c:v>
                </c:pt>
                <c:pt idx="8" formatCode="0">
                  <c:v>11.515639399360321</c:v>
                </c:pt>
                <c:pt idx="9" formatCode="0">
                  <c:v>17.568475452196388</c:v>
                </c:pt>
                <c:pt idx="11" formatCode="0">
                  <c:v>11.707721994876401</c:v>
                </c:pt>
                <c:pt idx="12" formatCode="0">
                  <c:v>15.012142895863825</c:v>
                </c:pt>
                <c:pt idx="14" formatCode="0">
                  <c:v>7.0000000000000036</c:v>
                </c:pt>
                <c:pt idx="15" formatCode="0">
                  <c:v>16.079496594796471</c:v>
                </c:pt>
                <c:pt idx="17" formatCode="0">
                  <c:v>13.23639055831374</c:v>
                </c:pt>
                <c:pt idx="18" formatCode="0">
                  <c:v>12.71999060371153</c:v>
                </c:pt>
                <c:pt idx="20" formatCode="0">
                  <c:v>12.80145036259065</c:v>
                </c:pt>
                <c:pt idx="21" formatCode="0">
                  <c:v>12.996642472720094</c:v>
                </c:pt>
                <c:pt idx="23" formatCode="0">
                  <c:v>7.2336200488478326</c:v>
                </c:pt>
                <c:pt idx="24" formatCode="0">
                  <c:v>14.345153119963165</c:v>
                </c:pt>
              </c:numCache>
            </c:numRef>
          </c:val>
          <c:extLst>
            <c:ext xmlns:c16="http://schemas.microsoft.com/office/drawing/2014/chart" uri="{C3380CC4-5D6E-409C-BE32-E72D297353CC}">
              <c16:uniqueId val="{0000000C-CDB9-4995-8D49-566AED8D0FF1}"/>
            </c:ext>
          </c:extLst>
        </c:ser>
        <c:ser>
          <c:idx val="6"/>
          <c:order val="6"/>
          <c:tx>
            <c:strRef>
              <c:f>Dati!$I$1308</c:f>
              <c:strCache>
                <c:ptCount val="1"/>
                <c:pt idx="0">
                  <c:v>Grūti pateikt</c:v>
                </c:pt>
              </c:strCache>
            </c:strRef>
          </c:tx>
          <c:spPr>
            <a:solidFill>
              <a:sysClr val="window" lastClr="FFFFFF">
                <a:lumMod val="75000"/>
              </a:sysClr>
            </a:solidFill>
          </c:spPr>
          <c:invertIfNegative val="0"/>
          <c:dLbls>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DB9-4995-8D49-566AED8D0FF1}"/>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DB9-4995-8D49-566AED8D0FF1}"/>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44-49CB-9E0F-FB7956C9F91A}"/>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Dati!$B$1309:$B$1333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Dati!$I$1309:$I$1333</c:f>
              <c:numCache>
                <c:formatCode>General</c:formatCode>
                <c:ptCount val="25"/>
                <c:pt idx="0" formatCode="0">
                  <c:v>1.8617021276595744</c:v>
                </c:pt>
                <c:pt idx="2" formatCode="0">
                  <c:v>2.0689655172413794</c:v>
                </c:pt>
                <c:pt idx="3" formatCode="0">
                  <c:v>1.1627906976744187</c:v>
                </c:pt>
                <c:pt idx="5" formatCode="0">
                  <c:v>0.8771929824561403</c:v>
                </c:pt>
                <c:pt idx="6" formatCode="0">
                  <c:v>2.2900763358778624</c:v>
                </c:pt>
                <c:pt idx="8" formatCode="0">
                  <c:v>1.3986013986013985</c:v>
                </c:pt>
                <c:pt idx="9" formatCode="0">
                  <c:v>3.3333333333333335</c:v>
                </c:pt>
                <c:pt idx="11" formatCode="0">
                  <c:v>1.7167381974248928</c:v>
                </c:pt>
                <c:pt idx="12" formatCode="0">
                  <c:v>2.0979020979020979</c:v>
                </c:pt>
                <c:pt idx="14" formatCode="0">
                  <c:v>0.77519379844961245</c:v>
                </c:pt>
                <c:pt idx="15" formatCode="0">
                  <c:v>2.42914979757085</c:v>
                </c:pt>
                <c:pt idx="17" formatCode="0">
                  <c:v>2.8089887640449436</c:v>
                </c:pt>
                <c:pt idx="18" formatCode="0">
                  <c:v>1.0101010101010102</c:v>
                </c:pt>
                <c:pt idx="20" formatCode="0">
                  <c:v>0</c:v>
                </c:pt>
                <c:pt idx="21" formatCode="0">
                  <c:v>2.2292993630573248</c:v>
                </c:pt>
                <c:pt idx="23" formatCode="0">
                  <c:v>1.3698630136986301</c:v>
                </c:pt>
                <c:pt idx="24" formatCode="0">
                  <c:v>1.9801980198019802</c:v>
                </c:pt>
              </c:numCache>
            </c:numRef>
          </c:val>
          <c:extLst>
            <c:ext xmlns:c16="http://schemas.microsoft.com/office/drawing/2014/chart" uri="{C3380CC4-5D6E-409C-BE32-E72D297353CC}">
              <c16:uniqueId val="{0000000E-CDB9-4995-8D49-566AED8D0FF1}"/>
            </c:ext>
          </c:extLst>
        </c:ser>
        <c:dLbls>
          <c:showLegendKey val="0"/>
          <c:showVal val="1"/>
          <c:showCatName val="0"/>
          <c:showSerName val="0"/>
          <c:showPercent val="0"/>
          <c:showBubbleSize val="0"/>
        </c:dLbls>
        <c:gapWidth val="25"/>
        <c:overlap val="100"/>
        <c:axId val="409694960"/>
        <c:axId val="409695744"/>
      </c:barChart>
      <c:catAx>
        <c:axId val="40969496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09695744"/>
        <c:crossesAt val="18.100000000000001"/>
        <c:auto val="1"/>
        <c:lblAlgn val="ctr"/>
        <c:lblOffset val="100"/>
        <c:tickLblSkip val="1"/>
        <c:tickMarkSkip val="1"/>
        <c:noMultiLvlLbl val="0"/>
      </c:catAx>
      <c:valAx>
        <c:axId val="409695744"/>
        <c:scaling>
          <c:orientation val="minMax"/>
          <c:max val="145"/>
          <c:min val="0"/>
        </c:scaling>
        <c:delete val="1"/>
        <c:axPos val="t"/>
        <c:numFmt formatCode="0" sourceLinked="1"/>
        <c:majorTickMark val="out"/>
        <c:minorTickMark val="none"/>
        <c:tickLblPos val="nextTo"/>
        <c:crossAx val="40969496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Dati!$C$1088</c:f>
              <c:strCache>
                <c:ptCount val="1"/>
                <c:pt idx="0">
                  <c:v>.</c:v>
                </c:pt>
              </c:strCache>
            </c:strRef>
          </c:tx>
          <c:spPr>
            <a:noFill/>
          </c:spPr>
          <c:invertIfNegative val="0"/>
          <c:dLbls>
            <c:delete val="1"/>
          </c:dLbls>
          <c:cat>
            <c:strRef>
              <c:f>Dati!$B$1089:$B$1115</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Dati!$C$1089:$C$1115</c:f>
              <c:numCache>
                <c:formatCode>General</c:formatCode>
                <c:ptCount val="27"/>
                <c:pt idx="0" formatCode="0">
                  <c:v>19.090163934426229</c:v>
                </c:pt>
                <c:pt idx="2" formatCode="0">
                  <c:v>18.382616764614909</c:v>
                </c:pt>
                <c:pt idx="3" formatCode="0">
                  <c:v>20.051702395964689</c:v>
                </c:pt>
                <c:pt idx="4" formatCode="0">
                  <c:v>18.733021077283375</c:v>
                </c:pt>
                <c:pt idx="6" formatCode="0">
                  <c:v>17.006830601092897</c:v>
                </c:pt>
                <c:pt idx="7" formatCode="0">
                  <c:v>27.931627349060378</c:v>
                </c:pt>
                <c:pt idx="9" formatCode="0">
                  <c:v>21.142402740396378</c:v>
                </c:pt>
                <c:pt idx="10" formatCode="0">
                  <c:v>18.645180115656004</c:v>
                </c:pt>
                <c:pt idx="12" formatCode="0">
                  <c:v>24.447306791569087</c:v>
                </c:pt>
                <c:pt idx="13" formatCode="0">
                  <c:v>23.897856242118539</c:v>
                </c:pt>
                <c:pt idx="14" formatCode="0">
                  <c:v>24.317436661698959</c:v>
                </c:pt>
                <c:pt idx="15" formatCode="0">
                  <c:v>21.245336348219332</c:v>
                </c:pt>
                <c:pt idx="16" formatCode="0">
                  <c:v>7</c:v>
                </c:pt>
                <c:pt idx="18" formatCode="0">
                  <c:v>18.292291594000702</c:v>
                </c:pt>
                <c:pt idx="19" formatCode="0">
                  <c:v>20.590163934426229</c:v>
                </c:pt>
                <c:pt idx="20" formatCode="0">
                  <c:v>24.6936122102883</c:v>
                </c:pt>
                <c:pt idx="21" formatCode="0">
                  <c:v>11.590163934426227</c:v>
                </c:pt>
                <c:pt idx="22" formatCode="0">
                  <c:v>21.245336348219332</c:v>
                </c:pt>
                <c:pt idx="24" formatCode="0">
                  <c:v>18.292291594000702</c:v>
                </c:pt>
                <c:pt idx="25" formatCode="0">
                  <c:v>21.063848144952544</c:v>
                </c:pt>
                <c:pt idx="26" formatCode="0">
                  <c:v>17.044709388971686</c:v>
                </c:pt>
              </c:numCache>
            </c:numRef>
          </c:val>
          <c:extLst>
            <c:ext xmlns:c16="http://schemas.microsoft.com/office/drawing/2014/chart" uri="{C3380CC4-5D6E-409C-BE32-E72D297353CC}">
              <c16:uniqueId val="{00000000-95AF-4FBD-A585-6AFF6CD78950}"/>
            </c:ext>
          </c:extLst>
        </c:ser>
        <c:ser>
          <c:idx val="1"/>
          <c:order val="1"/>
          <c:tx>
            <c:strRef>
              <c:f>Dati!$D$1088</c:f>
              <c:strCache>
                <c:ptCount val="1"/>
                <c:pt idx="0">
                  <c:v>Nemaz nebija svarīgi</c:v>
                </c:pt>
              </c:strCache>
            </c:strRef>
          </c:tx>
          <c:spPr>
            <a:solidFill>
              <a:srgbClr val="C4BD97"/>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AF-4FBD-A585-6AFF6CD78950}"/>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AF-4FBD-A585-6AFF6CD78950}"/>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AF-4FBD-A585-6AFF6CD78950}"/>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AF-4FBD-A585-6AFF6CD78950}"/>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Dati!$B$1089:$B$1115</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Dati!$D$1089:$D$1115</c:f>
              <c:numCache>
                <c:formatCode>General</c:formatCode>
                <c:ptCount val="27"/>
                <c:pt idx="0" formatCode="0">
                  <c:v>2.3936170212765959</c:v>
                </c:pt>
                <c:pt idx="2" formatCode="0">
                  <c:v>3.7735849056603774</c:v>
                </c:pt>
                <c:pt idx="3" formatCode="0">
                  <c:v>1.5384615384615385</c:v>
                </c:pt>
                <c:pt idx="4" formatCode="0">
                  <c:v>2.1428571428571428</c:v>
                </c:pt>
                <c:pt idx="6" formatCode="0">
                  <c:v>3.125</c:v>
                </c:pt>
                <c:pt idx="7" formatCode="0">
                  <c:v>0</c:v>
                </c:pt>
                <c:pt idx="9" formatCode="0">
                  <c:v>4.4776119402985071</c:v>
                </c:pt>
                <c:pt idx="10" formatCode="0">
                  <c:v>1.9417475728155338</c:v>
                </c:pt>
                <c:pt idx="12" formatCode="0">
                  <c:v>0</c:v>
                </c:pt>
                <c:pt idx="13" formatCode="0">
                  <c:v>2.5641025641025639</c:v>
                </c:pt>
                <c:pt idx="14" formatCode="0">
                  <c:v>1.8181818181818181</c:v>
                </c:pt>
                <c:pt idx="15" formatCode="0">
                  <c:v>3.4482758620689653</c:v>
                </c:pt>
                <c:pt idx="16" formatCode="0">
                  <c:v>4.918032786885246</c:v>
                </c:pt>
                <c:pt idx="18" formatCode="0">
                  <c:v>2.1276595744680851</c:v>
                </c:pt>
                <c:pt idx="19" formatCode="0">
                  <c:v>2</c:v>
                </c:pt>
                <c:pt idx="20" formatCode="0">
                  <c:v>0</c:v>
                </c:pt>
                <c:pt idx="21" formatCode="0">
                  <c:v>6.666666666666667</c:v>
                </c:pt>
                <c:pt idx="22" formatCode="0">
                  <c:v>3.4482758620689653</c:v>
                </c:pt>
                <c:pt idx="24" formatCode="0">
                  <c:v>2.1276595744680851</c:v>
                </c:pt>
                <c:pt idx="25" formatCode="0">
                  <c:v>3.007518796992481</c:v>
                </c:pt>
                <c:pt idx="26" formatCode="0">
                  <c:v>1.8181818181818181</c:v>
                </c:pt>
              </c:numCache>
            </c:numRef>
          </c:val>
          <c:extLst>
            <c:ext xmlns:c16="http://schemas.microsoft.com/office/drawing/2014/chart" uri="{C3380CC4-5D6E-409C-BE32-E72D297353CC}">
              <c16:uniqueId val="{00000005-95AF-4FBD-A585-6AFF6CD78950}"/>
            </c:ext>
          </c:extLst>
        </c:ser>
        <c:ser>
          <c:idx val="2"/>
          <c:order val="2"/>
          <c:tx>
            <c:strRef>
              <c:f>Dati!$E$1088</c:f>
              <c:strCache>
                <c:ptCount val="1"/>
                <c:pt idx="0">
                  <c:v>Drīzāk nebija svarīgi</c:v>
                </c:pt>
              </c:strCache>
            </c:strRef>
          </c:tx>
          <c:spPr>
            <a:solidFill>
              <a:srgbClr val="E5E2D1"/>
            </a:solidFill>
          </c:spPr>
          <c:invertIfNegative val="0"/>
          <c:dLbls>
            <c:dLbl>
              <c:idx val="16"/>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2CAD-4566-88EA-720CD611782C}"/>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Dati!$B$1089:$B$1115</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Dati!$E$1089:$E$1115</c:f>
              <c:numCache>
                <c:formatCode>General</c:formatCode>
                <c:ptCount val="27"/>
                <c:pt idx="0" formatCode="0">
                  <c:v>10.106382978723403</c:v>
                </c:pt>
                <c:pt idx="2" formatCode="0">
                  <c:v>9.433962264150944</c:v>
                </c:pt>
                <c:pt idx="3" formatCode="0">
                  <c:v>10</c:v>
                </c:pt>
                <c:pt idx="4" formatCode="0">
                  <c:v>10.714285714285714</c:v>
                </c:pt>
                <c:pt idx="6" formatCode="0">
                  <c:v>11.458333333333332</c:v>
                </c:pt>
                <c:pt idx="7" formatCode="0">
                  <c:v>3.6585365853658534</c:v>
                </c:pt>
                <c:pt idx="9" formatCode="0">
                  <c:v>5.9701492537313428</c:v>
                </c:pt>
                <c:pt idx="10" formatCode="0">
                  <c:v>11.003236245954692</c:v>
                </c:pt>
                <c:pt idx="12" formatCode="0">
                  <c:v>7.1428571428571423</c:v>
                </c:pt>
                <c:pt idx="13" formatCode="0">
                  <c:v>5.1282051282051277</c:v>
                </c:pt>
                <c:pt idx="14" formatCode="0">
                  <c:v>5.4545454545454541</c:v>
                </c:pt>
                <c:pt idx="15" formatCode="0">
                  <c:v>6.8965517241379306</c:v>
                </c:pt>
                <c:pt idx="16" formatCode="0">
                  <c:v>19.672131147540984</c:v>
                </c:pt>
                <c:pt idx="18" formatCode="0">
                  <c:v>11.170212765957446</c:v>
                </c:pt>
                <c:pt idx="19" formatCode="0">
                  <c:v>9</c:v>
                </c:pt>
                <c:pt idx="20" formatCode="0">
                  <c:v>6.8965517241379306</c:v>
                </c:pt>
                <c:pt idx="21" formatCode="0">
                  <c:v>13.333333333333334</c:v>
                </c:pt>
                <c:pt idx="22" formatCode="0">
                  <c:v>6.8965517241379306</c:v>
                </c:pt>
                <c:pt idx="24" formatCode="0">
                  <c:v>11.170212765957446</c:v>
                </c:pt>
                <c:pt idx="25" formatCode="0">
                  <c:v>7.518796992481203</c:v>
                </c:pt>
                <c:pt idx="26" formatCode="0">
                  <c:v>12.727272727272727</c:v>
                </c:pt>
              </c:numCache>
            </c:numRef>
          </c:val>
          <c:extLst>
            <c:ext xmlns:c16="http://schemas.microsoft.com/office/drawing/2014/chart" uri="{C3380CC4-5D6E-409C-BE32-E72D297353CC}">
              <c16:uniqueId val="{00000006-95AF-4FBD-A585-6AFF6CD78950}"/>
            </c:ext>
          </c:extLst>
        </c:ser>
        <c:ser>
          <c:idx val="3"/>
          <c:order val="3"/>
          <c:tx>
            <c:strRef>
              <c:f>Dati!$F$1088</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Dati!$B$1089:$B$1115</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Dati!$F$1089:$F$1115</c:f>
              <c:numCache>
                <c:formatCode>General</c:formatCode>
                <c:ptCount val="27"/>
                <c:pt idx="0" formatCode="0">
                  <c:v>42.021276595744681</c:v>
                </c:pt>
                <c:pt idx="2" formatCode="0">
                  <c:v>43.39622641509434</c:v>
                </c:pt>
                <c:pt idx="3" formatCode="0">
                  <c:v>40.769230769230766</c:v>
                </c:pt>
                <c:pt idx="4" formatCode="0">
                  <c:v>42.142857142857146</c:v>
                </c:pt>
                <c:pt idx="6" formatCode="0">
                  <c:v>43.402777777777779</c:v>
                </c:pt>
                <c:pt idx="7" formatCode="0">
                  <c:v>39.024390243902438</c:v>
                </c:pt>
                <c:pt idx="9" formatCode="0">
                  <c:v>34.328358208955223</c:v>
                </c:pt>
                <c:pt idx="10" formatCode="0">
                  <c:v>43.689320388349515</c:v>
                </c:pt>
                <c:pt idx="12" formatCode="0">
                  <c:v>33.333333333333329</c:v>
                </c:pt>
                <c:pt idx="13" formatCode="0">
                  <c:v>38.461538461538467</c:v>
                </c:pt>
                <c:pt idx="14" formatCode="0">
                  <c:v>41.818181818181813</c:v>
                </c:pt>
                <c:pt idx="15" formatCode="0">
                  <c:v>43.103448275862064</c:v>
                </c:pt>
                <c:pt idx="16" formatCode="0">
                  <c:v>47.540983606557376</c:v>
                </c:pt>
                <c:pt idx="18" formatCode="0">
                  <c:v>43.085106382978722</c:v>
                </c:pt>
                <c:pt idx="19" formatCode="0">
                  <c:v>42</c:v>
                </c:pt>
                <c:pt idx="20" formatCode="0">
                  <c:v>62.068965517241381</c:v>
                </c:pt>
                <c:pt idx="21" formatCode="0">
                  <c:v>43.333333333333336</c:v>
                </c:pt>
                <c:pt idx="22" formatCode="0">
                  <c:v>13.793103448275861</c:v>
                </c:pt>
                <c:pt idx="24" formatCode="0">
                  <c:v>43.085106382978722</c:v>
                </c:pt>
                <c:pt idx="25" formatCode="0">
                  <c:v>43.609022556390975</c:v>
                </c:pt>
                <c:pt idx="26" formatCode="0">
                  <c:v>34.545454545454547</c:v>
                </c:pt>
              </c:numCache>
            </c:numRef>
          </c:val>
          <c:extLst>
            <c:ext xmlns:c16="http://schemas.microsoft.com/office/drawing/2014/chart" uri="{C3380CC4-5D6E-409C-BE32-E72D297353CC}">
              <c16:uniqueId val="{00000007-95AF-4FBD-A585-6AFF6CD78950}"/>
            </c:ext>
          </c:extLst>
        </c:ser>
        <c:ser>
          <c:idx val="4"/>
          <c:order val="4"/>
          <c:tx>
            <c:strRef>
              <c:f>Dati!$G$1088</c:f>
              <c:strCache>
                <c:ptCount val="1"/>
                <c:pt idx="0">
                  <c:v>Ļoti svarīgi</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Dati!$B$1089:$B$1115</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Dati!$G$1089:$G$1115</c:f>
              <c:numCache>
                <c:formatCode>General</c:formatCode>
                <c:ptCount val="27"/>
                <c:pt idx="0" formatCode="0">
                  <c:v>44.680851063829785</c:v>
                </c:pt>
                <c:pt idx="2" formatCode="0">
                  <c:v>43.39622641509434</c:v>
                </c:pt>
                <c:pt idx="3" formatCode="0">
                  <c:v>46.153846153846153</c:v>
                </c:pt>
                <c:pt idx="4" formatCode="0">
                  <c:v>44.285714285714285</c:v>
                </c:pt>
                <c:pt idx="6" formatCode="0">
                  <c:v>41.666666666666671</c:v>
                </c:pt>
                <c:pt idx="7" formatCode="0">
                  <c:v>54.878048780487809</c:v>
                </c:pt>
                <c:pt idx="9" formatCode="0">
                  <c:v>55.223880597014926</c:v>
                </c:pt>
                <c:pt idx="10" formatCode="0">
                  <c:v>42.394822006472495</c:v>
                </c:pt>
                <c:pt idx="12" formatCode="0">
                  <c:v>57.142857142857139</c:v>
                </c:pt>
                <c:pt idx="13" formatCode="0">
                  <c:v>51.282051282051277</c:v>
                </c:pt>
                <c:pt idx="14" formatCode="0">
                  <c:v>50.909090909090907</c:v>
                </c:pt>
                <c:pt idx="15" formatCode="0">
                  <c:v>46.551724137931032</c:v>
                </c:pt>
                <c:pt idx="16" formatCode="0">
                  <c:v>27.868852459016392</c:v>
                </c:pt>
                <c:pt idx="18" formatCode="0">
                  <c:v>43.61702127659575</c:v>
                </c:pt>
                <c:pt idx="19" formatCode="0">
                  <c:v>47</c:v>
                </c:pt>
                <c:pt idx="20" formatCode="0">
                  <c:v>27.586206896551722</c:v>
                </c:pt>
                <c:pt idx="21" formatCode="0">
                  <c:v>33.333333333333329</c:v>
                </c:pt>
                <c:pt idx="22" formatCode="0">
                  <c:v>72.41379310344827</c:v>
                </c:pt>
                <c:pt idx="24" formatCode="0">
                  <c:v>43.61702127659575</c:v>
                </c:pt>
                <c:pt idx="25" formatCode="0">
                  <c:v>43.609022556390975</c:v>
                </c:pt>
                <c:pt idx="26" formatCode="0">
                  <c:v>50.909090909090907</c:v>
                </c:pt>
              </c:numCache>
            </c:numRef>
          </c:val>
          <c:extLst>
            <c:ext xmlns:c16="http://schemas.microsoft.com/office/drawing/2014/chart" uri="{C3380CC4-5D6E-409C-BE32-E72D297353CC}">
              <c16:uniqueId val="{00000008-95AF-4FBD-A585-6AFF6CD78950}"/>
            </c:ext>
          </c:extLst>
        </c:ser>
        <c:ser>
          <c:idx val="5"/>
          <c:order val="5"/>
          <c:tx>
            <c:strRef>
              <c:f>Dati!$H$1088</c:f>
              <c:strCache>
                <c:ptCount val="1"/>
                <c:pt idx="0">
                  <c:v>.</c:v>
                </c:pt>
              </c:strCache>
            </c:strRef>
          </c:tx>
          <c:spPr>
            <a:noFill/>
          </c:spPr>
          <c:invertIfNegative val="0"/>
          <c:dLbls>
            <c:delete val="1"/>
          </c:dLbls>
          <c:cat>
            <c:strRef>
              <c:f>Dati!$B$1089:$B$1115</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Dati!$H$1089:$H$1115</c:f>
              <c:numCache>
                <c:formatCode>General</c:formatCode>
                <c:ptCount val="27"/>
                <c:pt idx="0" formatCode="0">
                  <c:v>14.200311364815782</c:v>
                </c:pt>
                <c:pt idx="2" formatCode="0">
                  <c:v>14.109986194201568</c:v>
                </c:pt>
                <c:pt idx="3" formatCode="0">
                  <c:v>13.979362101313328</c:v>
                </c:pt>
                <c:pt idx="4" formatCode="0">
                  <c:v>14.473867595818817</c:v>
                </c:pt>
                <c:pt idx="6" formatCode="0">
                  <c:v>15.832994579945797</c:v>
                </c:pt>
                <c:pt idx="7" formatCode="0">
                  <c:v>7</c:v>
                </c:pt>
                <c:pt idx="9" formatCode="0">
                  <c:v>11.350200218420099</c:v>
                </c:pt>
                <c:pt idx="10" formatCode="0">
                  <c:v>14.818296629568238</c:v>
                </c:pt>
                <c:pt idx="12" formatCode="0">
                  <c:v>10.42624854819978</c:v>
                </c:pt>
                <c:pt idx="13" formatCode="0">
                  <c:v>11.158849280800503</c:v>
                </c:pt>
                <c:pt idx="14" formatCode="0">
                  <c:v>8.1751662971175278</c:v>
                </c:pt>
                <c:pt idx="15" formatCode="0">
                  <c:v>11.247266610597151</c:v>
                </c:pt>
                <c:pt idx="16" formatCode="0">
                  <c:v>25.492602958816477</c:v>
                </c:pt>
                <c:pt idx="18" formatCode="0">
                  <c:v>14.200311364815775</c:v>
                </c:pt>
                <c:pt idx="19" formatCode="0">
                  <c:v>11.902439024390247</c:v>
                </c:pt>
                <c:pt idx="20" formatCode="0">
                  <c:v>11.247266610597151</c:v>
                </c:pt>
                <c:pt idx="21" formatCode="0">
                  <c:v>24.235772357723583</c:v>
                </c:pt>
                <c:pt idx="22" formatCode="0">
                  <c:v>14.695542472666116</c:v>
                </c:pt>
                <c:pt idx="24" formatCode="0">
                  <c:v>14.200311364815775</c:v>
                </c:pt>
                <c:pt idx="25" formatCode="0">
                  <c:v>13.684393911608296</c:v>
                </c:pt>
                <c:pt idx="26" formatCode="0">
                  <c:v>15.447893569844794</c:v>
                </c:pt>
              </c:numCache>
            </c:numRef>
          </c:val>
          <c:extLst>
            <c:ext xmlns:c16="http://schemas.microsoft.com/office/drawing/2014/chart" uri="{C3380CC4-5D6E-409C-BE32-E72D297353CC}">
              <c16:uniqueId val="{00000009-95AF-4FBD-A585-6AFF6CD78950}"/>
            </c:ext>
          </c:extLst>
        </c:ser>
        <c:ser>
          <c:idx val="6"/>
          <c:order val="6"/>
          <c:tx>
            <c:strRef>
              <c:f>Dati!$I$1088</c:f>
              <c:strCache>
                <c:ptCount val="1"/>
                <c:pt idx="0">
                  <c:v>Grūti pateikt</c:v>
                </c:pt>
              </c:strCache>
            </c:strRef>
          </c:tx>
          <c:spPr>
            <a:solidFill>
              <a:sysClr val="window" lastClr="FFFFFF">
                <a:lumMod val="75000"/>
              </a:sysClr>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AD-4566-88EA-720CD611782C}"/>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AD-4566-88EA-720CD611782C}"/>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AF-4FBD-A585-6AFF6CD78950}"/>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AD-4566-88EA-720CD611782C}"/>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AD-4566-88EA-720CD611782C}"/>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AD-4566-88EA-720CD611782C}"/>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AD-4566-88EA-720CD611782C}"/>
                </c:ext>
              </c:extLst>
            </c:dLbl>
            <c:dLbl>
              <c:idx val="1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AD-4566-88EA-720CD611782C}"/>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AF-4FBD-A585-6AFF6CD78950}"/>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AF-4FBD-A585-6AFF6CD78950}"/>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AF-4FBD-A585-6AFF6CD78950}"/>
                </c:ext>
              </c:extLst>
            </c:dLbl>
            <c:dLbl>
              <c:idx val="2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AD-4566-88EA-720CD611782C}"/>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AD-4566-88EA-720CD611782C}"/>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Dati!$B$1089:$B$1115</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Dati!$I$1089:$I$1115</c:f>
              <c:numCache>
                <c:formatCode>General</c:formatCode>
                <c:ptCount val="27"/>
                <c:pt idx="0" formatCode="0">
                  <c:v>0.7978723404255319</c:v>
                </c:pt>
                <c:pt idx="2" formatCode="0">
                  <c:v>0</c:v>
                </c:pt>
                <c:pt idx="3" formatCode="0">
                  <c:v>1.5384615384615385</c:v>
                </c:pt>
                <c:pt idx="4" formatCode="0">
                  <c:v>0.7142857142857143</c:v>
                </c:pt>
                <c:pt idx="6" formatCode="0.0">
                  <c:v>0.34722222222222221</c:v>
                </c:pt>
                <c:pt idx="7" formatCode="0">
                  <c:v>2.4390243902439024</c:v>
                </c:pt>
                <c:pt idx="9" formatCode="0">
                  <c:v>0</c:v>
                </c:pt>
                <c:pt idx="10" formatCode="0">
                  <c:v>0.97087378640776689</c:v>
                </c:pt>
                <c:pt idx="12" formatCode="0">
                  <c:v>2.3809523809523809</c:v>
                </c:pt>
                <c:pt idx="13" formatCode="0">
                  <c:v>2.5641025641025639</c:v>
                </c:pt>
                <c:pt idx="14" formatCode="0">
                  <c:v>0</c:v>
                </c:pt>
                <c:pt idx="15" formatCode="0">
                  <c:v>0</c:v>
                </c:pt>
                <c:pt idx="16" formatCode="0">
                  <c:v>0</c:v>
                </c:pt>
                <c:pt idx="18" formatCode="0">
                  <c:v>0</c:v>
                </c:pt>
                <c:pt idx="19" formatCode="0">
                  <c:v>0</c:v>
                </c:pt>
                <c:pt idx="20" formatCode="0">
                  <c:v>3.4482758620689653</c:v>
                </c:pt>
                <c:pt idx="21" formatCode="0">
                  <c:v>3.3333333333333335</c:v>
                </c:pt>
                <c:pt idx="22" formatCode="0">
                  <c:v>3.4482758620689653</c:v>
                </c:pt>
                <c:pt idx="24" formatCode="0">
                  <c:v>0</c:v>
                </c:pt>
                <c:pt idx="25" formatCode="0">
                  <c:v>2.2556390977443606</c:v>
                </c:pt>
                <c:pt idx="26" formatCode="0">
                  <c:v>0</c:v>
                </c:pt>
              </c:numCache>
            </c:numRef>
          </c:val>
          <c:extLst>
            <c:ext xmlns:c16="http://schemas.microsoft.com/office/drawing/2014/chart" uri="{C3380CC4-5D6E-409C-BE32-E72D297353CC}">
              <c16:uniqueId val="{0000000E-95AF-4FBD-A585-6AFF6CD78950}"/>
            </c:ext>
          </c:extLst>
        </c:ser>
        <c:dLbls>
          <c:showLegendKey val="0"/>
          <c:showVal val="1"/>
          <c:showCatName val="0"/>
          <c:showSerName val="0"/>
          <c:showPercent val="0"/>
          <c:showBubbleSize val="0"/>
        </c:dLbls>
        <c:gapWidth val="25"/>
        <c:overlap val="100"/>
        <c:axId val="412208472"/>
        <c:axId val="412211216"/>
      </c:barChart>
      <c:catAx>
        <c:axId val="41220847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211216"/>
        <c:crossesAt val="31.6"/>
        <c:auto val="1"/>
        <c:lblAlgn val="ctr"/>
        <c:lblOffset val="100"/>
        <c:tickLblSkip val="1"/>
        <c:tickMarkSkip val="1"/>
        <c:noMultiLvlLbl val="0"/>
      </c:catAx>
      <c:valAx>
        <c:axId val="412211216"/>
        <c:scaling>
          <c:orientation val="minMax"/>
          <c:max val="155"/>
          <c:min val="0"/>
        </c:scaling>
        <c:delete val="1"/>
        <c:axPos val="t"/>
        <c:numFmt formatCode="0" sourceLinked="1"/>
        <c:majorTickMark val="out"/>
        <c:minorTickMark val="none"/>
        <c:tickLblPos val="nextTo"/>
        <c:crossAx val="41220847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0606295538957125"/>
          <c:h val="0.85382476036181987"/>
        </c:manualLayout>
      </c:layout>
      <c:barChart>
        <c:barDir val="bar"/>
        <c:grouping val="stacked"/>
        <c:varyColors val="0"/>
        <c:ser>
          <c:idx val="0"/>
          <c:order val="0"/>
          <c:tx>
            <c:strRef>
              <c:f>Dati!$C$1118</c:f>
              <c:strCache>
                <c:ptCount val="1"/>
                <c:pt idx="0">
                  <c:v>.</c:v>
                </c:pt>
              </c:strCache>
            </c:strRef>
          </c:tx>
          <c:spPr>
            <a:noFill/>
          </c:spPr>
          <c:invertIfNegative val="0"/>
          <c:dLbls>
            <c:delete val="1"/>
          </c:dLbls>
          <c:cat>
            <c:strRef>
              <c:f>Dati!$B$1119:$B$1143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Dati!$C$1119:$C$1143</c:f>
              <c:numCache>
                <c:formatCode>General</c:formatCode>
                <c:ptCount val="25"/>
                <c:pt idx="0" formatCode="0">
                  <c:v>16.417808219178081</c:v>
                </c:pt>
                <c:pt idx="2" formatCode="0">
                  <c:v>15.814359943316013</c:v>
                </c:pt>
                <c:pt idx="3" formatCode="0">
                  <c:v>18.452691940108313</c:v>
                </c:pt>
                <c:pt idx="5" formatCode="0">
                  <c:v>10.496755587599134</c:v>
                </c:pt>
                <c:pt idx="6" formatCode="0">
                  <c:v>18.994144097040678</c:v>
                </c:pt>
                <c:pt idx="8" formatCode="0">
                  <c:v>15.631094932464794</c:v>
                </c:pt>
                <c:pt idx="9" formatCode="0">
                  <c:v>18.917808219178081</c:v>
                </c:pt>
                <c:pt idx="11" formatCode="0">
                  <c:v>16.471456287847609</c:v>
                </c:pt>
                <c:pt idx="12" formatCode="0">
                  <c:v>16.330395631765494</c:v>
                </c:pt>
                <c:pt idx="14" formatCode="0">
                  <c:v>13.41393225018583</c:v>
                </c:pt>
                <c:pt idx="15" formatCode="0">
                  <c:v>17.986634130109259</c:v>
                </c:pt>
                <c:pt idx="17" formatCode="0">
                  <c:v>26.670617207942126</c:v>
                </c:pt>
                <c:pt idx="18" formatCode="0">
                  <c:v>7.2006365020063647</c:v>
                </c:pt>
                <c:pt idx="20" formatCode="0">
                  <c:v>19.240388864339373</c:v>
                </c:pt>
                <c:pt idx="21" formatCode="0">
                  <c:v>15.860483378413749</c:v>
                </c:pt>
                <c:pt idx="23" formatCode="0">
                  <c:v>6.9999999999999982</c:v>
                </c:pt>
                <c:pt idx="24" formatCode="0">
                  <c:v>18.686785116867853</c:v>
                </c:pt>
              </c:numCache>
            </c:numRef>
          </c:val>
          <c:extLst>
            <c:ext xmlns:c16="http://schemas.microsoft.com/office/drawing/2014/chart" uri="{C3380CC4-5D6E-409C-BE32-E72D297353CC}">
              <c16:uniqueId val="{00000000-F781-4FCA-B0DE-F785FFDFE293}"/>
            </c:ext>
          </c:extLst>
        </c:ser>
        <c:ser>
          <c:idx val="1"/>
          <c:order val="1"/>
          <c:tx>
            <c:strRef>
              <c:f>Dati!$D$1118</c:f>
              <c:strCache>
                <c:ptCount val="1"/>
                <c:pt idx="0">
                  <c:v>Nemaz nebija svarīgi</c:v>
                </c:pt>
              </c:strCache>
            </c:strRef>
          </c:tx>
          <c:spPr>
            <a:solidFill>
              <a:srgbClr val="C4BD97"/>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81-4FCA-B0DE-F785FFDFE293}"/>
                </c:ext>
              </c:extLst>
            </c:dLbl>
            <c:dLbl>
              <c:idx val="1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81-4FCA-B0DE-F785FFDFE293}"/>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81-4FCA-B0DE-F785FFDFE293}"/>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Dati!$B$1119:$B$1143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Dati!$D$1119:$D$1143</c:f>
              <c:numCache>
                <c:formatCode>General</c:formatCode>
                <c:ptCount val="25"/>
                <c:pt idx="0" formatCode="0">
                  <c:v>2.3936170212765959</c:v>
                </c:pt>
                <c:pt idx="2" formatCode="0">
                  <c:v>2.4137931034482758</c:v>
                </c:pt>
                <c:pt idx="3" formatCode="0">
                  <c:v>2.3255813953488373</c:v>
                </c:pt>
                <c:pt idx="5" formatCode="0">
                  <c:v>3.5087719298245612</c:v>
                </c:pt>
                <c:pt idx="6" formatCode="0">
                  <c:v>1.9083969465648856</c:v>
                </c:pt>
                <c:pt idx="8" formatCode="0">
                  <c:v>3.1468531468531471</c:v>
                </c:pt>
                <c:pt idx="9" formatCode="0">
                  <c:v>0</c:v>
                </c:pt>
                <c:pt idx="11" formatCode="0">
                  <c:v>2.5751072961373391</c:v>
                </c:pt>
                <c:pt idx="12" formatCode="0">
                  <c:v>2.0979020979020979</c:v>
                </c:pt>
                <c:pt idx="14" formatCode="0">
                  <c:v>3.1007751937984498</c:v>
                </c:pt>
                <c:pt idx="15" formatCode="0">
                  <c:v>2.0242914979757085</c:v>
                </c:pt>
                <c:pt idx="17" formatCode="0">
                  <c:v>0</c:v>
                </c:pt>
                <c:pt idx="18" formatCode="0">
                  <c:v>4.5454545454545459</c:v>
                </c:pt>
                <c:pt idx="20" formatCode="0">
                  <c:v>3.225806451612903</c:v>
                </c:pt>
                <c:pt idx="21" formatCode="0">
                  <c:v>2.2292993630573248</c:v>
                </c:pt>
                <c:pt idx="23" formatCode="0">
                  <c:v>6.8493150684931505</c:v>
                </c:pt>
                <c:pt idx="24" formatCode="0">
                  <c:v>1.3201320132013201</c:v>
                </c:pt>
              </c:numCache>
            </c:numRef>
          </c:val>
          <c:extLst>
            <c:ext xmlns:c16="http://schemas.microsoft.com/office/drawing/2014/chart" uri="{C3380CC4-5D6E-409C-BE32-E72D297353CC}">
              <c16:uniqueId val="{00000004-F781-4FCA-B0DE-F785FFDFE293}"/>
            </c:ext>
          </c:extLst>
        </c:ser>
        <c:ser>
          <c:idx val="2"/>
          <c:order val="2"/>
          <c:tx>
            <c:strRef>
              <c:f>Dati!$E$1118</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Dati!$B$1119:$B$1143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Dati!$E$1119:$E$1143</c:f>
              <c:numCache>
                <c:formatCode>General</c:formatCode>
                <c:ptCount val="25"/>
                <c:pt idx="0" formatCode="0">
                  <c:v>10.106382978723403</c:v>
                </c:pt>
                <c:pt idx="2" formatCode="0">
                  <c:v>10.689655172413794</c:v>
                </c:pt>
                <c:pt idx="3" formatCode="0">
                  <c:v>8.1395348837209305</c:v>
                </c:pt>
                <c:pt idx="5" formatCode="0">
                  <c:v>14.912280701754385</c:v>
                </c:pt>
                <c:pt idx="6" formatCode="0">
                  <c:v>8.015267175572518</c:v>
                </c:pt>
                <c:pt idx="8" formatCode="0">
                  <c:v>10.13986013986014</c:v>
                </c:pt>
                <c:pt idx="9" formatCode="0">
                  <c:v>10</c:v>
                </c:pt>
                <c:pt idx="11" formatCode="0">
                  <c:v>9.8712446351931327</c:v>
                </c:pt>
                <c:pt idx="12" formatCode="0">
                  <c:v>10.48951048951049</c:v>
                </c:pt>
                <c:pt idx="14" formatCode="0">
                  <c:v>12.403100775193799</c:v>
                </c:pt>
                <c:pt idx="15" formatCode="0">
                  <c:v>8.9068825910931171</c:v>
                </c:pt>
                <c:pt idx="17" formatCode="0">
                  <c:v>2.2471910112359552</c:v>
                </c:pt>
                <c:pt idx="18" formatCode="0">
                  <c:v>17.171717171717169</c:v>
                </c:pt>
                <c:pt idx="20" formatCode="0">
                  <c:v>6.4516129032258061</c:v>
                </c:pt>
                <c:pt idx="21" formatCode="0">
                  <c:v>10.828025477707007</c:v>
                </c:pt>
                <c:pt idx="23" formatCode="0">
                  <c:v>15.068493150684931</c:v>
                </c:pt>
                <c:pt idx="24" formatCode="0">
                  <c:v>8.9108910891089099</c:v>
                </c:pt>
              </c:numCache>
            </c:numRef>
          </c:val>
          <c:extLst>
            <c:ext xmlns:c16="http://schemas.microsoft.com/office/drawing/2014/chart" uri="{C3380CC4-5D6E-409C-BE32-E72D297353CC}">
              <c16:uniqueId val="{00000005-F781-4FCA-B0DE-F785FFDFE293}"/>
            </c:ext>
          </c:extLst>
        </c:ser>
        <c:ser>
          <c:idx val="3"/>
          <c:order val="3"/>
          <c:tx>
            <c:strRef>
              <c:f>Dati!$F$1118</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Dati!$B$1119:$B$1143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Dati!$F$1119:$F$1143</c:f>
              <c:numCache>
                <c:formatCode>General</c:formatCode>
                <c:ptCount val="25"/>
                <c:pt idx="0" formatCode="0">
                  <c:v>42.021276595744681</c:v>
                </c:pt>
                <c:pt idx="2" formatCode="0">
                  <c:v>41.379310344827587</c:v>
                </c:pt>
                <c:pt idx="3" formatCode="0">
                  <c:v>44.186046511627907</c:v>
                </c:pt>
                <c:pt idx="5" formatCode="0">
                  <c:v>41.228070175438596</c:v>
                </c:pt>
                <c:pt idx="6" formatCode="0">
                  <c:v>42.366412213740453</c:v>
                </c:pt>
                <c:pt idx="8" formatCode="0">
                  <c:v>41.95804195804196</c:v>
                </c:pt>
                <c:pt idx="9" formatCode="0">
                  <c:v>42.222222222222221</c:v>
                </c:pt>
                <c:pt idx="11" formatCode="0">
                  <c:v>41.630901287553648</c:v>
                </c:pt>
                <c:pt idx="12" formatCode="0">
                  <c:v>42.657342657342653</c:v>
                </c:pt>
                <c:pt idx="14" formatCode="0">
                  <c:v>41.085271317829459</c:v>
                </c:pt>
                <c:pt idx="15" formatCode="0">
                  <c:v>42.51012145748988</c:v>
                </c:pt>
                <c:pt idx="17" formatCode="0">
                  <c:v>34.269662921348313</c:v>
                </c:pt>
                <c:pt idx="18" formatCode="0">
                  <c:v>48.98989898989899</c:v>
                </c:pt>
                <c:pt idx="20" formatCode="0">
                  <c:v>33.87096774193548</c:v>
                </c:pt>
                <c:pt idx="21" formatCode="0">
                  <c:v>43.630573248407643</c:v>
                </c:pt>
                <c:pt idx="23" formatCode="0">
                  <c:v>38.356164383561641</c:v>
                </c:pt>
                <c:pt idx="24" formatCode="0">
                  <c:v>42.904290429042902</c:v>
                </c:pt>
              </c:numCache>
            </c:numRef>
          </c:val>
          <c:extLst>
            <c:ext xmlns:c16="http://schemas.microsoft.com/office/drawing/2014/chart" uri="{C3380CC4-5D6E-409C-BE32-E72D297353CC}">
              <c16:uniqueId val="{00000006-F781-4FCA-B0DE-F785FFDFE293}"/>
            </c:ext>
          </c:extLst>
        </c:ser>
        <c:ser>
          <c:idx val="4"/>
          <c:order val="4"/>
          <c:tx>
            <c:strRef>
              <c:f>Dati!$G$1118</c:f>
              <c:strCache>
                <c:ptCount val="1"/>
                <c:pt idx="0">
                  <c:v>Ļoti svarīgi</c:v>
                </c:pt>
              </c:strCache>
            </c:strRef>
          </c:tx>
          <c:spPr>
            <a:solidFill>
              <a:srgbClr val="16697A"/>
            </a:solidFill>
          </c:spPr>
          <c:invertIfNegative val="0"/>
          <c:dLbls>
            <c:dLbl>
              <c:idx val="17"/>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7ACB-4D78-AC6A-C6D6283F2FF1}"/>
                </c:ext>
              </c:extLst>
            </c:dLbl>
            <c:dLbl>
              <c:idx val="20"/>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7ACB-4D78-AC6A-C6D6283F2FF1}"/>
                </c:ext>
              </c:extLst>
            </c:dLbl>
            <c:dLbl>
              <c:idx val="2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7ACB-4D78-AC6A-C6D6283F2FF1}"/>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Dati!$B$1119:$B$1143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Dati!$G$1119:$G$1143</c:f>
              <c:numCache>
                <c:formatCode>General</c:formatCode>
                <c:ptCount val="25"/>
                <c:pt idx="0" formatCode="0">
                  <c:v>44.680851063829785</c:v>
                </c:pt>
                <c:pt idx="2" formatCode="0">
                  <c:v>45.172413793103452</c:v>
                </c:pt>
                <c:pt idx="3" formatCode="0">
                  <c:v>43.02325581395349</c:v>
                </c:pt>
                <c:pt idx="5" formatCode="0">
                  <c:v>40.350877192982452</c:v>
                </c:pt>
                <c:pt idx="6" formatCode="0">
                  <c:v>46.564885496183209</c:v>
                </c:pt>
                <c:pt idx="8" formatCode="0">
                  <c:v>44.05594405594406</c:v>
                </c:pt>
                <c:pt idx="9" formatCode="0">
                  <c:v>46.666666666666664</c:v>
                </c:pt>
                <c:pt idx="11" formatCode="0">
                  <c:v>45.064377682403432</c:v>
                </c:pt>
                <c:pt idx="12" formatCode="0">
                  <c:v>44.05594405594406</c:v>
                </c:pt>
                <c:pt idx="14" formatCode="0">
                  <c:v>42.63565891472868</c:v>
                </c:pt>
                <c:pt idx="15" formatCode="0">
                  <c:v>45.748987854251013</c:v>
                </c:pt>
                <c:pt idx="17" formatCode="0">
                  <c:v>63.483146067415731</c:v>
                </c:pt>
                <c:pt idx="18" formatCode="0">
                  <c:v>27.777777777777779</c:v>
                </c:pt>
                <c:pt idx="20" formatCode="0">
                  <c:v>56.451612903225815</c:v>
                </c:pt>
                <c:pt idx="21" formatCode="0">
                  <c:v>42.356687898089177</c:v>
                </c:pt>
                <c:pt idx="23" formatCode="0">
                  <c:v>38.356164383561641</c:v>
                </c:pt>
                <c:pt idx="24" formatCode="0">
                  <c:v>46.204620462046201</c:v>
                </c:pt>
              </c:numCache>
            </c:numRef>
          </c:val>
          <c:extLst>
            <c:ext xmlns:c16="http://schemas.microsoft.com/office/drawing/2014/chart" uri="{C3380CC4-5D6E-409C-BE32-E72D297353CC}">
              <c16:uniqueId val="{00000007-F781-4FCA-B0DE-F785FFDFE293}"/>
            </c:ext>
          </c:extLst>
        </c:ser>
        <c:ser>
          <c:idx val="5"/>
          <c:order val="5"/>
          <c:tx>
            <c:strRef>
              <c:f>Dati!$H$1118</c:f>
              <c:strCache>
                <c:ptCount val="1"/>
                <c:pt idx="0">
                  <c:v>.</c:v>
                </c:pt>
              </c:strCache>
            </c:strRef>
          </c:tx>
          <c:spPr>
            <a:noFill/>
          </c:spPr>
          <c:invertIfNegative val="0"/>
          <c:dLbls>
            <c:delete val="1"/>
          </c:dLbls>
          <c:cat>
            <c:strRef>
              <c:f>Dati!$B$1119:$B$1143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Dati!$H$1119:$H$1143</c:f>
              <c:numCache>
                <c:formatCode>General</c:formatCode>
                <c:ptCount val="25"/>
                <c:pt idx="0" formatCode="0">
                  <c:v>18.05068132918958</c:v>
                </c:pt>
                <c:pt idx="2" formatCode="0">
                  <c:v>18.201084850833006</c:v>
                </c:pt>
                <c:pt idx="3" formatCode="0">
                  <c:v>17.543506663182647</c:v>
                </c:pt>
                <c:pt idx="5" formatCode="0">
                  <c:v>23.173861620342997</c:v>
                </c:pt>
                <c:pt idx="6" formatCode="0">
                  <c:v>15.821511278840383</c:v>
                </c:pt>
                <c:pt idx="8" formatCode="0">
                  <c:v>18.738822974778024</c:v>
                </c:pt>
                <c:pt idx="9" formatCode="0">
                  <c:v>15.863920099875159</c:v>
                </c:pt>
                <c:pt idx="11" formatCode="0">
                  <c:v>18.057530018806965</c:v>
                </c:pt>
                <c:pt idx="12" formatCode="0">
                  <c:v>18.039522275477331</c:v>
                </c:pt>
                <c:pt idx="14" formatCode="0">
                  <c:v>21.031878756205906</c:v>
                </c:pt>
                <c:pt idx="15" formatCode="0">
                  <c:v>16.493699677023152</c:v>
                </c:pt>
                <c:pt idx="17" formatCode="0">
                  <c:v>7</c:v>
                </c:pt>
                <c:pt idx="18" formatCode="0">
                  <c:v>27.985132221087269</c:v>
                </c:pt>
                <c:pt idx="20" formatCode="0">
                  <c:v>14.430228343602749</c:v>
                </c:pt>
                <c:pt idx="21" formatCode="0">
                  <c:v>18.765547842267225</c:v>
                </c:pt>
                <c:pt idx="23" formatCode="0">
                  <c:v>28.040480221640763</c:v>
                </c:pt>
                <c:pt idx="24" formatCode="0">
                  <c:v>15.643898097674942</c:v>
                </c:pt>
              </c:numCache>
            </c:numRef>
          </c:val>
          <c:extLst>
            <c:ext xmlns:c16="http://schemas.microsoft.com/office/drawing/2014/chart" uri="{C3380CC4-5D6E-409C-BE32-E72D297353CC}">
              <c16:uniqueId val="{00000008-F781-4FCA-B0DE-F785FFDFE293}"/>
            </c:ext>
          </c:extLst>
        </c:ser>
        <c:ser>
          <c:idx val="6"/>
          <c:order val="6"/>
          <c:tx>
            <c:strRef>
              <c:f>Dati!$I$1118</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CB-4D78-AC6A-C6D6283F2FF1}"/>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CB-4D78-AC6A-C6D6283F2FF1}"/>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CB-4D78-AC6A-C6D6283F2FF1}"/>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Dati!$B$1119:$B$1143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Dati!$I$1119:$I$1143</c:f>
              <c:numCache>
                <c:formatCode>General</c:formatCode>
                <c:ptCount val="25"/>
                <c:pt idx="0" formatCode="0">
                  <c:v>0.7978723404255319</c:v>
                </c:pt>
                <c:pt idx="2" formatCode="0.0">
                  <c:v>0.34482758620689657</c:v>
                </c:pt>
                <c:pt idx="3" formatCode="0">
                  <c:v>2.3255813953488373</c:v>
                </c:pt>
                <c:pt idx="5" formatCode="0">
                  <c:v>0</c:v>
                </c:pt>
                <c:pt idx="6" formatCode="0">
                  <c:v>1.1450381679389312</c:v>
                </c:pt>
                <c:pt idx="8" formatCode="0">
                  <c:v>0.69930069930069927</c:v>
                </c:pt>
                <c:pt idx="9" formatCode="0">
                  <c:v>1.1111111111111112</c:v>
                </c:pt>
                <c:pt idx="11" formatCode="0">
                  <c:v>0.85836909871244638</c:v>
                </c:pt>
                <c:pt idx="12" formatCode="0">
                  <c:v>0.69930069930069927</c:v>
                </c:pt>
                <c:pt idx="14" formatCode="0">
                  <c:v>0.77519379844961245</c:v>
                </c:pt>
                <c:pt idx="15" formatCode="0">
                  <c:v>0.80971659919028338</c:v>
                </c:pt>
                <c:pt idx="17" formatCode="0">
                  <c:v>0</c:v>
                </c:pt>
                <c:pt idx="18" formatCode="0">
                  <c:v>1.5151515151515151</c:v>
                </c:pt>
                <c:pt idx="20" formatCode="0">
                  <c:v>0</c:v>
                </c:pt>
                <c:pt idx="21" formatCode="0">
                  <c:v>0.95541401273885351</c:v>
                </c:pt>
                <c:pt idx="23" formatCode="0">
                  <c:v>1.3698630136986301</c:v>
                </c:pt>
                <c:pt idx="24" formatCode="0">
                  <c:v>0.66006600660066006</c:v>
                </c:pt>
              </c:numCache>
            </c:numRef>
          </c:val>
          <c:extLst>
            <c:ext xmlns:c16="http://schemas.microsoft.com/office/drawing/2014/chart" uri="{C3380CC4-5D6E-409C-BE32-E72D297353CC}">
              <c16:uniqueId val="{00000009-F781-4FCA-B0DE-F785FFDFE293}"/>
            </c:ext>
          </c:extLst>
        </c:ser>
        <c:dLbls>
          <c:showLegendKey val="0"/>
          <c:showVal val="1"/>
          <c:showCatName val="0"/>
          <c:showSerName val="0"/>
          <c:showPercent val="0"/>
          <c:showBubbleSize val="0"/>
        </c:dLbls>
        <c:gapWidth val="25"/>
        <c:overlap val="100"/>
        <c:axId val="412217488"/>
        <c:axId val="412215528"/>
      </c:barChart>
      <c:catAx>
        <c:axId val="4122174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215528"/>
        <c:crossesAt val="28.9"/>
        <c:auto val="1"/>
        <c:lblAlgn val="ctr"/>
        <c:lblOffset val="100"/>
        <c:tickLblSkip val="1"/>
        <c:tickMarkSkip val="1"/>
        <c:noMultiLvlLbl val="0"/>
      </c:catAx>
      <c:valAx>
        <c:axId val="412215528"/>
        <c:scaling>
          <c:orientation val="minMax"/>
          <c:max val="145"/>
          <c:min val="0"/>
        </c:scaling>
        <c:delete val="1"/>
        <c:axPos val="t"/>
        <c:numFmt formatCode="0" sourceLinked="1"/>
        <c:majorTickMark val="out"/>
        <c:minorTickMark val="none"/>
        <c:tickLblPos val="nextTo"/>
        <c:crossAx val="41221748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Dati!$C$1153</c:f>
              <c:strCache>
                <c:ptCount val="1"/>
                <c:pt idx="0">
                  <c:v>.</c:v>
                </c:pt>
              </c:strCache>
            </c:strRef>
          </c:tx>
          <c:spPr>
            <a:noFill/>
          </c:spPr>
          <c:invertIfNegative val="0"/>
          <c:dLbls>
            <c:delete val="1"/>
          </c:dLbls>
          <c:cat>
            <c:strRef>
              <c:f>Dati!$B$1154:$B$1180</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Dati!$C$1154:$C$1180</c:f>
              <c:numCache>
                <c:formatCode>General</c:formatCode>
                <c:ptCount val="27"/>
                <c:pt idx="0" formatCode="0">
                  <c:v>16.913793103448278</c:v>
                </c:pt>
                <c:pt idx="2" formatCode="0">
                  <c:v>16.206245933636957</c:v>
                </c:pt>
                <c:pt idx="3" formatCode="0">
                  <c:v>19.413793103448278</c:v>
                </c:pt>
                <c:pt idx="4" formatCode="0">
                  <c:v>15.128078817733991</c:v>
                </c:pt>
                <c:pt idx="6" formatCode="0">
                  <c:v>16.913793103448278</c:v>
                </c:pt>
                <c:pt idx="7" formatCode="0">
                  <c:v>15.999158957106816</c:v>
                </c:pt>
                <c:pt idx="9" formatCode="0">
                  <c:v>20.45856922285126</c:v>
                </c:pt>
                <c:pt idx="10" formatCode="0">
                  <c:v>16.145184689208797</c:v>
                </c:pt>
                <c:pt idx="12" formatCode="0">
                  <c:v>15.128078817733995</c:v>
                </c:pt>
                <c:pt idx="13" formatCode="0">
                  <c:v>21.721485411140588</c:v>
                </c:pt>
                <c:pt idx="14" formatCode="0">
                  <c:v>22.141065830721008</c:v>
                </c:pt>
                <c:pt idx="15" formatCode="0">
                  <c:v>7.0000000000000018</c:v>
                </c:pt>
                <c:pt idx="16" formatCode="0">
                  <c:v>11.381006218202376</c:v>
                </c:pt>
                <c:pt idx="18" formatCode="0">
                  <c:v>15.052090975788703</c:v>
                </c:pt>
                <c:pt idx="19" formatCode="0">
                  <c:v>17.413793103448278</c:v>
                </c:pt>
                <c:pt idx="20" formatCode="0">
                  <c:v>22.517241379310349</c:v>
                </c:pt>
                <c:pt idx="21" formatCode="0">
                  <c:v>16.080459770114942</c:v>
                </c:pt>
                <c:pt idx="22" formatCode="0">
                  <c:v>22.517241379310349</c:v>
                </c:pt>
                <c:pt idx="24" formatCode="0">
                  <c:v>15.052090975788703</c:v>
                </c:pt>
                <c:pt idx="25" formatCode="0">
                  <c:v>19.639357013222714</c:v>
                </c:pt>
                <c:pt idx="26" formatCode="0">
                  <c:v>16.686520376175551</c:v>
                </c:pt>
              </c:numCache>
            </c:numRef>
          </c:val>
          <c:extLst>
            <c:ext xmlns:c16="http://schemas.microsoft.com/office/drawing/2014/chart" uri="{C3380CC4-5D6E-409C-BE32-E72D297353CC}">
              <c16:uniqueId val="{00000000-80DC-4378-B722-A4CC5999A0CF}"/>
            </c:ext>
          </c:extLst>
        </c:ser>
        <c:ser>
          <c:idx val="1"/>
          <c:order val="1"/>
          <c:tx>
            <c:strRef>
              <c:f>Dati!$D$1153</c:f>
              <c:strCache>
                <c:ptCount val="1"/>
                <c:pt idx="0">
                  <c:v>Nemaz nebija svarīgi</c:v>
                </c:pt>
              </c:strCache>
            </c:strRef>
          </c:tx>
          <c:spPr>
            <a:solidFill>
              <a:srgbClr val="C4BD97"/>
            </a:solidFill>
          </c:spPr>
          <c:invertIfNegative val="0"/>
          <c:dLbls>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DC-4378-B722-A4CC5999A0CF}"/>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DC-4378-B722-A4CC5999A0CF}"/>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DC-4378-B722-A4CC5999A0CF}"/>
                </c:ext>
              </c:extLst>
            </c:dLbl>
            <c:dLbl>
              <c:idx val="2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0DC-4378-B722-A4CC5999A0CF}"/>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Dati!$B$1154:$B$1180</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Dati!$D$1154:$D$1180</c:f>
              <c:numCache>
                <c:formatCode>General</c:formatCode>
                <c:ptCount val="27"/>
                <c:pt idx="0" formatCode="0">
                  <c:v>2.9255319148936172</c:v>
                </c:pt>
                <c:pt idx="2" formatCode="0">
                  <c:v>2.8301886792452833</c:v>
                </c:pt>
                <c:pt idx="3" formatCode="0">
                  <c:v>3.0769230769230771</c:v>
                </c:pt>
                <c:pt idx="4" formatCode="0">
                  <c:v>2.8571428571428572</c:v>
                </c:pt>
                <c:pt idx="6" formatCode="0">
                  <c:v>2.7777777777777777</c:v>
                </c:pt>
                <c:pt idx="7" formatCode="0">
                  <c:v>3.6585365853658534</c:v>
                </c:pt>
                <c:pt idx="9" formatCode="0">
                  <c:v>4.4776119402985071</c:v>
                </c:pt>
                <c:pt idx="10" formatCode="0">
                  <c:v>2.5889967637540456</c:v>
                </c:pt>
                <c:pt idx="12" formatCode="0">
                  <c:v>2.3809523809523809</c:v>
                </c:pt>
                <c:pt idx="13" formatCode="0">
                  <c:v>2.5641025641025639</c:v>
                </c:pt>
                <c:pt idx="14" formatCode="0">
                  <c:v>1.8181818181818181</c:v>
                </c:pt>
                <c:pt idx="15" formatCode="0">
                  <c:v>6.8965517241379306</c:v>
                </c:pt>
                <c:pt idx="16" formatCode="0">
                  <c:v>4.918032786885246</c:v>
                </c:pt>
                <c:pt idx="18" formatCode="0">
                  <c:v>3.1914893617021276</c:v>
                </c:pt>
                <c:pt idx="19" formatCode="0">
                  <c:v>3</c:v>
                </c:pt>
                <c:pt idx="20" formatCode="0">
                  <c:v>3.4482758620689653</c:v>
                </c:pt>
                <c:pt idx="21" formatCode="0">
                  <c:v>0</c:v>
                </c:pt>
                <c:pt idx="22" formatCode="0">
                  <c:v>3.4482758620689653</c:v>
                </c:pt>
                <c:pt idx="24" formatCode="0">
                  <c:v>3.1914893617021276</c:v>
                </c:pt>
                <c:pt idx="25" formatCode="0">
                  <c:v>2.2556390977443606</c:v>
                </c:pt>
                <c:pt idx="26" formatCode="0">
                  <c:v>3.6363636363636362</c:v>
                </c:pt>
              </c:numCache>
            </c:numRef>
          </c:val>
          <c:extLst>
            <c:ext xmlns:c16="http://schemas.microsoft.com/office/drawing/2014/chart" uri="{C3380CC4-5D6E-409C-BE32-E72D297353CC}">
              <c16:uniqueId val="{00000005-80DC-4378-B722-A4CC5999A0CF}"/>
            </c:ext>
          </c:extLst>
        </c:ser>
        <c:ser>
          <c:idx val="2"/>
          <c:order val="2"/>
          <c:tx>
            <c:strRef>
              <c:f>Dati!$E$1153</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Dati!$B$1154:$B$1180</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Dati!$E$1154:$E$1180</c:f>
              <c:numCache>
                <c:formatCode>General</c:formatCode>
                <c:ptCount val="27"/>
                <c:pt idx="0" formatCode="0">
                  <c:v>9.5744680851063837</c:v>
                </c:pt>
                <c:pt idx="2" formatCode="0">
                  <c:v>10.377358490566039</c:v>
                </c:pt>
                <c:pt idx="3" formatCode="0">
                  <c:v>6.9230769230769234</c:v>
                </c:pt>
                <c:pt idx="4" formatCode="0">
                  <c:v>11.428571428571429</c:v>
                </c:pt>
                <c:pt idx="6" formatCode="0">
                  <c:v>9.7222222222222232</c:v>
                </c:pt>
                <c:pt idx="7" formatCode="0">
                  <c:v>9.7560975609756095</c:v>
                </c:pt>
                <c:pt idx="9" formatCode="0">
                  <c:v>4.4776119402985071</c:v>
                </c:pt>
                <c:pt idx="10" formatCode="0">
                  <c:v>10.679611650485436</c:v>
                </c:pt>
                <c:pt idx="12" formatCode="0">
                  <c:v>11.904761904761903</c:v>
                </c:pt>
                <c:pt idx="13" formatCode="0">
                  <c:v>5.1282051282051277</c:v>
                </c:pt>
                <c:pt idx="14" formatCode="0">
                  <c:v>5.4545454545454541</c:v>
                </c:pt>
                <c:pt idx="15" formatCode="0">
                  <c:v>15.517241379310345</c:v>
                </c:pt>
                <c:pt idx="16" formatCode="0">
                  <c:v>13.114754098360656</c:v>
                </c:pt>
                <c:pt idx="18" formatCode="0">
                  <c:v>11.170212765957446</c:v>
                </c:pt>
                <c:pt idx="19" formatCode="0">
                  <c:v>9</c:v>
                </c:pt>
                <c:pt idx="20" formatCode="0">
                  <c:v>3.4482758620689653</c:v>
                </c:pt>
                <c:pt idx="21" formatCode="0">
                  <c:v>13.333333333333334</c:v>
                </c:pt>
                <c:pt idx="22" formatCode="0">
                  <c:v>3.4482758620689653</c:v>
                </c:pt>
                <c:pt idx="24" formatCode="0">
                  <c:v>11.170212765957446</c:v>
                </c:pt>
                <c:pt idx="25" formatCode="0">
                  <c:v>7.518796992481203</c:v>
                </c:pt>
                <c:pt idx="26" formatCode="0">
                  <c:v>9.0909090909090917</c:v>
                </c:pt>
              </c:numCache>
            </c:numRef>
          </c:val>
          <c:extLst>
            <c:ext xmlns:c16="http://schemas.microsoft.com/office/drawing/2014/chart" uri="{C3380CC4-5D6E-409C-BE32-E72D297353CC}">
              <c16:uniqueId val="{00000006-80DC-4378-B722-A4CC5999A0CF}"/>
            </c:ext>
          </c:extLst>
        </c:ser>
        <c:ser>
          <c:idx val="3"/>
          <c:order val="3"/>
          <c:tx>
            <c:strRef>
              <c:f>Dati!$F$1153</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Dati!$B$1154:$B$1180</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Dati!$F$1154:$F$1180</c:f>
              <c:numCache>
                <c:formatCode>General</c:formatCode>
                <c:ptCount val="27"/>
                <c:pt idx="0" formatCode="0">
                  <c:v>38.563829787234042</c:v>
                </c:pt>
                <c:pt idx="2" formatCode="0">
                  <c:v>36.79245283018868</c:v>
                </c:pt>
                <c:pt idx="3" formatCode="0">
                  <c:v>36.923076923076927</c:v>
                </c:pt>
                <c:pt idx="4" formatCode="0">
                  <c:v>41.428571428571431</c:v>
                </c:pt>
                <c:pt idx="6" formatCode="0">
                  <c:v>37.847222222222221</c:v>
                </c:pt>
                <c:pt idx="7" formatCode="0">
                  <c:v>40.243902439024396</c:v>
                </c:pt>
                <c:pt idx="9" formatCode="0">
                  <c:v>49.253731343283583</c:v>
                </c:pt>
                <c:pt idx="10" formatCode="0">
                  <c:v>36.245954692556637</c:v>
                </c:pt>
                <c:pt idx="12" formatCode="0">
                  <c:v>40.476190476190474</c:v>
                </c:pt>
                <c:pt idx="13" formatCode="0">
                  <c:v>35.897435897435898</c:v>
                </c:pt>
                <c:pt idx="14" formatCode="0">
                  <c:v>45.454545454545453</c:v>
                </c:pt>
                <c:pt idx="15" formatCode="0">
                  <c:v>27.586206896551722</c:v>
                </c:pt>
                <c:pt idx="16" formatCode="0">
                  <c:v>36.065573770491802</c:v>
                </c:pt>
                <c:pt idx="18" formatCode="0">
                  <c:v>35.638297872340424</c:v>
                </c:pt>
                <c:pt idx="19" formatCode="0">
                  <c:v>36</c:v>
                </c:pt>
                <c:pt idx="20" formatCode="0">
                  <c:v>55.172413793103445</c:v>
                </c:pt>
                <c:pt idx="21" formatCode="0">
                  <c:v>40</c:v>
                </c:pt>
                <c:pt idx="22" formatCode="0">
                  <c:v>48.275862068965516</c:v>
                </c:pt>
                <c:pt idx="24" formatCode="0">
                  <c:v>35.638297872340424</c:v>
                </c:pt>
                <c:pt idx="25" formatCode="0">
                  <c:v>40.601503759398497</c:v>
                </c:pt>
                <c:pt idx="26" formatCode="0">
                  <c:v>43.636363636363633</c:v>
                </c:pt>
              </c:numCache>
            </c:numRef>
          </c:val>
          <c:extLst>
            <c:ext xmlns:c16="http://schemas.microsoft.com/office/drawing/2014/chart" uri="{C3380CC4-5D6E-409C-BE32-E72D297353CC}">
              <c16:uniqueId val="{00000007-80DC-4378-B722-A4CC5999A0CF}"/>
            </c:ext>
          </c:extLst>
        </c:ser>
        <c:ser>
          <c:idx val="4"/>
          <c:order val="4"/>
          <c:tx>
            <c:strRef>
              <c:f>Dati!$G$1153</c:f>
              <c:strCache>
                <c:ptCount val="1"/>
                <c:pt idx="0">
                  <c:v>Ļoti svarīgi</c:v>
                </c:pt>
              </c:strCache>
            </c:strRef>
          </c:tx>
          <c:spPr>
            <a:solidFill>
              <a:srgbClr val="16697A"/>
            </a:solidFill>
          </c:spPr>
          <c:invertIfNegative val="0"/>
          <c:dLbls>
            <c:dLbl>
              <c:idx val="10"/>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0EEB-4DA1-8E57-DA3B15116D58}"/>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Dati!$B$1154:$B$1180</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Dati!$G$1154:$G$1180</c:f>
              <c:numCache>
                <c:formatCode>General</c:formatCode>
                <c:ptCount val="27"/>
                <c:pt idx="0" formatCode="0">
                  <c:v>46.542553191489361</c:v>
                </c:pt>
                <c:pt idx="2" formatCode="0">
                  <c:v>49.056603773584904</c:v>
                </c:pt>
                <c:pt idx="3" formatCode="0">
                  <c:v>50.769230769230766</c:v>
                </c:pt>
                <c:pt idx="4" formatCode="0">
                  <c:v>40.714285714285715</c:v>
                </c:pt>
                <c:pt idx="6" formatCode="0">
                  <c:v>46.875</c:v>
                </c:pt>
                <c:pt idx="7" formatCode="0">
                  <c:v>45.121951219512198</c:v>
                </c:pt>
                <c:pt idx="9" formatCode="0">
                  <c:v>38.805970149253731</c:v>
                </c:pt>
                <c:pt idx="10" formatCode="0">
                  <c:v>48.220064724919091</c:v>
                </c:pt>
                <c:pt idx="12" formatCode="0">
                  <c:v>42.857142857142854</c:v>
                </c:pt>
                <c:pt idx="13" formatCode="0">
                  <c:v>48.717948717948715</c:v>
                </c:pt>
                <c:pt idx="14" formatCode="0">
                  <c:v>47.272727272727273</c:v>
                </c:pt>
                <c:pt idx="15" formatCode="0">
                  <c:v>48.275862068965516</c:v>
                </c:pt>
                <c:pt idx="16" formatCode="0">
                  <c:v>44.26229508196721</c:v>
                </c:pt>
                <c:pt idx="18" formatCode="0">
                  <c:v>47.872340425531917</c:v>
                </c:pt>
                <c:pt idx="19" formatCode="0">
                  <c:v>51</c:v>
                </c:pt>
                <c:pt idx="20" formatCode="0">
                  <c:v>37.931034482758619</c:v>
                </c:pt>
                <c:pt idx="21" formatCode="0">
                  <c:v>33.333333333333329</c:v>
                </c:pt>
                <c:pt idx="22" formatCode="0">
                  <c:v>44.827586206896555</c:v>
                </c:pt>
                <c:pt idx="24" formatCode="0">
                  <c:v>47.872340425531917</c:v>
                </c:pt>
                <c:pt idx="25" formatCode="0">
                  <c:v>48.120300751879697</c:v>
                </c:pt>
                <c:pt idx="26" formatCode="0">
                  <c:v>38.181818181818187</c:v>
                </c:pt>
              </c:numCache>
            </c:numRef>
          </c:val>
          <c:extLst>
            <c:ext xmlns:c16="http://schemas.microsoft.com/office/drawing/2014/chart" uri="{C3380CC4-5D6E-409C-BE32-E72D297353CC}">
              <c16:uniqueId val="{00000008-80DC-4378-B722-A4CC5999A0CF}"/>
            </c:ext>
          </c:extLst>
        </c:ser>
        <c:ser>
          <c:idx val="5"/>
          <c:order val="5"/>
          <c:tx>
            <c:strRef>
              <c:f>Dati!$H$1153</c:f>
              <c:strCache>
                <c:ptCount val="1"/>
                <c:pt idx="0">
                  <c:v>.</c:v>
                </c:pt>
              </c:strCache>
            </c:strRef>
          </c:tx>
          <c:spPr>
            <a:noFill/>
          </c:spPr>
          <c:invertIfNegative val="0"/>
          <c:dLbls>
            <c:delete val="1"/>
          </c:dLbls>
          <c:cat>
            <c:strRef>
              <c:f>Dati!$B$1154:$B$1180</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Dati!$H$1154:$H$1180</c:f>
              <c:numCache>
                <c:formatCode>General</c:formatCode>
                <c:ptCount val="27"/>
                <c:pt idx="0" formatCode="0">
                  <c:v>14.997065297138661</c:v>
                </c:pt>
                <c:pt idx="2" formatCode="0">
                  <c:v>14.254391672088481</c:v>
                </c:pt>
                <c:pt idx="3" formatCode="0">
                  <c:v>12.411140583554371</c:v>
                </c:pt>
                <c:pt idx="4" formatCode="0">
                  <c:v>17.960591133004918</c:v>
                </c:pt>
                <c:pt idx="6" formatCode="0">
                  <c:v>15.381226053639843</c:v>
                </c:pt>
                <c:pt idx="7" formatCode="0">
                  <c:v>14.73759461732547</c:v>
                </c:pt>
                <c:pt idx="9" formatCode="0">
                  <c:v>12.04374678332475</c:v>
                </c:pt>
                <c:pt idx="10" formatCode="0">
                  <c:v>15.637428858386336</c:v>
                </c:pt>
                <c:pt idx="12" formatCode="0">
                  <c:v>16.770114942528735</c:v>
                </c:pt>
                <c:pt idx="13" formatCode="0">
                  <c:v>15.488063660477451</c:v>
                </c:pt>
                <c:pt idx="14" formatCode="0">
                  <c:v>7.3761755485893374</c:v>
                </c:pt>
                <c:pt idx="15" formatCode="0">
                  <c:v>24.241379310344826</c:v>
                </c:pt>
                <c:pt idx="16" formatCode="0">
                  <c:v>19.775579423403052</c:v>
                </c:pt>
                <c:pt idx="18" formatCode="0">
                  <c:v>16.592809977989724</c:v>
                </c:pt>
                <c:pt idx="19" formatCode="0">
                  <c:v>13.103448275862064</c:v>
                </c:pt>
                <c:pt idx="20" formatCode="0">
                  <c:v>7</c:v>
                </c:pt>
                <c:pt idx="21" formatCode="0">
                  <c:v>26.770114942528735</c:v>
                </c:pt>
                <c:pt idx="22" formatCode="0">
                  <c:v>6.9999999999999929</c:v>
                </c:pt>
                <c:pt idx="24" formatCode="0">
                  <c:v>16.592809977989724</c:v>
                </c:pt>
                <c:pt idx="25" formatCode="0">
                  <c:v>11.38164376458387</c:v>
                </c:pt>
                <c:pt idx="26" formatCode="0">
                  <c:v>18.285266457680244</c:v>
                </c:pt>
              </c:numCache>
            </c:numRef>
          </c:val>
          <c:extLst>
            <c:ext xmlns:c16="http://schemas.microsoft.com/office/drawing/2014/chart" uri="{C3380CC4-5D6E-409C-BE32-E72D297353CC}">
              <c16:uniqueId val="{00000009-80DC-4378-B722-A4CC5999A0CF}"/>
            </c:ext>
          </c:extLst>
        </c:ser>
        <c:ser>
          <c:idx val="6"/>
          <c:order val="6"/>
          <c:tx>
            <c:strRef>
              <c:f>Dati!$I$1153</c:f>
              <c:strCache>
                <c:ptCount val="1"/>
                <c:pt idx="0">
                  <c:v>Grūti pateikt</c:v>
                </c:pt>
              </c:strCache>
            </c:strRef>
          </c:tx>
          <c:spPr>
            <a:solidFill>
              <a:sysClr val="window" lastClr="FFFFFF">
                <a:lumMod val="75000"/>
              </a:sysClr>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DC-4378-B722-A4CC5999A0CF}"/>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DC-4378-B722-A4CC5999A0CF}"/>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EB-4DA1-8E57-DA3B15116D58}"/>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DC-4378-B722-A4CC5999A0CF}"/>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EB-4DA1-8E57-DA3B15116D58}"/>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DC-4378-B722-A4CC5999A0CF}"/>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Dati!$B$1154:$B$1180</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Dati!$I$1154:$I$1180</c:f>
              <c:numCache>
                <c:formatCode>General</c:formatCode>
                <c:ptCount val="27"/>
                <c:pt idx="0" formatCode="0">
                  <c:v>2.3936170212765959</c:v>
                </c:pt>
                <c:pt idx="2" formatCode="0">
                  <c:v>0.94339622641509435</c:v>
                </c:pt>
                <c:pt idx="3" formatCode="0">
                  <c:v>2.3076923076923079</c:v>
                </c:pt>
                <c:pt idx="4" formatCode="0">
                  <c:v>3.5714285714285712</c:v>
                </c:pt>
                <c:pt idx="6" formatCode="0">
                  <c:v>2.7777777777777777</c:v>
                </c:pt>
                <c:pt idx="7" formatCode="0">
                  <c:v>1.2195121951219512</c:v>
                </c:pt>
                <c:pt idx="9" formatCode="0">
                  <c:v>2.9850746268656714</c:v>
                </c:pt>
                <c:pt idx="10" formatCode="0">
                  <c:v>2.2653721682847898</c:v>
                </c:pt>
                <c:pt idx="12" formatCode="0">
                  <c:v>2.3809523809523809</c:v>
                </c:pt>
                <c:pt idx="13" formatCode="0">
                  <c:v>7.6923076923076925</c:v>
                </c:pt>
                <c:pt idx="14" formatCode="0">
                  <c:v>0</c:v>
                </c:pt>
                <c:pt idx="15" formatCode="0">
                  <c:v>1.7241379310344827</c:v>
                </c:pt>
                <c:pt idx="16" formatCode="0">
                  <c:v>1.639344262295082</c:v>
                </c:pt>
                <c:pt idx="18" formatCode="0">
                  <c:v>2.1276595744680851</c:v>
                </c:pt>
                <c:pt idx="19" formatCode="0">
                  <c:v>1</c:v>
                </c:pt>
                <c:pt idx="20" formatCode="0">
                  <c:v>0</c:v>
                </c:pt>
                <c:pt idx="21" formatCode="0">
                  <c:v>13.333333333333334</c:v>
                </c:pt>
                <c:pt idx="22" formatCode="0">
                  <c:v>0</c:v>
                </c:pt>
                <c:pt idx="24" formatCode="0">
                  <c:v>2.1276595744680851</c:v>
                </c:pt>
                <c:pt idx="25" formatCode="0">
                  <c:v>1.5037593984962405</c:v>
                </c:pt>
                <c:pt idx="26" formatCode="0">
                  <c:v>5.4545454545454541</c:v>
                </c:pt>
              </c:numCache>
            </c:numRef>
          </c:val>
          <c:extLst>
            <c:ext xmlns:c16="http://schemas.microsoft.com/office/drawing/2014/chart" uri="{C3380CC4-5D6E-409C-BE32-E72D297353CC}">
              <c16:uniqueId val="{0000000D-80DC-4378-B722-A4CC5999A0CF}"/>
            </c:ext>
          </c:extLst>
        </c:ser>
        <c:dLbls>
          <c:showLegendKey val="0"/>
          <c:showVal val="1"/>
          <c:showCatName val="0"/>
          <c:showSerName val="0"/>
          <c:showPercent val="0"/>
          <c:showBubbleSize val="0"/>
        </c:dLbls>
        <c:gapWidth val="25"/>
        <c:overlap val="100"/>
        <c:axId val="412213176"/>
        <c:axId val="412205336"/>
      </c:barChart>
      <c:catAx>
        <c:axId val="41221317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205336"/>
        <c:crossesAt val="29.4"/>
        <c:auto val="1"/>
        <c:lblAlgn val="ctr"/>
        <c:lblOffset val="100"/>
        <c:tickLblSkip val="1"/>
        <c:tickMarkSkip val="1"/>
        <c:noMultiLvlLbl val="0"/>
      </c:catAx>
      <c:valAx>
        <c:axId val="412205336"/>
        <c:scaling>
          <c:orientation val="minMax"/>
          <c:max val="155"/>
          <c:min val="0"/>
        </c:scaling>
        <c:delete val="1"/>
        <c:axPos val="t"/>
        <c:numFmt formatCode="0" sourceLinked="1"/>
        <c:majorTickMark val="out"/>
        <c:minorTickMark val="none"/>
        <c:tickLblPos val="nextTo"/>
        <c:crossAx val="412213176"/>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1862969143715465"/>
          <c:h val="0.85382476036181987"/>
        </c:manualLayout>
      </c:layout>
      <c:barChart>
        <c:barDir val="bar"/>
        <c:grouping val="stacked"/>
        <c:varyColors val="0"/>
        <c:ser>
          <c:idx val="0"/>
          <c:order val="0"/>
          <c:tx>
            <c:strRef>
              <c:f>Dati!$C$1181</c:f>
              <c:strCache>
                <c:ptCount val="1"/>
                <c:pt idx="0">
                  <c:v>.</c:v>
                </c:pt>
              </c:strCache>
            </c:strRef>
          </c:tx>
          <c:spPr>
            <a:noFill/>
          </c:spPr>
          <c:invertIfNegative val="0"/>
          <c:dLbls>
            <c:delete val="1"/>
          </c:dLbls>
          <c:cat>
            <c:strRef>
              <c:f>Dati!$B$1182:$B$1206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Dati!$C$1182:$C$1206</c:f>
              <c:numCache>
                <c:formatCode>General</c:formatCode>
                <c:ptCount val="25"/>
                <c:pt idx="0" formatCode="0">
                  <c:v>16.593023255813954</c:v>
                </c:pt>
                <c:pt idx="2" formatCode="0">
                  <c:v>19.43785084202085</c:v>
                </c:pt>
                <c:pt idx="3" formatCode="0">
                  <c:v>7</c:v>
                </c:pt>
                <c:pt idx="5" formatCode="0">
                  <c:v>8.0403916768665855</c:v>
                </c:pt>
                <c:pt idx="6" formatCode="0">
                  <c:v>20.314397301615479</c:v>
                </c:pt>
                <c:pt idx="8" formatCode="0">
                  <c:v>16.855261018051714</c:v>
                </c:pt>
                <c:pt idx="9" formatCode="0">
                  <c:v>15.759689922480622</c:v>
                </c:pt>
                <c:pt idx="11" formatCode="0">
                  <c:v>17.934224972552151</c:v>
                </c:pt>
                <c:pt idx="12" formatCode="0">
                  <c:v>14.407708570499267</c:v>
                </c:pt>
                <c:pt idx="14" formatCode="0">
                  <c:v>11.263565891472869</c:v>
                </c:pt>
                <c:pt idx="15" formatCode="0">
                  <c:v>19.376424065530554</c:v>
                </c:pt>
                <c:pt idx="17" formatCode="0">
                  <c:v>16.171674941207215</c:v>
                </c:pt>
                <c:pt idx="18" formatCode="0">
                  <c:v>16.971811134601833</c:v>
                </c:pt>
                <c:pt idx="20" formatCode="0">
                  <c:v>21.028507126781697</c:v>
                </c:pt>
                <c:pt idx="21" formatCode="0">
                  <c:v>15.717227077470003</c:v>
                </c:pt>
                <c:pt idx="23" formatCode="0">
                  <c:v>19.503982159923545</c:v>
                </c:pt>
                <c:pt idx="24" formatCode="0">
                  <c:v>15.891703123800751</c:v>
                </c:pt>
              </c:numCache>
            </c:numRef>
          </c:val>
          <c:extLst>
            <c:ext xmlns:c16="http://schemas.microsoft.com/office/drawing/2014/chart" uri="{C3380CC4-5D6E-409C-BE32-E72D297353CC}">
              <c16:uniqueId val="{00000000-930F-4A75-92A5-895A66B5BB6E}"/>
            </c:ext>
          </c:extLst>
        </c:ser>
        <c:ser>
          <c:idx val="1"/>
          <c:order val="1"/>
          <c:tx>
            <c:strRef>
              <c:f>Dati!$D$1181</c:f>
              <c:strCache>
                <c:ptCount val="1"/>
                <c:pt idx="0">
                  <c:v>Nemaz nebija svarīgi</c:v>
                </c:pt>
              </c:strCache>
            </c:strRef>
          </c:tx>
          <c:spPr>
            <a:solidFill>
              <a:srgbClr val="C4BD97"/>
            </a:solidFill>
          </c:spPr>
          <c:invertIfNegative val="0"/>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0F-4A75-92A5-895A66B5BB6E}"/>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30F-4A75-92A5-895A66B5BB6E}"/>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0F-4A75-92A5-895A66B5BB6E}"/>
                </c:ext>
              </c:extLst>
            </c:dLbl>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0F-4A75-92A5-895A66B5BB6E}"/>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0F-4A75-92A5-895A66B5BB6E}"/>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0F-4A75-92A5-895A66B5BB6E}"/>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0F-4A75-92A5-895A66B5BB6E}"/>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Dati!$B$1182:$B$1206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Dati!$D$1182:$D$1206</c:f>
              <c:numCache>
                <c:formatCode>General</c:formatCode>
                <c:ptCount val="25"/>
                <c:pt idx="0" formatCode="0">
                  <c:v>2.9255319148936172</c:v>
                </c:pt>
                <c:pt idx="2" formatCode="0">
                  <c:v>2.0689655172413794</c:v>
                </c:pt>
                <c:pt idx="3" formatCode="0">
                  <c:v>5.8139534883720927</c:v>
                </c:pt>
                <c:pt idx="5" formatCode="0">
                  <c:v>5.2631578947368416</c:v>
                </c:pt>
                <c:pt idx="6" formatCode="0">
                  <c:v>1.9083969465648856</c:v>
                </c:pt>
                <c:pt idx="8" formatCode="0">
                  <c:v>3.1468531468531471</c:v>
                </c:pt>
                <c:pt idx="9" formatCode="0">
                  <c:v>2.2222222222222223</c:v>
                </c:pt>
                <c:pt idx="11" formatCode="0">
                  <c:v>2.1459227467811157</c:v>
                </c:pt>
                <c:pt idx="12" formatCode="0">
                  <c:v>4.1958041958041958</c:v>
                </c:pt>
                <c:pt idx="14" formatCode="0">
                  <c:v>6.2015503875968996</c:v>
                </c:pt>
                <c:pt idx="15" formatCode="0">
                  <c:v>1.214574898785425</c:v>
                </c:pt>
                <c:pt idx="17" formatCode="0">
                  <c:v>3.3707865168539324</c:v>
                </c:pt>
                <c:pt idx="18" formatCode="0">
                  <c:v>2.5252525252525251</c:v>
                </c:pt>
                <c:pt idx="20" formatCode="0">
                  <c:v>1.6129032258064515</c:v>
                </c:pt>
                <c:pt idx="21" formatCode="0">
                  <c:v>3.1847133757961785</c:v>
                </c:pt>
                <c:pt idx="23" formatCode="0">
                  <c:v>0</c:v>
                </c:pt>
                <c:pt idx="24" formatCode="0">
                  <c:v>3.6303630363036308</c:v>
                </c:pt>
              </c:numCache>
            </c:numRef>
          </c:val>
          <c:extLst>
            <c:ext xmlns:c16="http://schemas.microsoft.com/office/drawing/2014/chart" uri="{C3380CC4-5D6E-409C-BE32-E72D297353CC}">
              <c16:uniqueId val="{00000007-930F-4A75-92A5-895A66B5BB6E}"/>
            </c:ext>
          </c:extLst>
        </c:ser>
        <c:ser>
          <c:idx val="2"/>
          <c:order val="2"/>
          <c:tx>
            <c:strRef>
              <c:f>Dati!$E$1181</c:f>
              <c:strCache>
                <c:ptCount val="1"/>
                <c:pt idx="0">
                  <c:v>Drīzāk nebija svarīgi</c:v>
                </c:pt>
              </c:strCache>
            </c:strRef>
          </c:tx>
          <c:spPr>
            <a:solidFill>
              <a:srgbClr val="E5E2D1"/>
            </a:solidFill>
          </c:spPr>
          <c:invertIfNegative val="0"/>
          <c:dLbls>
            <c:dLbl>
              <c:idx val="5"/>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75B4-46CD-AD27-B0EA5FB24C38}"/>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Dati!$B$1182:$B$1206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Dati!$E$1182:$E$1206</c:f>
              <c:numCache>
                <c:formatCode>General</c:formatCode>
                <c:ptCount val="25"/>
                <c:pt idx="0" formatCode="0">
                  <c:v>9.5744680851063837</c:v>
                </c:pt>
                <c:pt idx="2" formatCode="0">
                  <c:v>7.5862068965517242</c:v>
                </c:pt>
                <c:pt idx="3" formatCode="0">
                  <c:v>16.279069767441861</c:v>
                </c:pt>
                <c:pt idx="5" formatCode="0">
                  <c:v>15.789473684210526</c:v>
                </c:pt>
                <c:pt idx="6" formatCode="0">
                  <c:v>6.8702290076335881</c:v>
                </c:pt>
                <c:pt idx="8" formatCode="0">
                  <c:v>9.0909090909090917</c:v>
                </c:pt>
                <c:pt idx="9" formatCode="0">
                  <c:v>11.111111111111111</c:v>
                </c:pt>
                <c:pt idx="11" formatCode="0">
                  <c:v>9.0128755364806867</c:v>
                </c:pt>
                <c:pt idx="12" formatCode="0">
                  <c:v>10.48951048951049</c:v>
                </c:pt>
                <c:pt idx="14" formatCode="0">
                  <c:v>11.627906976744185</c:v>
                </c:pt>
                <c:pt idx="15" formatCode="0">
                  <c:v>8.5020242914979747</c:v>
                </c:pt>
                <c:pt idx="17" formatCode="0">
                  <c:v>9.5505617977528079</c:v>
                </c:pt>
                <c:pt idx="18" formatCode="0">
                  <c:v>9.5959595959595951</c:v>
                </c:pt>
                <c:pt idx="20" formatCode="0">
                  <c:v>6.4516129032258061</c:v>
                </c:pt>
                <c:pt idx="21" formatCode="0">
                  <c:v>10.191082802547772</c:v>
                </c:pt>
                <c:pt idx="23" formatCode="0">
                  <c:v>9.5890410958904102</c:v>
                </c:pt>
                <c:pt idx="24" formatCode="0">
                  <c:v>9.5709570957095718</c:v>
                </c:pt>
              </c:numCache>
            </c:numRef>
          </c:val>
          <c:extLst>
            <c:ext xmlns:c16="http://schemas.microsoft.com/office/drawing/2014/chart" uri="{C3380CC4-5D6E-409C-BE32-E72D297353CC}">
              <c16:uniqueId val="{00000008-930F-4A75-92A5-895A66B5BB6E}"/>
            </c:ext>
          </c:extLst>
        </c:ser>
        <c:ser>
          <c:idx val="3"/>
          <c:order val="3"/>
          <c:tx>
            <c:strRef>
              <c:f>Dati!$F$1181</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Dati!$B$1182:$B$1206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Dati!$F$1182:$F$1206</c:f>
              <c:numCache>
                <c:formatCode>General</c:formatCode>
                <c:ptCount val="25"/>
                <c:pt idx="0" formatCode="0">
                  <c:v>38.563829787234042</c:v>
                </c:pt>
                <c:pt idx="2" formatCode="0">
                  <c:v>38.275862068965516</c:v>
                </c:pt>
                <c:pt idx="3" formatCode="0">
                  <c:v>39.534883720930232</c:v>
                </c:pt>
                <c:pt idx="5" formatCode="0">
                  <c:v>35.087719298245609</c:v>
                </c:pt>
                <c:pt idx="6" formatCode="0">
                  <c:v>40.076335877862597</c:v>
                </c:pt>
                <c:pt idx="8" formatCode="0">
                  <c:v>36.713286713286713</c:v>
                </c:pt>
                <c:pt idx="9" formatCode="0">
                  <c:v>44.444444444444443</c:v>
                </c:pt>
                <c:pt idx="11" formatCode="0">
                  <c:v>37.768240343347642</c:v>
                </c:pt>
                <c:pt idx="12" formatCode="0">
                  <c:v>39.86013986013986</c:v>
                </c:pt>
                <c:pt idx="14" formatCode="0">
                  <c:v>34.883720930232556</c:v>
                </c:pt>
                <c:pt idx="15" formatCode="0">
                  <c:v>40.48582995951417</c:v>
                </c:pt>
                <c:pt idx="17" formatCode="0">
                  <c:v>37.078651685393261</c:v>
                </c:pt>
                <c:pt idx="18" formatCode="0">
                  <c:v>39.898989898989903</c:v>
                </c:pt>
                <c:pt idx="20" formatCode="0">
                  <c:v>46.774193548387096</c:v>
                </c:pt>
                <c:pt idx="21" formatCode="0">
                  <c:v>36.942675159235669</c:v>
                </c:pt>
                <c:pt idx="23" formatCode="0">
                  <c:v>32.87671232876712</c:v>
                </c:pt>
                <c:pt idx="24" formatCode="0">
                  <c:v>39.933993399339933</c:v>
                </c:pt>
              </c:numCache>
            </c:numRef>
          </c:val>
          <c:extLst>
            <c:ext xmlns:c16="http://schemas.microsoft.com/office/drawing/2014/chart" uri="{C3380CC4-5D6E-409C-BE32-E72D297353CC}">
              <c16:uniqueId val="{00000009-930F-4A75-92A5-895A66B5BB6E}"/>
            </c:ext>
          </c:extLst>
        </c:ser>
        <c:ser>
          <c:idx val="4"/>
          <c:order val="4"/>
          <c:tx>
            <c:strRef>
              <c:f>Dati!$G$1181</c:f>
              <c:strCache>
                <c:ptCount val="1"/>
                <c:pt idx="0">
                  <c:v>Ļoti svarīgi</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75B4-46CD-AD27-B0EA5FB24C38}"/>
                </c:ext>
              </c:extLst>
            </c:dLbl>
            <c:dLbl>
              <c:idx val="23"/>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75B4-46CD-AD27-B0EA5FB24C38}"/>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Dati!$B$1182:$B$1206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Dati!$G$1182:$G$1206</c:f>
              <c:numCache>
                <c:formatCode>General</c:formatCode>
                <c:ptCount val="25"/>
                <c:pt idx="0" formatCode="0">
                  <c:v>46.542553191489361</c:v>
                </c:pt>
                <c:pt idx="2" formatCode="0">
                  <c:v>50</c:v>
                </c:pt>
                <c:pt idx="3" formatCode="0">
                  <c:v>34.883720930232556</c:v>
                </c:pt>
                <c:pt idx="5" formatCode="0">
                  <c:v>42.105263157894733</c:v>
                </c:pt>
                <c:pt idx="6" formatCode="0">
                  <c:v>48.473282442748086</c:v>
                </c:pt>
                <c:pt idx="8" formatCode="0">
                  <c:v>48.951048951048953</c:v>
                </c:pt>
                <c:pt idx="9" formatCode="0">
                  <c:v>38.888888888888893</c:v>
                </c:pt>
                <c:pt idx="11" formatCode="0">
                  <c:v>48.497854077253216</c:v>
                </c:pt>
                <c:pt idx="12" formatCode="0">
                  <c:v>43.356643356643353</c:v>
                </c:pt>
                <c:pt idx="14" formatCode="0">
                  <c:v>46.511627906976742</c:v>
                </c:pt>
                <c:pt idx="15" formatCode="0">
                  <c:v>46.558704453441294</c:v>
                </c:pt>
                <c:pt idx="17" formatCode="0">
                  <c:v>46.629213483146067</c:v>
                </c:pt>
                <c:pt idx="18" formatCode="0">
                  <c:v>46.464646464646464</c:v>
                </c:pt>
                <c:pt idx="20" formatCode="0">
                  <c:v>45.161290322580641</c:v>
                </c:pt>
                <c:pt idx="21" formatCode="0">
                  <c:v>46.815286624203821</c:v>
                </c:pt>
                <c:pt idx="23" formatCode="0">
                  <c:v>57.534246575342465</c:v>
                </c:pt>
                <c:pt idx="24" formatCode="0">
                  <c:v>43.89438943894389</c:v>
                </c:pt>
              </c:numCache>
            </c:numRef>
          </c:val>
          <c:extLst>
            <c:ext xmlns:c16="http://schemas.microsoft.com/office/drawing/2014/chart" uri="{C3380CC4-5D6E-409C-BE32-E72D297353CC}">
              <c16:uniqueId val="{0000000A-930F-4A75-92A5-895A66B5BB6E}"/>
            </c:ext>
          </c:extLst>
        </c:ser>
        <c:ser>
          <c:idx val="5"/>
          <c:order val="5"/>
          <c:tx>
            <c:strRef>
              <c:f>Dati!$H$1181</c:f>
              <c:strCache>
                <c:ptCount val="1"/>
                <c:pt idx="0">
                  <c:v>.</c:v>
                </c:pt>
              </c:strCache>
            </c:strRef>
          </c:tx>
          <c:spPr>
            <a:noFill/>
          </c:spPr>
          <c:invertIfNegative val="0"/>
          <c:dLbls>
            <c:delete val="1"/>
          </c:dLbls>
          <c:cat>
            <c:strRef>
              <c:f>Dati!$B$1182:$B$1206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Dati!$H$1182:$H$1206</c:f>
              <c:numCache>
                <c:formatCode>General</c:formatCode>
                <c:ptCount val="25"/>
                <c:pt idx="0" formatCode="0">
                  <c:v>13.829100892244341</c:v>
                </c:pt>
                <c:pt idx="2" formatCode="0">
                  <c:v>10.659621802002228</c:v>
                </c:pt>
                <c:pt idx="3" formatCode="0">
                  <c:v>24.516879219804956</c:v>
                </c:pt>
                <c:pt idx="5" formatCode="0">
                  <c:v>21.742501414827402</c:v>
                </c:pt>
                <c:pt idx="6" formatCode="0">
                  <c:v>10.38586555035706</c:v>
                </c:pt>
                <c:pt idx="8" formatCode="0">
                  <c:v>13.271148206632077</c:v>
                </c:pt>
                <c:pt idx="9" formatCode="0">
                  <c:v>15.602150537634408</c:v>
                </c:pt>
                <c:pt idx="11" formatCode="0">
                  <c:v>12.669389450366886</c:v>
                </c:pt>
                <c:pt idx="12" formatCode="0">
                  <c:v>15.718700654184531</c:v>
                </c:pt>
                <c:pt idx="14" formatCode="0">
                  <c:v>17.540135033758446</c:v>
                </c:pt>
                <c:pt idx="15" formatCode="0">
                  <c:v>11.89094945801228</c:v>
                </c:pt>
                <c:pt idx="17" formatCode="0">
                  <c:v>15.227618702428416</c:v>
                </c:pt>
                <c:pt idx="18" formatCode="0">
                  <c:v>12.571847507331377</c:v>
                </c:pt>
                <c:pt idx="20" formatCode="0">
                  <c:v>7.0000000000000071</c:v>
                </c:pt>
                <c:pt idx="21" formatCode="0">
                  <c:v>15.177522087528253</c:v>
                </c:pt>
                <c:pt idx="23" formatCode="0">
                  <c:v>8.5245249668581593</c:v>
                </c:pt>
                <c:pt idx="24" formatCode="0">
                  <c:v>15.107101032683921</c:v>
                </c:pt>
              </c:numCache>
            </c:numRef>
          </c:val>
          <c:extLst>
            <c:ext xmlns:c16="http://schemas.microsoft.com/office/drawing/2014/chart" uri="{C3380CC4-5D6E-409C-BE32-E72D297353CC}">
              <c16:uniqueId val="{0000000B-930F-4A75-92A5-895A66B5BB6E}"/>
            </c:ext>
          </c:extLst>
        </c:ser>
        <c:ser>
          <c:idx val="6"/>
          <c:order val="6"/>
          <c:tx>
            <c:strRef>
              <c:f>Dati!$I$1181</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30F-4A75-92A5-895A66B5BB6E}"/>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30F-4A75-92A5-895A66B5BB6E}"/>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30F-4A75-92A5-895A66B5BB6E}"/>
                </c:ext>
              </c:extLst>
            </c:dLbl>
            <c:dLbl>
              <c:idx val="1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30F-4A75-92A5-895A66B5BB6E}"/>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30F-4A75-92A5-895A66B5BB6E}"/>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30F-4A75-92A5-895A66B5BB6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B4-46CD-AD27-B0EA5FB24C38}"/>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30F-4A75-92A5-895A66B5BB6E}"/>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B4-46CD-AD27-B0EA5FB24C38}"/>
                </c:ext>
              </c:extLst>
            </c:dLbl>
            <c:dLbl>
              <c:idx val="2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30F-4A75-92A5-895A66B5BB6E}"/>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Dati!$B$1182:$B$1206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Dati!$I$1182:$I$1206</c:f>
              <c:numCache>
                <c:formatCode>General</c:formatCode>
                <c:ptCount val="25"/>
                <c:pt idx="0" formatCode="0">
                  <c:v>2.3936170212765959</c:v>
                </c:pt>
                <c:pt idx="2" formatCode="0">
                  <c:v>2.0689655172413794</c:v>
                </c:pt>
                <c:pt idx="3" formatCode="0">
                  <c:v>3.4883720930232558</c:v>
                </c:pt>
                <c:pt idx="5" formatCode="0">
                  <c:v>1.7543859649122806</c:v>
                </c:pt>
                <c:pt idx="6" formatCode="0">
                  <c:v>2.6717557251908395</c:v>
                </c:pt>
                <c:pt idx="8" formatCode="0">
                  <c:v>2.0979020979020979</c:v>
                </c:pt>
                <c:pt idx="9" formatCode="0">
                  <c:v>3.3333333333333335</c:v>
                </c:pt>
                <c:pt idx="11" formatCode="0">
                  <c:v>2.5751072961373391</c:v>
                </c:pt>
                <c:pt idx="12" formatCode="0">
                  <c:v>2.0979020979020979</c:v>
                </c:pt>
                <c:pt idx="14" formatCode="0">
                  <c:v>0.77519379844961245</c:v>
                </c:pt>
                <c:pt idx="15" formatCode="0">
                  <c:v>3.2388663967611335</c:v>
                </c:pt>
                <c:pt idx="17" formatCode="0">
                  <c:v>3.3707865168539324</c:v>
                </c:pt>
                <c:pt idx="18" formatCode="0">
                  <c:v>1.5151515151515151</c:v>
                </c:pt>
                <c:pt idx="20" formatCode="0">
                  <c:v>0</c:v>
                </c:pt>
                <c:pt idx="21" formatCode="0">
                  <c:v>2.8662420382165608</c:v>
                </c:pt>
                <c:pt idx="23" formatCode="0">
                  <c:v>0</c:v>
                </c:pt>
                <c:pt idx="24" formatCode="0">
                  <c:v>2.9702970297029703</c:v>
                </c:pt>
              </c:numCache>
            </c:numRef>
          </c:val>
          <c:extLst>
            <c:ext xmlns:c16="http://schemas.microsoft.com/office/drawing/2014/chart" uri="{C3380CC4-5D6E-409C-BE32-E72D297353CC}">
              <c16:uniqueId val="{00000014-930F-4A75-92A5-895A66B5BB6E}"/>
            </c:ext>
          </c:extLst>
        </c:ser>
        <c:dLbls>
          <c:showLegendKey val="0"/>
          <c:showVal val="1"/>
          <c:showCatName val="0"/>
          <c:showSerName val="0"/>
          <c:showPercent val="0"/>
          <c:showBubbleSize val="0"/>
        </c:dLbls>
        <c:gapWidth val="25"/>
        <c:overlap val="100"/>
        <c:axId val="412213568"/>
        <c:axId val="412214744"/>
      </c:barChart>
      <c:catAx>
        <c:axId val="41221356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214744"/>
        <c:crossesAt val="29.1"/>
        <c:auto val="1"/>
        <c:lblAlgn val="ctr"/>
        <c:lblOffset val="100"/>
        <c:tickLblSkip val="1"/>
        <c:tickMarkSkip val="1"/>
        <c:noMultiLvlLbl val="0"/>
      </c:catAx>
      <c:valAx>
        <c:axId val="412214744"/>
        <c:scaling>
          <c:orientation val="minMax"/>
          <c:max val="145"/>
          <c:min val="0"/>
        </c:scaling>
        <c:delete val="1"/>
        <c:axPos val="t"/>
        <c:numFmt formatCode="0" sourceLinked="1"/>
        <c:majorTickMark val="out"/>
        <c:minorTickMark val="none"/>
        <c:tickLblPos val="nextTo"/>
        <c:crossAx val="41221356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Dati!$C$1414</c:f>
              <c:strCache>
                <c:ptCount val="1"/>
                <c:pt idx="0">
                  <c:v>.</c:v>
                </c:pt>
              </c:strCache>
            </c:strRef>
          </c:tx>
          <c:spPr>
            <a:noFill/>
          </c:spPr>
          <c:invertIfNegative val="0"/>
          <c:dLbls>
            <c:delete val="1"/>
          </c:dLbls>
          <c:cat>
            <c:strRef>
              <c:f>Dati!$B$1415:$B$1441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Dati!$C$1415:$C$1441</c:f>
              <c:numCache>
                <c:formatCode>General</c:formatCode>
                <c:ptCount val="27"/>
                <c:pt idx="0" formatCode="0">
                  <c:v>13.028368794326241</c:v>
                </c:pt>
                <c:pt idx="2" formatCode="0">
                  <c:v>10.459119496855347</c:v>
                </c:pt>
                <c:pt idx="3" formatCode="0">
                  <c:v>12.897435897435898</c:v>
                </c:pt>
                <c:pt idx="4" formatCode="0">
                  <c:v>15.095238095238095</c:v>
                </c:pt>
                <c:pt idx="6" formatCode="0">
                  <c:v>12.208333333333336</c:v>
                </c:pt>
                <c:pt idx="7" formatCode="0">
                  <c:v>15.130081300813011</c:v>
                </c:pt>
                <c:pt idx="9" formatCode="0">
                  <c:v>13.218905472636818</c:v>
                </c:pt>
                <c:pt idx="10" formatCode="0">
                  <c:v>12.98705501618123</c:v>
                </c:pt>
                <c:pt idx="12" formatCode="0">
                  <c:v>7.0000000000000018</c:v>
                </c:pt>
                <c:pt idx="13" formatCode="0">
                  <c:v>18.53846153846154</c:v>
                </c:pt>
                <c:pt idx="14" formatCode="0">
                  <c:v>14.575757575757576</c:v>
                </c:pt>
                <c:pt idx="15" formatCode="0">
                  <c:v>9.8735632183908049</c:v>
                </c:pt>
                <c:pt idx="16" formatCode="0">
                  <c:v>15.469945355191259</c:v>
                </c:pt>
                <c:pt idx="18" formatCode="0">
                  <c:v>12.496453900709222</c:v>
                </c:pt>
                <c:pt idx="19" formatCode="0">
                  <c:v>14.666666666666668</c:v>
                </c:pt>
                <c:pt idx="20" formatCode="0">
                  <c:v>16.770114942528735</c:v>
                </c:pt>
                <c:pt idx="21" formatCode="0">
                  <c:v>7.0000000000000009</c:v>
                </c:pt>
                <c:pt idx="22" formatCode="0">
                  <c:v>13.321839080459771</c:v>
                </c:pt>
                <c:pt idx="24" formatCode="0">
                  <c:v>12.496453900709222</c:v>
                </c:pt>
                <c:pt idx="25" formatCode="0">
                  <c:v>14.644110275689224</c:v>
                </c:pt>
                <c:pt idx="26" formatCode="0">
                  <c:v>10.939393939393941</c:v>
                </c:pt>
              </c:numCache>
            </c:numRef>
          </c:val>
          <c:extLst>
            <c:ext xmlns:c16="http://schemas.microsoft.com/office/drawing/2014/chart" uri="{C3380CC4-5D6E-409C-BE32-E72D297353CC}">
              <c16:uniqueId val="{00000000-4270-4B95-B15D-76A21F38C588}"/>
            </c:ext>
          </c:extLst>
        </c:ser>
        <c:ser>
          <c:idx val="1"/>
          <c:order val="1"/>
          <c:tx>
            <c:strRef>
              <c:f>Dati!$D$1414</c:f>
              <c:strCache>
                <c:ptCount val="1"/>
                <c:pt idx="0">
                  <c:v>Nemaz nebija svarīgi</c:v>
                </c:pt>
              </c:strCache>
            </c:strRef>
          </c:tx>
          <c:spPr>
            <a:solidFill>
              <a:srgbClr val="C4BD97"/>
            </a:solidFill>
          </c:spPr>
          <c:invertIfNegative val="0"/>
          <c:dLbls>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70-4B95-B15D-76A21F38C588}"/>
                </c:ext>
              </c:extLst>
            </c:dLbl>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70-4B95-B15D-76A21F38C588}"/>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A-4CF8-99B6-AC4B51BC8A2B}"/>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70-4B95-B15D-76A21F38C588}"/>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Dati!$B$1415:$B$1441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Dati!$D$1415:$D$1441</c:f>
              <c:numCache>
                <c:formatCode>General</c:formatCode>
                <c:ptCount val="27"/>
                <c:pt idx="0" formatCode="0">
                  <c:v>3.4574468085106385</c:v>
                </c:pt>
                <c:pt idx="2" formatCode="0">
                  <c:v>4.716981132075472</c:v>
                </c:pt>
                <c:pt idx="3" formatCode="0">
                  <c:v>3.0769230769230771</c:v>
                </c:pt>
                <c:pt idx="4" formatCode="0">
                  <c:v>2.8571428571428572</c:v>
                </c:pt>
                <c:pt idx="6" formatCode="0">
                  <c:v>3.4722222222222223</c:v>
                </c:pt>
                <c:pt idx="7" formatCode="0">
                  <c:v>3.6585365853658534</c:v>
                </c:pt>
                <c:pt idx="9" formatCode="0">
                  <c:v>7.4626865671641784</c:v>
                </c:pt>
                <c:pt idx="10" formatCode="0">
                  <c:v>2.5889967637540456</c:v>
                </c:pt>
                <c:pt idx="12" formatCode="0">
                  <c:v>2.3809523809523809</c:v>
                </c:pt>
                <c:pt idx="13" formatCode="0">
                  <c:v>2.5641025641025639</c:v>
                </c:pt>
                <c:pt idx="14" formatCode="0">
                  <c:v>0</c:v>
                </c:pt>
                <c:pt idx="15" formatCode="0">
                  <c:v>5.1724137931034484</c:v>
                </c:pt>
                <c:pt idx="16" formatCode="0">
                  <c:v>4.918032786885246</c:v>
                </c:pt>
                <c:pt idx="18" formatCode="0">
                  <c:v>2.6595744680851063</c:v>
                </c:pt>
                <c:pt idx="19" formatCode="0">
                  <c:v>3</c:v>
                </c:pt>
                <c:pt idx="20" formatCode="0">
                  <c:v>0</c:v>
                </c:pt>
                <c:pt idx="21" formatCode="0">
                  <c:v>10</c:v>
                </c:pt>
                <c:pt idx="22" formatCode="0">
                  <c:v>6.8965517241379306</c:v>
                </c:pt>
                <c:pt idx="24" formatCode="0">
                  <c:v>2.6595744680851063</c:v>
                </c:pt>
                <c:pt idx="25" formatCode="0">
                  <c:v>3.007518796992481</c:v>
                </c:pt>
                <c:pt idx="26" formatCode="0">
                  <c:v>7.2727272727272725</c:v>
                </c:pt>
              </c:numCache>
            </c:numRef>
          </c:val>
          <c:extLst>
            <c:ext xmlns:c16="http://schemas.microsoft.com/office/drawing/2014/chart" uri="{C3380CC4-5D6E-409C-BE32-E72D297353CC}">
              <c16:uniqueId val="{00000004-4270-4B95-B15D-76A21F38C588}"/>
            </c:ext>
          </c:extLst>
        </c:ser>
        <c:ser>
          <c:idx val="2"/>
          <c:order val="2"/>
          <c:tx>
            <c:strRef>
              <c:f>Dati!$E$1414</c:f>
              <c:strCache>
                <c:ptCount val="1"/>
                <c:pt idx="0">
                  <c:v>Drīzāk nebija svarīgi</c:v>
                </c:pt>
              </c:strCache>
            </c:strRef>
          </c:tx>
          <c:spPr>
            <a:solidFill>
              <a:srgbClr val="E5E2D1"/>
            </a:solidFill>
          </c:spPr>
          <c:invertIfNegative val="0"/>
          <c:dLbls>
            <c:dLbl>
              <c:idx val="12"/>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743F-4F50-B2CD-0BF535CFC90C}"/>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Dati!$B$1415:$B$1441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Dati!$E$1415:$E$1441</c:f>
              <c:numCache>
                <c:formatCode>General</c:formatCode>
                <c:ptCount val="27"/>
                <c:pt idx="0" formatCode="0">
                  <c:v>7.1808510638297882</c:v>
                </c:pt>
                <c:pt idx="2" formatCode="0">
                  <c:v>8.4905660377358494</c:v>
                </c:pt>
                <c:pt idx="3" formatCode="0">
                  <c:v>7.6923076923076925</c:v>
                </c:pt>
                <c:pt idx="4" formatCode="0">
                  <c:v>5.7142857142857144</c:v>
                </c:pt>
                <c:pt idx="6" formatCode="0">
                  <c:v>7.9861111111111107</c:v>
                </c:pt>
                <c:pt idx="7" formatCode="0">
                  <c:v>4.8780487804878048</c:v>
                </c:pt>
                <c:pt idx="9" formatCode="0">
                  <c:v>2.9850746268656714</c:v>
                </c:pt>
                <c:pt idx="10" formatCode="0">
                  <c:v>8.090614886731391</c:v>
                </c:pt>
                <c:pt idx="12" formatCode="0">
                  <c:v>14.285714285714285</c:v>
                </c:pt>
                <c:pt idx="13" formatCode="0">
                  <c:v>2.5641025641025639</c:v>
                </c:pt>
                <c:pt idx="14" formatCode="0">
                  <c:v>9.0909090909090917</c:v>
                </c:pt>
                <c:pt idx="15" formatCode="0">
                  <c:v>8.6206896551724146</c:v>
                </c:pt>
                <c:pt idx="16" formatCode="0">
                  <c:v>3.278688524590164</c:v>
                </c:pt>
                <c:pt idx="18" formatCode="0">
                  <c:v>8.5106382978723403</c:v>
                </c:pt>
                <c:pt idx="19" formatCode="0">
                  <c:v>6</c:v>
                </c:pt>
                <c:pt idx="20" formatCode="0">
                  <c:v>6.8965517241379306</c:v>
                </c:pt>
                <c:pt idx="21" formatCode="0">
                  <c:v>6.666666666666667</c:v>
                </c:pt>
                <c:pt idx="22" formatCode="0">
                  <c:v>3.4482758620689653</c:v>
                </c:pt>
                <c:pt idx="24" formatCode="0">
                  <c:v>8.5106382978723403</c:v>
                </c:pt>
                <c:pt idx="25" formatCode="0">
                  <c:v>6.0150375939849621</c:v>
                </c:pt>
                <c:pt idx="26" formatCode="0">
                  <c:v>5.4545454545454541</c:v>
                </c:pt>
              </c:numCache>
            </c:numRef>
          </c:val>
          <c:extLst>
            <c:ext xmlns:c16="http://schemas.microsoft.com/office/drawing/2014/chart" uri="{C3380CC4-5D6E-409C-BE32-E72D297353CC}">
              <c16:uniqueId val="{00000005-4270-4B95-B15D-76A21F38C588}"/>
            </c:ext>
          </c:extLst>
        </c:ser>
        <c:ser>
          <c:idx val="3"/>
          <c:order val="3"/>
          <c:tx>
            <c:strRef>
              <c:f>Dati!$F$1414</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Dati!$B$1415:$B$1441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Dati!$F$1415:$F$1441</c:f>
              <c:numCache>
                <c:formatCode>General</c:formatCode>
                <c:ptCount val="27"/>
                <c:pt idx="0" formatCode="0">
                  <c:v>23.670212765957448</c:v>
                </c:pt>
                <c:pt idx="2" formatCode="0">
                  <c:v>23.584905660377359</c:v>
                </c:pt>
                <c:pt idx="3" formatCode="0">
                  <c:v>21.53846153846154</c:v>
                </c:pt>
                <c:pt idx="4" formatCode="0">
                  <c:v>25.714285714285712</c:v>
                </c:pt>
                <c:pt idx="6" formatCode="0">
                  <c:v>21.180555555555554</c:v>
                </c:pt>
                <c:pt idx="7" formatCode="0">
                  <c:v>32.926829268292686</c:v>
                </c:pt>
                <c:pt idx="9" formatCode="0">
                  <c:v>26.865671641791046</c:v>
                </c:pt>
                <c:pt idx="10" formatCode="0">
                  <c:v>22.97734627831715</c:v>
                </c:pt>
                <c:pt idx="12" formatCode="0">
                  <c:v>30.952380952380953</c:v>
                </c:pt>
                <c:pt idx="13" formatCode="0">
                  <c:v>25.641025641025639</c:v>
                </c:pt>
                <c:pt idx="14" formatCode="0">
                  <c:v>29.09090909090909</c:v>
                </c:pt>
                <c:pt idx="15" formatCode="0">
                  <c:v>13.793103448275861</c:v>
                </c:pt>
                <c:pt idx="16" formatCode="0">
                  <c:v>13.114754098360656</c:v>
                </c:pt>
                <c:pt idx="18" formatCode="0">
                  <c:v>25</c:v>
                </c:pt>
                <c:pt idx="19" formatCode="0">
                  <c:v>20</c:v>
                </c:pt>
                <c:pt idx="20" formatCode="0">
                  <c:v>27.586206896551722</c:v>
                </c:pt>
                <c:pt idx="21" formatCode="0">
                  <c:v>20</c:v>
                </c:pt>
                <c:pt idx="22" formatCode="0">
                  <c:v>27.586206896551722</c:v>
                </c:pt>
                <c:pt idx="24" formatCode="0">
                  <c:v>25</c:v>
                </c:pt>
                <c:pt idx="25" formatCode="0">
                  <c:v>21.804511278195488</c:v>
                </c:pt>
                <c:pt idx="26" formatCode="0">
                  <c:v>23.636363636363637</c:v>
                </c:pt>
              </c:numCache>
            </c:numRef>
          </c:val>
          <c:extLst>
            <c:ext xmlns:c16="http://schemas.microsoft.com/office/drawing/2014/chart" uri="{C3380CC4-5D6E-409C-BE32-E72D297353CC}">
              <c16:uniqueId val="{00000006-4270-4B95-B15D-76A21F38C588}"/>
            </c:ext>
          </c:extLst>
        </c:ser>
        <c:ser>
          <c:idx val="4"/>
          <c:order val="4"/>
          <c:tx>
            <c:strRef>
              <c:f>Dati!$G$1414</c:f>
              <c:strCache>
                <c:ptCount val="1"/>
                <c:pt idx="0">
                  <c:v>Ļoti svarīgi</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Dati!$B$1415:$B$1441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Dati!$G$1415:$G$1441</c:f>
              <c:numCache>
                <c:formatCode>General</c:formatCode>
                <c:ptCount val="27"/>
                <c:pt idx="0" formatCode="0">
                  <c:v>60.37234042553191</c:v>
                </c:pt>
                <c:pt idx="2" formatCode="0">
                  <c:v>57.547169811320757</c:v>
                </c:pt>
                <c:pt idx="3" formatCode="0">
                  <c:v>63.84615384615384</c:v>
                </c:pt>
                <c:pt idx="4" formatCode="0">
                  <c:v>59.285714285714285</c:v>
                </c:pt>
                <c:pt idx="6" formatCode="0">
                  <c:v>61.458333333333336</c:v>
                </c:pt>
                <c:pt idx="7" formatCode="0">
                  <c:v>54.878048780487809</c:v>
                </c:pt>
                <c:pt idx="9" formatCode="0">
                  <c:v>58.208955223880601</c:v>
                </c:pt>
                <c:pt idx="10" formatCode="0">
                  <c:v>60.841423948220061</c:v>
                </c:pt>
                <c:pt idx="12" formatCode="0">
                  <c:v>50</c:v>
                </c:pt>
                <c:pt idx="13" formatCode="0">
                  <c:v>64.102564102564102</c:v>
                </c:pt>
                <c:pt idx="14" formatCode="0">
                  <c:v>61.818181818181813</c:v>
                </c:pt>
                <c:pt idx="15" formatCode="0">
                  <c:v>63.793103448275865</c:v>
                </c:pt>
                <c:pt idx="16" formatCode="0">
                  <c:v>70.491803278688522</c:v>
                </c:pt>
                <c:pt idx="18" formatCode="0">
                  <c:v>57.978723404255319</c:v>
                </c:pt>
                <c:pt idx="19" formatCode="0">
                  <c:v>66</c:v>
                </c:pt>
                <c:pt idx="20" formatCode="0">
                  <c:v>62.068965517241381</c:v>
                </c:pt>
                <c:pt idx="21" formatCode="0">
                  <c:v>53.333333333333336</c:v>
                </c:pt>
                <c:pt idx="22" formatCode="0">
                  <c:v>62.068965517241381</c:v>
                </c:pt>
                <c:pt idx="24" formatCode="0">
                  <c:v>57.978723404255319</c:v>
                </c:pt>
                <c:pt idx="25" formatCode="0">
                  <c:v>63.157894736842103</c:v>
                </c:pt>
                <c:pt idx="26" formatCode="0">
                  <c:v>61.818181818181813</c:v>
                </c:pt>
              </c:numCache>
            </c:numRef>
          </c:val>
          <c:extLst>
            <c:ext xmlns:c16="http://schemas.microsoft.com/office/drawing/2014/chart" uri="{C3380CC4-5D6E-409C-BE32-E72D297353CC}">
              <c16:uniqueId val="{00000007-4270-4B95-B15D-76A21F38C588}"/>
            </c:ext>
          </c:extLst>
        </c:ser>
        <c:ser>
          <c:idx val="5"/>
          <c:order val="5"/>
          <c:tx>
            <c:strRef>
              <c:f>Dati!$H$1414</c:f>
              <c:strCache>
                <c:ptCount val="1"/>
                <c:pt idx="0">
                  <c:v>.</c:v>
                </c:pt>
              </c:strCache>
            </c:strRef>
          </c:tx>
          <c:spPr>
            <a:noFill/>
          </c:spPr>
          <c:invertIfNegative val="0"/>
          <c:dLbls>
            <c:delete val="1"/>
          </c:dLbls>
          <c:cat>
            <c:strRef>
              <c:f>Dati!$B$1415:$B$1441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Dati!$H$1415:$H$1441</c:f>
              <c:numCache>
                <c:formatCode>General</c:formatCode>
                <c:ptCount val="27"/>
                <c:pt idx="0" formatCode="0">
                  <c:v>13.866537717601549</c:v>
                </c:pt>
                <c:pt idx="2" formatCode="0">
                  <c:v>16.777015437392791</c:v>
                </c:pt>
                <c:pt idx="3" formatCode="0">
                  <c:v>12.524475524475527</c:v>
                </c:pt>
                <c:pt idx="4" formatCode="0">
                  <c:v>12.90909090909091</c:v>
                </c:pt>
                <c:pt idx="6" formatCode="0">
                  <c:v>15.270202020202017</c:v>
                </c:pt>
                <c:pt idx="7" formatCode="0">
                  <c:v>10.104212860310412</c:v>
                </c:pt>
                <c:pt idx="9" formatCode="0">
                  <c:v>12.83446404341926</c:v>
                </c:pt>
                <c:pt idx="10" formatCode="0">
                  <c:v>14.090320682553696</c:v>
                </c:pt>
                <c:pt idx="12" formatCode="0">
                  <c:v>16.956709956709954</c:v>
                </c:pt>
                <c:pt idx="13" formatCode="0">
                  <c:v>8.1655011655011656</c:v>
                </c:pt>
                <c:pt idx="14" formatCode="0">
                  <c:v>7.0000000000000036</c:v>
                </c:pt>
                <c:pt idx="15" formatCode="0">
                  <c:v>20.322884012539181</c:v>
                </c:pt>
                <c:pt idx="16" formatCode="0">
                  <c:v>14.302533532041728</c:v>
                </c:pt>
                <c:pt idx="18" formatCode="0">
                  <c:v>14.930367504835587</c:v>
                </c:pt>
                <c:pt idx="19" formatCode="0">
                  <c:v>11.909090909090907</c:v>
                </c:pt>
                <c:pt idx="20" formatCode="0">
                  <c:v>8.2539184952978033</c:v>
                </c:pt>
                <c:pt idx="21" formatCode="0">
                  <c:v>24.575757575757571</c:v>
                </c:pt>
                <c:pt idx="22" formatCode="0">
                  <c:v>8.2539184952978033</c:v>
                </c:pt>
                <c:pt idx="24" formatCode="0">
                  <c:v>14.930367504835587</c:v>
                </c:pt>
                <c:pt idx="25" formatCode="0">
                  <c:v>12.946684894053316</c:v>
                </c:pt>
                <c:pt idx="26" formatCode="0">
                  <c:v>12.454545454545457</c:v>
                </c:pt>
              </c:numCache>
            </c:numRef>
          </c:val>
          <c:extLst>
            <c:ext xmlns:c16="http://schemas.microsoft.com/office/drawing/2014/chart" uri="{C3380CC4-5D6E-409C-BE32-E72D297353CC}">
              <c16:uniqueId val="{00000008-4270-4B95-B15D-76A21F38C588}"/>
            </c:ext>
          </c:extLst>
        </c:ser>
        <c:ser>
          <c:idx val="6"/>
          <c:order val="6"/>
          <c:tx>
            <c:strRef>
              <c:f>Dati!$I$1414</c:f>
              <c:strCache>
                <c:ptCount val="1"/>
                <c:pt idx="0">
                  <c:v>Grūti pateikt</c:v>
                </c:pt>
              </c:strCache>
            </c:strRef>
          </c:tx>
          <c:spPr>
            <a:solidFill>
              <a:sysClr val="window" lastClr="FFFFFF">
                <a:lumMod val="75000"/>
              </a:sysClr>
            </a:solidFill>
          </c:spPr>
          <c:invertIfNegative val="0"/>
          <c:dLbls>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270-4B95-B15D-76A21F38C588}"/>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270-4B95-B15D-76A21F38C588}"/>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Dati!$B$1415:$B$1441</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Dati!$I$1415:$I$1441</c:f>
              <c:numCache>
                <c:formatCode>General</c:formatCode>
                <c:ptCount val="27"/>
                <c:pt idx="0" formatCode="0">
                  <c:v>5.3191489361702127</c:v>
                </c:pt>
                <c:pt idx="2" formatCode="0">
                  <c:v>5.6603773584905666</c:v>
                </c:pt>
                <c:pt idx="3" formatCode="0">
                  <c:v>3.8461538461538463</c:v>
                </c:pt>
                <c:pt idx="4" formatCode="0">
                  <c:v>6.4285714285714279</c:v>
                </c:pt>
                <c:pt idx="6" formatCode="0">
                  <c:v>5.9027777777777777</c:v>
                </c:pt>
                <c:pt idx="7" formatCode="0">
                  <c:v>3.6585365853658534</c:v>
                </c:pt>
                <c:pt idx="9" formatCode="0">
                  <c:v>4.4776119402985071</c:v>
                </c:pt>
                <c:pt idx="10" formatCode="0">
                  <c:v>5.5016181229773462</c:v>
                </c:pt>
                <c:pt idx="12" formatCode="0">
                  <c:v>2.3809523809523809</c:v>
                </c:pt>
                <c:pt idx="13" formatCode="0">
                  <c:v>5.1282051282051277</c:v>
                </c:pt>
                <c:pt idx="14" formatCode="0">
                  <c:v>0</c:v>
                </c:pt>
                <c:pt idx="15" formatCode="0">
                  <c:v>8.6206896551724146</c:v>
                </c:pt>
                <c:pt idx="16" formatCode="0">
                  <c:v>8.1967213114754092</c:v>
                </c:pt>
                <c:pt idx="18" formatCode="0">
                  <c:v>5.8510638297872344</c:v>
                </c:pt>
                <c:pt idx="19" formatCode="0">
                  <c:v>5</c:v>
                </c:pt>
                <c:pt idx="20" formatCode="0">
                  <c:v>3.4482758620689653</c:v>
                </c:pt>
                <c:pt idx="21" formatCode="0">
                  <c:v>10</c:v>
                </c:pt>
                <c:pt idx="22" formatCode="0">
                  <c:v>0</c:v>
                </c:pt>
                <c:pt idx="24" formatCode="0">
                  <c:v>5.8510638297872344</c:v>
                </c:pt>
                <c:pt idx="25" formatCode="0">
                  <c:v>6.0150375939849621</c:v>
                </c:pt>
                <c:pt idx="26" formatCode="0">
                  <c:v>1.8181818181818181</c:v>
                </c:pt>
              </c:numCache>
            </c:numRef>
          </c:val>
          <c:extLst>
            <c:ext xmlns:c16="http://schemas.microsoft.com/office/drawing/2014/chart" uri="{C3380CC4-5D6E-409C-BE32-E72D297353CC}">
              <c16:uniqueId val="{0000000B-4270-4B95-B15D-76A21F38C588}"/>
            </c:ext>
          </c:extLst>
        </c:ser>
        <c:dLbls>
          <c:showLegendKey val="0"/>
          <c:showVal val="1"/>
          <c:showCatName val="0"/>
          <c:showSerName val="0"/>
          <c:showPercent val="0"/>
          <c:showBubbleSize val="0"/>
        </c:dLbls>
        <c:gapWidth val="25"/>
        <c:overlap val="100"/>
        <c:axId val="412215920"/>
        <c:axId val="412206512"/>
      </c:barChart>
      <c:catAx>
        <c:axId val="4122159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206512"/>
        <c:crossesAt val="23.7"/>
        <c:auto val="1"/>
        <c:lblAlgn val="ctr"/>
        <c:lblOffset val="100"/>
        <c:tickLblSkip val="1"/>
        <c:tickMarkSkip val="1"/>
        <c:noMultiLvlLbl val="0"/>
      </c:catAx>
      <c:valAx>
        <c:axId val="412206512"/>
        <c:scaling>
          <c:orientation val="minMax"/>
          <c:max val="145"/>
          <c:min val="0"/>
        </c:scaling>
        <c:delete val="1"/>
        <c:axPos val="t"/>
        <c:numFmt formatCode="0" sourceLinked="1"/>
        <c:majorTickMark val="out"/>
        <c:minorTickMark val="none"/>
        <c:tickLblPos val="nextTo"/>
        <c:crossAx val="41221592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Dati!$C$1434</c:f>
              <c:strCache>
                <c:ptCount val="1"/>
                <c:pt idx="0">
                  <c:v>.</c:v>
                </c:pt>
              </c:strCache>
            </c:strRef>
          </c:tx>
          <c:spPr>
            <a:noFill/>
          </c:spPr>
          <c:invertIfNegative val="0"/>
          <c:dLbls>
            <c:delete val="1"/>
          </c:dLbls>
          <c:cat>
            <c:strRef>
              <c:f>Dati!$B$1435:$B$1459</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Dati!$C$1435:$C$1459</c:f>
              <c:numCache>
                <c:formatCode>General</c:formatCode>
                <c:ptCount val="25"/>
                <c:pt idx="0" formatCode="0">
                  <c:v>14.782754759238518</c:v>
                </c:pt>
                <c:pt idx="2" formatCode="0">
                  <c:v>15.076225045372048</c:v>
                </c:pt>
                <c:pt idx="3" formatCode="0">
                  <c:v>13.793145654834758</c:v>
                </c:pt>
                <c:pt idx="5" formatCode="0">
                  <c:v>6.9999999999999982</c:v>
                </c:pt>
                <c:pt idx="6" formatCode="0">
                  <c:v>18.169144234632384</c:v>
                </c:pt>
                <c:pt idx="8" formatCode="0">
                  <c:v>14.581891792418105</c:v>
                </c:pt>
                <c:pt idx="9" formatCode="0">
                  <c:v>15.421052631578945</c:v>
                </c:pt>
                <c:pt idx="11" formatCode="0">
                  <c:v>15.978992545742035</c:v>
                </c:pt>
                <c:pt idx="12" formatCode="0">
                  <c:v>12.833640044166359</c:v>
                </c:pt>
                <c:pt idx="14" formatCode="0">
                  <c:v>13.017951856385146</c:v>
                </c:pt>
                <c:pt idx="15" formatCode="0">
                  <c:v>15.704453441295545</c:v>
                </c:pt>
                <c:pt idx="17" formatCode="0">
                  <c:v>13.62329982259018</c:v>
                </c:pt>
                <c:pt idx="18" formatCode="0">
                  <c:v>15.82509303561935</c:v>
                </c:pt>
                <c:pt idx="20" formatCode="0">
                  <c:v>10.904923599320879</c:v>
                </c:pt>
                <c:pt idx="21" formatCode="0">
                  <c:v>15.548441166610793</c:v>
                </c:pt>
                <c:pt idx="23" formatCode="0">
                  <c:v>21.311463590483054</c:v>
                </c:pt>
                <c:pt idx="24" formatCode="0">
                  <c:v>13.209831509466735</c:v>
                </c:pt>
              </c:numCache>
            </c:numRef>
          </c:val>
          <c:extLst>
            <c:ext xmlns:c16="http://schemas.microsoft.com/office/drawing/2014/chart" uri="{C3380CC4-5D6E-409C-BE32-E72D297353CC}">
              <c16:uniqueId val="{00000000-7FFC-42A7-9B9C-8B39B03AB6EF}"/>
            </c:ext>
          </c:extLst>
        </c:ser>
        <c:ser>
          <c:idx val="1"/>
          <c:order val="1"/>
          <c:tx>
            <c:strRef>
              <c:f>Dati!$D$1434</c:f>
              <c:strCache>
                <c:ptCount val="1"/>
                <c:pt idx="0">
                  <c:v>Nemaz nebija svarīgi</c:v>
                </c:pt>
              </c:strCache>
            </c:strRef>
          </c:tx>
          <c:spPr>
            <a:solidFill>
              <a:srgbClr val="C4BD97"/>
            </a:solidFill>
          </c:spPr>
          <c:invertIfNegative val="0"/>
          <c:dLbls>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FC-42A7-9B9C-8B39B03AB6EF}"/>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FFC-42A7-9B9C-8B39B03AB6EF}"/>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FC-42A7-9B9C-8B39B03AB6EF}"/>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FC-42A7-9B9C-8B39B03AB6EF}"/>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Dati!$B$1435:$B$1459</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Dati!$D$1435:$D$1459</c:f>
              <c:numCache>
                <c:formatCode>General</c:formatCode>
                <c:ptCount val="25"/>
                <c:pt idx="0" formatCode="0">
                  <c:v>3.4574468085106385</c:v>
                </c:pt>
                <c:pt idx="2" formatCode="0">
                  <c:v>3.7931034482758621</c:v>
                </c:pt>
                <c:pt idx="3" formatCode="0">
                  <c:v>2.3255813953488373</c:v>
                </c:pt>
                <c:pt idx="5" formatCode="0">
                  <c:v>7.8947368421052628</c:v>
                </c:pt>
                <c:pt idx="6" formatCode="0">
                  <c:v>1.5267175572519083</c:v>
                </c:pt>
                <c:pt idx="8" formatCode="0">
                  <c:v>3.8461538461538463</c:v>
                </c:pt>
                <c:pt idx="9" formatCode="0">
                  <c:v>2.2222222222222223</c:v>
                </c:pt>
                <c:pt idx="11" formatCode="0">
                  <c:v>3.8626609442060089</c:v>
                </c:pt>
                <c:pt idx="12" formatCode="0">
                  <c:v>2.7972027972027971</c:v>
                </c:pt>
                <c:pt idx="14" formatCode="0">
                  <c:v>4.6511627906976747</c:v>
                </c:pt>
                <c:pt idx="15" formatCode="0">
                  <c:v>2.834008097165992</c:v>
                </c:pt>
                <c:pt idx="17" formatCode="0">
                  <c:v>4.4943820224719104</c:v>
                </c:pt>
                <c:pt idx="18" formatCode="0">
                  <c:v>2.5252525252525251</c:v>
                </c:pt>
                <c:pt idx="20" formatCode="0">
                  <c:v>4.838709677419355</c:v>
                </c:pt>
                <c:pt idx="21" formatCode="0">
                  <c:v>3.1847133757961785</c:v>
                </c:pt>
                <c:pt idx="23" formatCode="0">
                  <c:v>1.3698630136986301</c:v>
                </c:pt>
                <c:pt idx="24" formatCode="0">
                  <c:v>3.9603960396039604</c:v>
                </c:pt>
              </c:numCache>
            </c:numRef>
          </c:val>
          <c:extLst>
            <c:ext xmlns:c16="http://schemas.microsoft.com/office/drawing/2014/chart" uri="{C3380CC4-5D6E-409C-BE32-E72D297353CC}">
              <c16:uniqueId val="{00000005-7FFC-42A7-9B9C-8B39B03AB6EF}"/>
            </c:ext>
          </c:extLst>
        </c:ser>
        <c:ser>
          <c:idx val="2"/>
          <c:order val="2"/>
          <c:tx>
            <c:strRef>
              <c:f>Dati!$E$1434</c:f>
              <c:strCache>
                <c:ptCount val="1"/>
                <c:pt idx="0">
                  <c:v>Drīzāk nebija svarīgi</c:v>
                </c:pt>
              </c:strCache>
            </c:strRef>
          </c:tx>
          <c:spPr>
            <a:solidFill>
              <a:srgbClr val="E5E2D1"/>
            </a:solidFill>
          </c:spPr>
          <c:invertIfNegative val="0"/>
          <c:dLbls>
            <c:dLbl>
              <c:idx val="5"/>
              <c:spPr>
                <a:noFill/>
                <a:ln w="28575">
                  <a:solidFill>
                    <a:srgbClr val="FF0000"/>
                  </a:solidFill>
                </a:ln>
              </c:spPr>
              <c:txPr>
                <a:bodyPr/>
                <a:lstStyle/>
                <a:p>
                  <a:pPr>
                    <a:defRPr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2D63-49FD-9281-A3A261AC99BA}"/>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Dati!$B$1435:$B$1459</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Dati!$E$1435:$E$1459</c:f>
              <c:numCache>
                <c:formatCode>General</c:formatCode>
                <c:ptCount val="25"/>
                <c:pt idx="0" formatCode="0">
                  <c:v>7.1808510638297882</c:v>
                </c:pt>
                <c:pt idx="2" formatCode="0">
                  <c:v>6.5517241379310347</c:v>
                </c:pt>
                <c:pt idx="3" formatCode="0">
                  <c:v>9.3023255813953494</c:v>
                </c:pt>
                <c:pt idx="5" formatCode="0">
                  <c:v>10.526315789473683</c:v>
                </c:pt>
                <c:pt idx="6" formatCode="0">
                  <c:v>5.7251908396946565</c:v>
                </c:pt>
                <c:pt idx="8" formatCode="0">
                  <c:v>6.9930069930069934</c:v>
                </c:pt>
                <c:pt idx="9" formatCode="0">
                  <c:v>7.7777777777777777</c:v>
                </c:pt>
                <c:pt idx="11" formatCode="0">
                  <c:v>5.5793991416309012</c:v>
                </c:pt>
                <c:pt idx="12" formatCode="0">
                  <c:v>9.79020979020979</c:v>
                </c:pt>
                <c:pt idx="14" formatCode="0">
                  <c:v>7.7519379844961236</c:v>
                </c:pt>
                <c:pt idx="15" formatCode="0">
                  <c:v>6.8825910931174086</c:v>
                </c:pt>
                <c:pt idx="17" formatCode="0">
                  <c:v>7.3033707865168536</c:v>
                </c:pt>
                <c:pt idx="18" formatCode="0">
                  <c:v>7.0707070707070701</c:v>
                </c:pt>
                <c:pt idx="20" formatCode="0">
                  <c:v>9.67741935483871</c:v>
                </c:pt>
                <c:pt idx="21" formatCode="0">
                  <c:v>6.6878980891719744</c:v>
                </c:pt>
                <c:pt idx="23" formatCode="0">
                  <c:v>2.7397260273972601</c:v>
                </c:pt>
                <c:pt idx="24" formatCode="0">
                  <c:v>8.2508250825082499</c:v>
                </c:pt>
              </c:numCache>
            </c:numRef>
          </c:val>
          <c:extLst>
            <c:ext xmlns:c16="http://schemas.microsoft.com/office/drawing/2014/chart" uri="{C3380CC4-5D6E-409C-BE32-E72D297353CC}">
              <c16:uniqueId val="{00000006-7FFC-42A7-9B9C-8B39B03AB6EF}"/>
            </c:ext>
          </c:extLst>
        </c:ser>
        <c:ser>
          <c:idx val="3"/>
          <c:order val="3"/>
          <c:tx>
            <c:strRef>
              <c:f>Dati!$F$1434</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Dati!$B$1435:$B$1459</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Dati!$F$1435:$F$1459</c:f>
              <c:numCache>
                <c:formatCode>General</c:formatCode>
                <c:ptCount val="25"/>
                <c:pt idx="0" formatCode="0">
                  <c:v>23.670212765957448</c:v>
                </c:pt>
                <c:pt idx="2" formatCode="0">
                  <c:v>23.448275862068964</c:v>
                </c:pt>
                <c:pt idx="3" formatCode="0">
                  <c:v>24.418604651162788</c:v>
                </c:pt>
                <c:pt idx="5" formatCode="0">
                  <c:v>15.789473684210526</c:v>
                </c:pt>
                <c:pt idx="6" formatCode="0">
                  <c:v>27.099236641221374</c:v>
                </c:pt>
                <c:pt idx="8" formatCode="0">
                  <c:v>18.88111888111888</c:v>
                </c:pt>
                <c:pt idx="9" formatCode="0">
                  <c:v>38.888888888888893</c:v>
                </c:pt>
                <c:pt idx="11" formatCode="0">
                  <c:v>20.600858369098713</c:v>
                </c:pt>
                <c:pt idx="12" formatCode="0">
                  <c:v>28.671328671328673</c:v>
                </c:pt>
                <c:pt idx="14" formatCode="0">
                  <c:v>13.178294573643413</c:v>
                </c:pt>
                <c:pt idx="15" formatCode="0">
                  <c:v>29.1497975708502</c:v>
                </c:pt>
                <c:pt idx="17" formatCode="0">
                  <c:v>20.224719101123593</c:v>
                </c:pt>
                <c:pt idx="18" formatCode="0">
                  <c:v>26.767676767676768</c:v>
                </c:pt>
                <c:pt idx="20" formatCode="0">
                  <c:v>24.193548387096776</c:v>
                </c:pt>
                <c:pt idx="21" formatCode="0">
                  <c:v>23.566878980891719</c:v>
                </c:pt>
                <c:pt idx="23" formatCode="0">
                  <c:v>30.136986301369863</c:v>
                </c:pt>
                <c:pt idx="24" formatCode="0">
                  <c:v>22.112211221122113</c:v>
                </c:pt>
              </c:numCache>
            </c:numRef>
          </c:val>
          <c:extLst>
            <c:ext xmlns:c16="http://schemas.microsoft.com/office/drawing/2014/chart" uri="{C3380CC4-5D6E-409C-BE32-E72D297353CC}">
              <c16:uniqueId val="{00000007-7FFC-42A7-9B9C-8B39B03AB6EF}"/>
            </c:ext>
          </c:extLst>
        </c:ser>
        <c:ser>
          <c:idx val="4"/>
          <c:order val="4"/>
          <c:tx>
            <c:strRef>
              <c:f>Dati!$G$1434</c:f>
              <c:strCache>
                <c:ptCount val="1"/>
                <c:pt idx="0">
                  <c:v>Ļoti svarīgi</c:v>
                </c:pt>
              </c:strCache>
            </c:strRef>
          </c:tx>
          <c:spPr>
            <a:solidFill>
              <a:srgbClr val="16697A"/>
            </a:solidFill>
          </c:spPr>
          <c:invertIfNegative val="0"/>
          <c:dLbls>
            <c:dLbl>
              <c:idx val="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2D63-49FD-9281-A3A261AC99BA}"/>
                </c:ext>
              </c:extLst>
            </c:dLbl>
            <c:dLbl>
              <c:idx val="11"/>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2D63-49FD-9281-A3A261AC99BA}"/>
                </c:ext>
              </c:extLst>
            </c:dLbl>
            <c:dLbl>
              <c:idx val="1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2D63-49FD-9281-A3A261AC99BA}"/>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Dati!$B$1435:$B$1459</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Dati!$G$1435:$G$1459</c:f>
              <c:numCache>
                <c:formatCode>General</c:formatCode>
                <c:ptCount val="25"/>
                <c:pt idx="0" formatCode="0">
                  <c:v>60.37234042553191</c:v>
                </c:pt>
                <c:pt idx="2" formatCode="0">
                  <c:v>61.724137931034484</c:v>
                </c:pt>
                <c:pt idx="3" formatCode="0">
                  <c:v>55.813953488372093</c:v>
                </c:pt>
                <c:pt idx="5" formatCode="0">
                  <c:v>57.894736842105267</c:v>
                </c:pt>
                <c:pt idx="6" formatCode="0">
                  <c:v>61.450381679389309</c:v>
                </c:pt>
                <c:pt idx="8" formatCode="0">
                  <c:v>65.384615384615387</c:v>
                </c:pt>
                <c:pt idx="9" formatCode="0">
                  <c:v>44.444444444444443</c:v>
                </c:pt>
                <c:pt idx="11" formatCode="0">
                  <c:v>64.806866952789704</c:v>
                </c:pt>
                <c:pt idx="12" formatCode="0">
                  <c:v>53.146853146853147</c:v>
                </c:pt>
                <c:pt idx="14" formatCode="0">
                  <c:v>68.992248062015506</c:v>
                </c:pt>
                <c:pt idx="15" formatCode="0">
                  <c:v>55.870445344129557</c:v>
                </c:pt>
                <c:pt idx="17" formatCode="0">
                  <c:v>62.359550561797747</c:v>
                </c:pt>
                <c:pt idx="18" formatCode="0">
                  <c:v>58.585858585858588</c:v>
                </c:pt>
                <c:pt idx="20" formatCode="0">
                  <c:v>58.064516129032263</c:v>
                </c:pt>
                <c:pt idx="21" formatCode="0">
                  <c:v>60.828025477707001</c:v>
                </c:pt>
                <c:pt idx="23" formatCode="0">
                  <c:v>60.273972602739725</c:v>
                </c:pt>
                <c:pt idx="24" formatCode="0">
                  <c:v>60.396039603960396</c:v>
                </c:pt>
              </c:numCache>
            </c:numRef>
          </c:val>
          <c:extLst>
            <c:ext xmlns:c16="http://schemas.microsoft.com/office/drawing/2014/chart" uri="{C3380CC4-5D6E-409C-BE32-E72D297353CC}">
              <c16:uniqueId val="{00000008-7FFC-42A7-9B9C-8B39B03AB6EF}"/>
            </c:ext>
          </c:extLst>
        </c:ser>
        <c:ser>
          <c:idx val="5"/>
          <c:order val="5"/>
          <c:tx>
            <c:strRef>
              <c:f>Dati!$H$1434</c:f>
              <c:strCache>
                <c:ptCount val="1"/>
                <c:pt idx="0">
                  <c:v>.</c:v>
                </c:pt>
              </c:strCache>
            </c:strRef>
          </c:tx>
          <c:spPr>
            <a:noFill/>
          </c:spPr>
          <c:invertIfNegative val="0"/>
          <c:dLbls>
            <c:delete val="1"/>
          </c:dLbls>
          <c:cat>
            <c:strRef>
              <c:f>Dati!$B$1435:$B$1459</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Dati!$H$1435:$H$1459</c:f>
              <c:numCache>
                <c:formatCode>General</c:formatCode>
                <c:ptCount val="25"/>
                <c:pt idx="0" formatCode="0">
                  <c:v>13.368405712620234</c:v>
                </c:pt>
                <c:pt idx="2" formatCode="0">
                  <c:v>12.238545111006143</c:v>
                </c:pt>
                <c:pt idx="3" formatCode="0">
                  <c:v>17.178400764574711</c:v>
                </c:pt>
                <c:pt idx="5" formatCode="0">
                  <c:v>23.726748377793797</c:v>
                </c:pt>
                <c:pt idx="6" formatCode="0">
                  <c:v>8.8613405834989081</c:v>
                </c:pt>
                <c:pt idx="8" formatCode="0">
                  <c:v>13.145224638375325</c:v>
                </c:pt>
                <c:pt idx="9" formatCode="0">
                  <c:v>14.077625570776256</c:v>
                </c:pt>
                <c:pt idx="11" formatCode="0">
                  <c:v>12.003233582221174</c:v>
                </c:pt>
                <c:pt idx="12" formatCode="0">
                  <c:v>15.592777085927771</c:v>
                </c:pt>
                <c:pt idx="14" formatCode="0">
                  <c:v>15.240416268450673</c:v>
                </c:pt>
                <c:pt idx="15" formatCode="0">
                  <c:v>12.390715989129834</c:v>
                </c:pt>
                <c:pt idx="17" formatCode="0">
                  <c:v>14.826689241188252</c:v>
                </c:pt>
                <c:pt idx="18" formatCode="0">
                  <c:v>12.057423550574235</c:v>
                </c:pt>
                <c:pt idx="20" formatCode="0">
                  <c:v>15.152894387980552</c:v>
                </c:pt>
                <c:pt idx="21" formatCode="0">
                  <c:v>13.016054445510871</c:v>
                </c:pt>
                <c:pt idx="23" formatCode="0">
                  <c:v>7.0000000000000036</c:v>
                </c:pt>
                <c:pt idx="24" formatCode="0">
                  <c:v>14.902708079027082</c:v>
                </c:pt>
              </c:numCache>
            </c:numRef>
          </c:val>
          <c:extLst>
            <c:ext xmlns:c16="http://schemas.microsoft.com/office/drawing/2014/chart" uri="{C3380CC4-5D6E-409C-BE32-E72D297353CC}">
              <c16:uniqueId val="{00000009-7FFC-42A7-9B9C-8B39B03AB6EF}"/>
            </c:ext>
          </c:extLst>
        </c:ser>
        <c:ser>
          <c:idx val="6"/>
          <c:order val="6"/>
          <c:tx>
            <c:strRef>
              <c:f>Dati!$I$1434</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Dati!$B$1435:$B$1459</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Dati!$I$1435:$I$1459</c:f>
              <c:numCache>
                <c:formatCode>General</c:formatCode>
                <c:ptCount val="25"/>
                <c:pt idx="0" formatCode="0">
                  <c:v>5.3191489361702127</c:v>
                </c:pt>
                <c:pt idx="2" formatCode="0">
                  <c:v>4.4827586206896548</c:v>
                </c:pt>
                <c:pt idx="3" formatCode="0">
                  <c:v>8.1395348837209305</c:v>
                </c:pt>
                <c:pt idx="5" formatCode="0">
                  <c:v>7.8947368421052628</c:v>
                </c:pt>
                <c:pt idx="6" formatCode="0">
                  <c:v>4.1984732824427482</c:v>
                </c:pt>
                <c:pt idx="8" formatCode="0">
                  <c:v>4.895104895104895</c:v>
                </c:pt>
                <c:pt idx="9" formatCode="0">
                  <c:v>6.666666666666667</c:v>
                </c:pt>
                <c:pt idx="11" formatCode="0">
                  <c:v>5.1502145922746783</c:v>
                </c:pt>
                <c:pt idx="12" formatCode="0">
                  <c:v>5.5944055944055942</c:v>
                </c:pt>
                <c:pt idx="14" formatCode="0">
                  <c:v>5.4263565891472867</c:v>
                </c:pt>
                <c:pt idx="15" formatCode="0">
                  <c:v>5.2631578947368416</c:v>
                </c:pt>
                <c:pt idx="17" formatCode="0">
                  <c:v>5.6179775280898872</c:v>
                </c:pt>
                <c:pt idx="18" formatCode="0">
                  <c:v>5.0505050505050502</c:v>
                </c:pt>
                <c:pt idx="20" formatCode="0">
                  <c:v>3.225806451612903</c:v>
                </c:pt>
                <c:pt idx="21" formatCode="0">
                  <c:v>5.7324840764331215</c:v>
                </c:pt>
                <c:pt idx="23" formatCode="0">
                  <c:v>5.4794520547945202</c:v>
                </c:pt>
                <c:pt idx="24" formatCode="0">
                  <c:v>5.2805280528052805</c:v>
                </c:pt>
              </c:numCache>
            </c:numRef>
          </c:val>
          <c:extLst>
            <c:ext xmlns:c16="http://schemas.microsoft.com/office/drawing/2014/chart" uri="{C3380CC4-5D6E-409C-BE32-E72D297353CC}">
              <c16:uniqueId val="{0000000A-7FFC-42A7-9B9C-8B39B03AB6EF}"/>
            </c:ext>
          </c:extLst>
        </c:ser>
        <c:dLbls>
          <c:showLegendKey val="0"/>
          <c:showVal val="1"/>
          <c:showCatName val="0"/>
          <c:showSerName val="0"/>
          <c:showPercent val="0"/>
          <c:showBubbleSize val="0"/>
        </c:dLbls>
        <c:gapWidth val="25"/>
        <c:overlap val="100"/>
        <c:axId val="412216704"/>
        <c:axId val="412206904"/>
      </c:barChart>
      <c:catAx>
        <c:axId val="41221670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206904"/>
        <c:crossesAt val="25.4"/>
        <c:auto val="1"/>
        <c:lblAlgn val="ctr"/>
        <c:lblOffset val="100"/>
        <c:tickLblSkip val="1"/>
        <c:tickMarkSkip val="1"/>
        <c:noMultiLvlLbl val="0"/>
      </c:catAx>
      <c:valAx>
        <c:axId val="412206904"/>
        <c:scaling>
          <c:orientation val="minMax"/>
          <c:max val="145"/>
          <c:min val="0"/>
        </c:scaling>
        <c:delete val="1"/>
        <c:axPos val="t"/>
        <c:numFmt formatCode="0" sourceLinked="1"/>
        <c:majorTickMark val="out"/>
        <c:minorTickMark val="none"/>
        <c:tickLblPos val="nextTo"/>
        <c:crossAx val="41221670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316951102095172"/>
          <c:y val="9.752825109080014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6688336156680244"/>
          <c:y val="9.7172274687529009E-2"/>
          <c:w val="0.46811482939632548"/>
          <c:h val="0.88617350769069614"/>
        </c:manualLayout>
      </c:layout>
      <c:barChart>
        <c:barDir val="bar"/>
        <c:grouping val="stacked"/>
        <c:varyColors val="0"/>
        <c:ser>
          <c:idx val="0"/>
          <c:order val="0"/>
          <c:tx>
            <c:strRef>
              <c:f>Dati!$C$294</c:f>
              <c:strCache>
                <c:ptCount val="1"/>
                <c:pt idx="0">
                  <c:v>Jā, pēdējā gada laikā</c:v>
                </c:pt>
              </c:strCache>
            </c:strRef>
          </c:tx>
          <c:spPr>
            <a:solidFill>
              <a:srgbClr val="16697A"/>
            </a:solidFill>
          </c:spPr>
          <c:invertIfNegative val="0"/>
          <c:dLbls>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54B7-459A-90A0-831E4172ABCA}"/>
                </c:ext>
              </c:extLst>
            </c:dLbl>
            <c:dLbl>
              <c:idx val="6"/>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70-4D11-9DC4-AC7E3F1AFB4E}"/>
                </c:ext>
              </c:extLst>
            </c:dLbl>
            <c:dLbl>
              <c:idx val="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54B7-459A-90A0-831E4172ABCA}"/>
                </c:ext>
              </c:extLst>
            </c:dLbl>
            <c:dLbl>
              <c:idx val="12"/>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70-4D11-9DC4-AC7E3F1AFB4E}"/>
                </c:ext>
              </c:extLst>
            </c:dLbl>
            <c:dLbl>
              <c:idx val="15"/>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70-4D11-9DC4-AC7E3F1AFB4E}"/>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Dati!$B$295:$B$322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Dati!$C$295:$C$322</c:f>
              <c:numCache>
                <c:formatCode>General</c:formatCode>
                <c:ptCount val="28"/>
                <c:pt idx="0" formatCode="0">
                  <c:v>4.5992115637319317</c:v>
                </c:pt>
                <c:pt idx="2" formatCode="0">
                  <c:v>9.3085106382978715</c:v>
                </c:pt>
                <c:pt idx="5" formatCode="0">
                  <c:v>9.6551724137931032</c:v>
                </c:pt>
                <c:pt idx="6" formatCode="0">
                  <c:v>1.48619957537155</c:v>
                </c:pt>
                <c:pt idx="8" formatCode="0">
                  <c:v>13.157894736842104</c:v>
                </c:pt>
                <c:pt idx="9" formatCode="0">
                  <c:v>3.091190108191654</c:v>
                </c:pt>
                <c:pt idx="11" formatCode="0">
                  <c:v>7.2052401746724897</c:v>
                </c:pt>
                <c:pt idx="12" formatCode="0">
                  <c:v>0.66006600660066006</c:v>
                </c:pt>
                <c:pt idx="14" formatCode="0">
                  <c:v>7.8378378378378386</c:v>
                </c:pt>
                <c:pt idx="15" formatCode="0">
                  <c:v>1.5345268542199488</c:v>
                </c:pt>
                <c:pt idx="17" formatCode="0">
                  <c:v>11.428571428571429</c:v>
                </c:pt>
                <c:pt idx="18" formatCode="0">
                  <c:v>2.5597269624573378</c:v>
                </c:pt>
                <c:pt idx="20" formatCode="0">
                  <c:v>11.235955056179774</c:v>
                </c:pt>
                <c:pt idx="21" formatCode="0">
                  <c:v>7.5757575757575761</c:v>
                </c:pt>
                <c:pt idx="23" formatCode="0">
                  <c:v>8.064516129032258</c:v>
                </c:pt>
                <c:pt idx="24" formatCode="0">
                  <c:v>9.5541401273885356</c:v>
                </c:pt>
                <c:pt idx="26" formatCode="0">
                  <c:v>5.4794520547945202</c:v>
                </c:pt>
                <c:pt idx="27" formatCode="0">
                  <c:v>10.231023102310232</c:v>
                </c:pt>
              </c:numCache>
            </c:numRef>
          </c:val>
          <c:extLst>
            <c:ext xmlns:c16="http://schemas.microsoft.com/office/drawing/2014/chart" uri="{C3380CC4-5D6E-409C-BE32-E72D297353CC}">
              <c16:uniqueId val="{00000002-2C70-4D11-9DC4-AC7E3F1AFB4E}"/>
            </c:ext>
          </c:extLst>
        </c:ser>
        <c:ser>
          <c:idx val="1"/>
          <c:order val="1"/>
          <c:tx>
            <c:strRef>
              <c:f>Dati!$D$294</c:f>
              <c:strCache>
                <c:ptCount val="1"/>
                <c:pt idx="0">
                  <c:v>Jā, pēdējo 3 gadu laikā</c:v>
                </c:pt>
              </c:strCache>
            </c:strRef>
          </c:tx>
          <c:spPr>
            <a:solidFill>
              <a:srgbClr val="489FB5"/>
            </a:solidFill>
          </c:spPr>
          <c:invertIfNegative val="0"/>
          <c:dLbls>
            <c:dLbl>
              <c:idx val="6"/>
              <c:layout>
                <c:manualLayout>
                  <c:x val="8.3809518781581167E-3"/>
                  <c:y val="0"/>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70-4D11-9DC4-AC7E3F1AFB4E}"/>
                </c:ext>
              </c:extLst>
            </c:dLbl>
            <c:dLbl>
              <c:idx val="12"/>
              <c:layout>
                <c:manualLayout>
                  <c:x val="8.3809518781581167E-3"/>
                  <c:y val="0"/>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70-4D11-9DC4-AC7E3F1AFB4E}"/>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Dati!$B$295:$B$322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Dati!$D$295:$D$322</c:f>
              <c:numCache>
                <c:formatCode>General</c:formatCode>
                <c:ptCount val="28"/>
                <c:pt idx="0" formatCode="0">
                  <c:v>3.1537450722733245</c:v>
                </c:pt>
                <c:pt idx="2" formatCode="0">
                  <c:v>6.3829787234042552</c:v>
                </c:pt>
                <c:pt idx="5" formatCode="0">
                  <c:v>5.1724137931034484</c:v>
                </c:pt>
                <c:pt idx="6" formatCode="0">
                  <c:v>1.910828025477707</c:v>
                </c:pt>
                <c:pt idx="8" formatCode="0">
                  <c:v>5.2631578947368416</c:v>
                </c:pt>
                <c:pt idx="9" formatCode="0">
                  <c:v>2.7820710973724885</c:v>
                </c:pt>
                <c:pt idx="11" formatCode="0">
                  <c:v>3.9301310043668125</c:v>
                </c:pt>
                <c:pt idx="12" formatCode="0">
                  <c:v>1.9801980198019802</c:v>
                </c:pt>
                <c:pt idx="14" formatCode="0">
                  <c:v>3.7837837837837842</c:v>
                </c:pt>
                <c:pt idx="15" formatCode="0">
                  <c:v>2.5575447570332481</c:v>
                </c:pt>
                <c:pt idx="17" formatCode="0">
                  <c:v>5.1428571428571423</c:v>
                </c:pt>
                <c:pt idx="18" formatCode="0">
                  <c:v>2.5597269624573378</c:v>
                </c:pt>
                <c:pt idx="20" formatCode="0">
                  <c:v>5.6179775280898872</c:v>
                </c:pt>
                <c:pt idx="21" formatCode="0">
                  <c:v>7.0707070707070701</c:v>
                </c:pt>
                <c:pt idx="23" formatCode="0">
                  <c:v>8.064516129032258</c:v>
                </c:pt>
                <c:pt idx="24" formatCode="0">
                  <c:v>6.0509554140127388</c:v>
                </c:pt>
                <c:pt idx="26" formatCode="0">
                  <c:v>4.10958904109589</c:v>
                </c:pt>
                <c:pt idx="27" formatCode="0">
                  <c:v>6.9306930693069315</c:v>
                </c:pt>
              </c:numCache>
            </c:numRef>
          </c:val>
          <c:extLst>
            <c:ext xmlns:c16="http://schemas.microsoft.com/office/drawing/2014/chart" uri="{C3380CC4-5D6E-409C-BE32-E72D297353CC}">
              <c16:uniqueId val="{00000005-2C70-4D11-9DC4-AC7E3F1AFB4E}"/>
            </c:ext>
          </c:extLst>
        </c:ser>
        <c:ser>
          <c:idx val="2"/>
          <c:order val="2"/>
          <c:tx>
            <c:strRef>
              <c:f>Dati!$E$294</c:f>
              <c:strCache>
                <c:ptCount val="1"/>
                <c:pt idx="0">
                  <c:v>Jā, pēdējo 5 gadu laikā</c:v>
                </c:pt>
              </c:strCache>
            </c:strRef>
          </c:tx>
          <c:spPr>
            <a:solidFill>
              <a:srgbClr val="C2BDC7"/>
            </a:solidFill>
          </c:spPr>
          <c:invertIfNegative val="0"/>
          <c:dLbls>
            <c:dLbl>
              <c:idx val="6"/>
              <c:layout>
                <c:manualLayout>
                  <c:x val="1.2571427817237099E-2"/>
                  <c:y val="1.68789190740225E-7"/>
                </c:manualLayout>
              </c:layout>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70-4D11-9DC4-AC7E3F1AFB4E}"/>
                </c:ext>
              </c:extLst>
            </c:dLbl>
            <c:dLbl>
              <c:idx val="12"/>
              <c:layout>
                <c:manualLayout>
                  <c:x val="1.2571427817237177E-2"/>
                  <c:y val="0"/>
                </c:manualLayout>
              </c:layout>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70-4D11-9DC4-AC7E3F1AFB4E}"/>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Dati!$B$295:$B$322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Dati!$E$295:$E$322</c:f>
              <c:numCache>
                <c:formatCode>General</c:formatCode>
                <c:ptCount val="28"/>
                <c:pt idx="0" formatCode="0">
                  <c:v>3.8107752956636007</c:v>
                </c:pt>
                <c:pt idx="2" formatCode="0">
                  <c:v>7.7127659574468082</c:v>
                </c:pt>
                <c:pt idx="5" formatCode="0">
                  <c:v>6.5517241379310347</c:v>
                </c:pt>
                <c:pt idx="6" formatCode="0">
                  <c:v>2.1231422505307855</c:v>
                </c:pt>
                <c:pt idx="8" formatCode="0">
                  <c:v>7.8947368421052628</c:v>
                </c:pt>
                <c:pt idx="9" formatCode="0">
                  <c:v>3.091190108191654</c:v>
                </c:pt>
                <c:pt idx="11" formatCode="0">
                  <c:v>5.0218340611353707</c:v>
                </c:pt>
                <c:pt idx="12" formatCode="0">
                  <c:v>1.9801980198019802</c:v>
                </c:pt>
                <c:pt idx="14" formatCode="0">
                  <c:v>4.8648648648648649</c:v>
                </c:pt>
                <c:pt idx="15" formatCode="0">
                  <c:v>2.8132992327365729</c:v>
                </c:pt>
                <c:pt idx="17" formatCode="0">
                  <c:v>5.1428571428571423</c:v>
                </c:pt>
                <c:pt idx="18" formatCode="0">
                  <c:v>3.4129692832764507</c:v>
                </c:pt>
                <c:pt idx="20" formatCode="0">
                  <c:v>8.9887640449438209</c:v>
                </c:pt>
                <c:pt idx="21" formatCode="0">
                  <c:v>6.5656565656565666</c:v>
                </c:pt>
                <c:pt idx="23" formatCode="0">
                  <c:v>6.4516129032258061</c:v>
                </c:pt>
                <c:pt idx="24" formatCode="0">
                  <c:v>7.9617834394904454</c:v>
                </c:pt>
                <c:pt idx="26" formatCode="0">
                  <c:v>13.698630136986301</c:v>
                </c:pt>
                <c:pt idx="27" formatCode="0">
                  <c:v>6.2706270627062706</c:v>
                </c:pt>
              </c:numCache>
            </c:numRef>
          </c:val>
          <c:extLst>
            <c:ext xmlns:c16="http://schemas.microsoft.com/office/drawing/2014/chart" uri="{C3380CC4-5D6E-409C-BE32-E72D297353CC}">
              <c16:uniqueId val="{00000008-2C70-4D11-9DC4-AC7E3F1AFB4E}"/>
            </c:ext>
          </c:extLst>
        </c:ser>
        <c:ser>
          <c:idx val="3"/>
          <c:order val="3"/>
          <c:tx>
            <c:strRef>
              <c:f>Dati!$F$294</c:f>
              <c:strCache>
                <c:ptCount val="1"/>
                <c:pt idx="0">
                  <c:v>Senāk</c:v>
                </c:pt>
              </c:strCache>
            </c:strRef>
          </c:tx>
          <c:spPr>
            <a:solidFill>
              <a:srgbClr val="7C7287"/>
            </a:solidFill>
          </c:spPr>
          <c:invertIfNegative val="0"/>
          <c:dLbls>
            <c:dLbl>
              <c:idx val="6"/>
              <c:layout>
                <c:manualLayout>
                  <c:x val="6.285713908618588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70-4D11-9DC4-AC7E3F1AFB4E}"/>
                </c:ext>
              </c:extLst>
            </c:dLbl>
            <c:dLbl>
              <c:idx val="12"/>
              <c:layout>
                <c:manualLayout>
                  <c:x val="8.3809518781581167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70-4D11-9DC4-AC7E3F1AFB4E}"/>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Dati!$B$295:$B$322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Dati!$F$295:$F$322</c:f>
              <c:numCache>
                <c:formatCode>General</c:formatCode>
                <c:ptCount val="28"/>
                <c:pt idx="0" formatCode="0">
                  <c:v>8.4099868593955325</c:v>
                </c:pt>
                <c:pt idx="2" formatCode="0">
                  <c:v>17.021276595744681</c:v>
                </c:pt>
                <c:pt idx="5" formatCode="0">
                  <c:v>10</c:v>
                </c:pt>
                <c:pt idx="6" formatCode="0">
                  <c:v>7.4309978768577496</c:v>
                </c:pt>
                <c:pt idx="8" formatCode="0">
                  <c:v>14.912280701754385</c:v>
                </c:pt>
                <c:pt idx="9" formatCode="0">
                  <c:v>7.2642967542503865</c:v>
                </c:pt>
                <c:pt idx="11" formatCode="0">
                  <c:v>9.3886462882096069</c:v>
                </c:pt>
                <c:pt idx="12" formatCode="0">
                  <c:v>6.9306930693069315</c:v>
                </c:pt>
                <c:pt idx="14" formatCode="0">
                  <c:v>7.2972972972972974</c:v>
                </c:pt>
                <c:pt idx="15" formatCode="0">
                  <c:v>9.4629156010230187</c:v>
                </c:pt>
                <c:pt idx="17" formatCode="0">
                  <c:v>12</c:v>
                </c:pt>
                <c:pt idx="18" formatCode="0">
                  <c:v>7.3378839590443681</c:v>
                </c:pt>
                <c:pt idx="20" formatCode="0">
                  <c:v>17.977528089887642</c:v>
                </c:pt>
                <c:pt idx="21" formatCode="0">
                  <c:v>16.161616161616163</c:v>
                </c:pt>
                <c:pt idx="23" formatCode="0">
                  <c:v>17.741935483870968</c:v>
                </c:pt>
                <c:pt idx="24" formatCode="0">
                  <c:v>16.878980891719745</c:v>
                </c:pt>
                <c:pt idx="26" formatCode="0">
                  <c:v>12.328767123287671</c:v>
                </c:pt>
                <c:pt idx="27" formatCode="0">
                  <c:v>18.151815181518153</c:v>
                </c:pt>
              </c:numCache>
            </c:numRef>
          </c:val>
          <c:extLst>
            <c:ext xmlns:c16="http://schemas.microsoft.com/office/drawing/2014/chart" uri="{C3380CC4-5D6E-409C-BE32-E72D297353CC}">
              <c16:uniqueId val="{0000000B-2C70-4D11-9DC4-AC7E3F1AFB4E}"/>
            </c:ext>
          </c:extLst>
        </c:ser>
        <c:ser>
          <c:idx val="4"/>
          <c:order val="4"/>
          <c:tx>
            <c:strRef>
              <c:f>Dati!$G$294</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Dati!$B$295:$B$322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Dati!$G$295:$G$322</c:f>
              <c:numCache>
                <c:formatCode>General</c:formatCode>
                <c:ptCount val="28"/>
                <c:pt idx="0" formatCode="0">
                  <c:v>78.843626806833115</c:v>
                </c:pt>
                <c:pt idx="2" formatCode="0">
                  <c:v>57.978723404255319</c:v>
                </c:pt>
                <c:pt idx="3" formatCode="0">
                  <c:v>99.220779220779221</c:v>
                </c:pt>
                <c:pt idx="5" formatCode="0">
                  <c:v>66.551724137931032</c:v>
                </c:pt>
                <c:pt idx="6" formatCode="0">
                  <c:v>86.411889596602975</c:v>
                </c:pt>
                <c:pt idx="8" formatCode="0">
                  <c:v>56.140350877192979</c:v>
                </c:pt>
                <c:pt idx="9" formatCode="0">
                  <c:v>82.843894899536323</c:v>
                </c:pt>
                <c:pt idx="11" formatCode="0">
                  <c:v>72.925764192139738</c:v>
                </c:pt>
                <c:pt idx="12" formatCode="0">
                  <c:v>87.788778877887779</c:v>
                </c:pt>
                <c:pt idx="14" formatCode="0">
                  <c:v>74.594594594594597</c:v>
                </c:pt>
                <c:pt idx="15" formatCode="0">
                  <c:v>82.864450127877248</c:v>
                </c:pt>
                <c:pt idx="17" formatCode="0">
                  <c:v>64</c:v>
                </c:pt>
                <c:pt idx="18" formatCode="0">
                  <c:v>83.276450511945384</c:v>
                </c:pt>
                <c:pt idx="20" formatCode="0">
                  <c:v>55.056179775280903</c:v>
                </c:pt>
                <c:pt idx="21" formatCode="0">
                  <c:v>60.606060606060609</c:v>
                </c:pt>
                <c:pt idx="23" formatCode="0">
                  <c:v>58.064516129032263</c:v>
                </c:pt>
                <c:pt idx="24" formatCode="0">
                  <c:v>57.961783439490446</c:v>
                </c:pt>
                <c:pt idx="26" formatCode="0">
                  <c:v>61.643835616438359</c:v>
                </c:pt>
                <c:pt idx="27" formatCode="0">
                  <c:v>57.095709570957098</c:v>
                </c:pt>
              </c:numCache>
            </c:numRef>
          </c:val>
          <c:extLst>
            <c:ext xmlns:c16="http://schemas.microsoft.com/office/drawing/2014/chart" uri="{C3380CC4-5D6E-409C-BE32-E72D297353CC}">
              <c16:uniqueId val="{0000000C-2C70-4D11-9DC4-AC7E3F1AFB4E}"/>
            </c:ext>
          </c:extLst>
        </c:ser>
        <c:ser>
          <c:idx val="5"/>
          <c:order val="5"/>
          <c:tx>
            <c:strRef>
              <c:f>Dati!$H$294</c:f>
              <c:strCache>
                <c:ptCount val="1"/>
                <c:pt idx="0">
                  <c:v>Grūti pateikt</c:v>
                </c:pt>
              </c:strCache>
            </c:strRef>
          </c:tx>
          <c:spPr>
            <a:solidFill>
              <a:sysClr val="window" lastClr="FFFFFF">
                <a:lumMod val="75000"/>
              </a:sysClr>
            </a:solidFill>
          </c:spPr>
          <c:invertIfNegative val="0"/>
          <c:dLbls>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70-4D11-9DC4-AC7E3F1AFB4E}"/>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70-4D11-9DC4-AC7E3F1AFB4E}"/>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Dati!$B$295:$B$322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Dati!$H$295:$H$322</c:f>
              <c:numCache>
                <c:formatCode>General</c:formatCode>
                <c:ptCount val="28"/>
                <c:pt idx="0" formatCode="0">
                  <c:v>1.1826544021024967</c:v>
                </c:pt>
                <c:pt idx="2" formatCode="0">
                  <c:v>1.5957446808510638</c:v>
                </c:pt>
                <c:pt idx="3" formatCode="0">
                  <c:v>0.77922077922077926</c:v>
                </c:pt>
                <c:pt idx="5" formatCode="0">
                  <c:v>2.0689655172413794</c:v>
                </c:pt>
                <c:pt idx="6" formatCode="0">
                  <c:v>0.63694267515923575</c:v>
                </c:pt>
                <c:pt idx="8" formatCode="0">
                  <c:v>2.6315789473684208</c:v>
                </c:pt>
                <c:pt idx="9" formatCode="0">
                  <c:v>0.92735703245749612</c:v>
                </c:pt>
                <c:pt idx="11" formatCode="0">
                  <c:v>1.5283842794759825</c:v>
                </c:pt>
                <c:pt idx="12" formatCode="0">
                  <c:v>0.66006600660066006</c:v>
                </c:pt>
                <c:pt idx="14" formatCode="0">
                  <c:v>1.6216216216216217</c:v>
                </c:pt>
                <c:pt idx="15" formatCode="0">
                  <c:v>0.76726342710997442</c:v>
                </c:pt>
                <c:pt idx="17" formatCode="0">
                  <c:v>2.2857142857142856</c:v>
                </c:pt>
                <c:pt idx="18" formatCode="0">
                  <c:v>0.85324232081911267</c:v>
                </c:pt>
                <c:pt idx="20" formatCode="0">
                  <c:v>1.1235955056179776</c:v>
                </c:pt>
                <c:pt idx="21" formatCode="0">
                  <c:v>2.0202020202020203</c:v>
                </c:pt>
                <c:pt idx="23" formatCode="0">
                  <c:v>1.6129032258064515</c:v>
                </c:pt>
                <c:pt idx="24" formatCode="0">
                  <c:v>1.5923566878980893</c:v>
                </c:pt>
                <c:pt idx="26" formatCode="0">
                  <c:v>2.7397260273972601</c:v>
                </c:pt>
                <c:pt idx="27" formatCode="0">
                  <c:v>1.3201320132013201</c:v>
                </c:pt>
              </c:numCache>
            </c:numRef>
          </c:val>
          <c:extLst>
            <c:ext xmlns:c16="http://schemas.microsoft.com/office/drawing/2014/chart" uri="{C3380CC4-5D6E-409C-BE32-E72D297353CC}">
              <c16:uniqueId val="{0000000F-2C70-4D11-9DC4-AC7E3F1AFB4E}"/>
            </c:ext>
          </c:extLst>
        </c:ser>
        <c:dLbls>
          <c:dLblPos val="ctr"/>
          <c:showLegendKey val="0"/>
          <c:showVal val="1"/>
          <c:showCatName val="0"/>
          <c:showSerName val="0"/>
          <c:showPercent val="0"/>
          <c:showBubbleSize val="0"/>
        </c:dLbls>
        <c:gapWidth val="20"/>
        <c:overlap val="100"/>
        <c:axId val="395857744"/>
        <c:axId val="395854216"/>
      </c:barChart>
      <c:catAx>
        <c:axId val="39585774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5854216"/>
        <c:crossesAt val="0"/>
        <c:auto val="1"/>
        <c:lblAlgn val="ctr"/>
        <c:lblOffset val="100"/>
        <c:tickLblSkip val="1"/>
        <c:tickMarkSkip val="1"/>
        <c:noMultiLvlLbl val="0"/>
      </c:catAx>
      <c:valAx>
        <c:axId val="395854216"/>
        <c:scaling>
          <c:orientation val="minMax"/>
          <c:max val="100"/>
          <c:min val="-2"/>
        </c:scaling>
        <c:delete val="1"/>
        <c:axPos val="t"/>
        <c:numFmt formatCode="0" sourceLinked="1"/>
        <c:majorTickMark val="out"/>
        <c:minorTickMark val="none"/>
        <c:tickLblPos val="nextTo"/>
        <c:crossAx val="39585774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Dati!$C$1545</c:f>
              <c:strCache>
                <c:ptCount val="1"/>
                <c:pt idx="0">
                  <c:v>.</c:v>
                </c:pt>
              </c:strCache>
            </c:strRef>
          </c:tx>
          <c:spPr>
            <a:noFill/>
          </c:spPr>
          <c:invertIfNegative val="0"/>
          <c:dLbls>
            <c:delete val="1"/>
          </c:dLbls>
          <c:cat>
            <c:strRef>
              <c:f>Dati!$B$1546:$B$1572</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Dati!$C$1546:$C$1572</c:f>
              <c:numCache>
                <c:formatCode>General</c:formatCode>
                <c:ptCount val="27"/>
                <c:pt idx="0" formatCode="0">
                  <c:v>14.76595744680851</c:v>
                </c:pt>
                <c:pt idx="2" formatCode="0">
                  <c:v>10.018867924528303</c:v>
                </c:pt>
                <c:pt idx="3" formatCode="0">
                  <c:v>16.23076923076923</c:v>
                </c:pt>
                <c:pt idx="4" formatCode="0">
                  <c:v>17</c:v>
                </c:pt>
                <c:pt idx="6" formatCode="0">
                  <c:v>14.847222222222225</c:v>
                </c:pt>
                <c:pt idx="7" formatCode="0">
                  <c:v>14.804878048780489</c:v>
                </c:pt>
                <c:pt idx="9" formatCode="0">
                  <c:v>13.567164179104479</c:v>
                </c:pt>
                <c:pt idx="10" formatCode="0">
                  <c:v>15.025889967637539</c:v>
                </c:pt>
                <c:pt idx="12" formatCode="0">
                  <c:v>10.333333333333334</c:v>
                </c:pt>
                <c:pt idx="13" formatCode="0">
                  <c:v>19.30769230769231</c:v>
                </c:pt>
                <c:pt idx="14" formatCode="0">
                  <c:v>19.727272727272727</c:v>
                </c:pt>
                <c:pt idx="15" formatCode="0">
                  <c:v>13.206896551724137</c:v>
                </c:pt>
                <c:pt idx="16" formatCode="0">
                  <c:v>15.524590163934425</c:v>
                </c:pt>
                <c:pt idx="18" formatCode="0">
                  <c:v>15.829787234042554</c:v>
                </c:pt>
                <c:pt idx="19" formatCode="0">
                  <c:v>14</c:v>
                </c:pt>
                <c:pt idx="20" formatCode="0">
                  <c:v>20.103448275862071</c:v>
                </c:pt>
                <c:pt idx="21" formatCode="0">
                  <c:v>10.333333333333334</c:v>
                </c:pt>
                <c:pt idx="22" formatCode="0">
                  <c:v>9.7586206896551726</c:v>
                </c:pt>
                <c:pt idx="24" formatCode="0">
                  <c:v>15.829787234042554</c:v>
                </c:pt>
                <c:pt idx="25" formatCode="0">
                  <c:v>16.473684210526315</c:v>
                </c:pt>
                <c:pt idx="26" formatCode="0">
                  <c:v>7.0000000000000018</c:v>
                </c:pt>
              </c:numCache>
            </c:numRef>
          </c:val>
          <c:extLst>
            <c:ext xmlns:c16="http://schemas.microsoft.com/office/drawing/2014/chart" uri="{C3380CC4-5D6E-409C-BE32-E72D297353CC}">
              <c16:uniqueId val="{00000000-F528-4258-8CC8-417F7927D302}"/>
            </c:ext>
          </c:extLst>
        </c:ser>
        <c:ser>
          <c:idx val="1"/>
          <c:order val="1"/>
          <c:tx>
            <c:strRef>
              <c:f>Dati!$D$1545</c:f>
              <c:strCache>
                <c:ptCount val="1"/>
                <c:pt idx="0">
                  <c:v>Nemaz nebija svarīgi</c:v>
                </c:pt>
              </c:strCache>
            </c:strRef>
          </c:tx>
          <c:spPr>
            <a:solidFill>
              <a:srgbClr val="C4BD97"/>
            </a:solidFill>
          </c:spPr>
          <c:invertIfNegative val="0"/>
          <c:dLbls>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28-4258-8CC8-417F7927D302}"/>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28-4258-8CC8-417F7927D302}"/>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28-4258-8CC8-417F7927D302}"/>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28-4258-8CC8-417F7927D302}"/>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528-4258-8CC8-417F7927D302}"/>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Dati!$B$1546:$B$1572</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Dati!$D$1546:$D$1572</c:f>
              <c:numCache>
                <c:formatCode>General</c:formatCode>
                <c:ptCount val="27"/>
                <c:pt idx="0" formatCode="0">
                  <c:v>3.7234042553191489</c:v>
                </c:pt>
                <c:pt idx="2" formatCode="0">
                  <c:v>4.716981132075472</c:v>
                </c:pt>
                <c:pt idx="3" formatCode="0">
                  <c:v>3.8461538461538463</c:v>
                </c:pt>
                <c:pt idx="4" formatCode="0">
                  <c:v>2.8571428571428572</c:v>
                </c:pt>
                <c:pt idx="6" formatCode="0">
                  <c:v>3.8194444444444446</c:v>
                </c:pt>
                <c:pt idx="7" formatCode="0">
                  <c:v>2.4390243902439024</c:v>
                </c:pt>
                <c:pt idx="9" formatCode="0">
                  <c:v>7.4626865671641784</c:v>
                </c:pt>
                <c:pt idx="10" formatCode="0">
                  <c:v>2.912621359223301</c:v>
                </c:pt>
                <c:pt idx="12" formatCode="0">
                  <c:v>7.1428571428571423</c:v>
                </c:pt>
                <c:pt idx="13" formatCode="0">
                  <c:v>2.5641025641025639</c:v>
                </c:pt>
                <c:pt idx="14" formatCode="0">
                  <c:v>0</c:v>
                </c:pt>
                <c:pt idx="15" formatCode="0">
                  <c:v>5.1724137931034484</c:v>
                </c:pt>
                <c:pt idx="16" formatCode="0">
                  <c:v>3.278688524590164</c:v>
                </c:pt>
                <c:pt idx="18" formatCode="0">
                  <c:v>2.1276595744680851</c:v>
                </c:pt>
                <c:pt idx="19" formatCode="0">
                  <c:v>7.0000000000000009</c:v>
                </c:pt>
                <c:pt idx="20" formatCode="0">
                  <c:v>0</c:v>
                </c:pt>
                <c:pt idx="21" formatCode="0">
                  <c:v>3.3333333333333335</c:v>
                </c:pt>
                <c:pt idx="22" formatCode="0">
                  <c:v>6.8965517241379306</c:v>
                </c:pt>
                <c:pt idx="24" formatCode="0">
                  <c:v>2.1276595744680851</c:v>
                </c:pt>
                <c:pt idx="25" formatCode="0">
                  <c:v>5.2631578947368416</c:v>
                </c:pt>
                <c:pt idx="26" formatCode="0">
                  <c:v>5.4545454545454541</c:v>
                </c:pt>
              </c:numCache>
            </c:numRef>
          </c:val>
          <c:extLst>
            <c:ext xmlns:c16="http://schemas.microsoft.com/office/drawing/2014/chart" uri="{C3380CC4-5D6E-409C-BE32-E72D297353CC}">
              <c16:uniqueId val="{00000005-F528-4258-8CC8-417F7927D302}"/>
            </c:ext>
          </c:extLst>
        </c:ser>
        <c:ser>
          <c:idx val="2"/>
          <c:order val="2"/>
          <c:tx>
            <c:strRef>
              <c:f>Dati!$E$1545</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Dati!$B$1546:$B$1572</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Dati!$E$1546:$E$1572</c:f>
              <c:numCache>
                <c:formatCode>General</c:formatCode>
                <c:ptCount val="27"/>
                <c:pt idx="0" formatCode="0">
                  <c:v>8.5106382978723403</c:v>
                </c:pt>
                <c:pt idx="2" formatCode="0">
                  <c:v>12.264150943396226</c:v>
                </c:pt>
                <c:pt idx="3" formatCode="0">
                  <c:v>6.9230769230769234</c:v>
                </c:pt>
                <c:pt idx="4" formatCode="0">
                  <c:v>7.1428571428571423</c:v>
                </c:pt>
                <c:pt idx="6" formatCode="0">
                  <c:v>8.3333333333333321</c:v>
                </c:pt>
                <c:pt idx="7" formatCode="0">
                  <c:v>9.7560975609756095</c:v>
                </c:pt>
                <c:pt idx="9" formatCode="0">
                  <c:v>5.9701492537313428</c:v>
                </c:pt>
                <c:pt idx="10" formatCode="0">
                  <c:v>9.0614886731391593</c:v>
                </c:pt>
                <c:pt idx="12" formatCode="0">
                  <c:v>9.5238095238095237</c:v>
                </c:pt>
                <c:pt idx="13" formatCode="0">
                  <c:v>5.1282051282051277</c:v>
                </c:pt>
                <c:pt idx="14" formatCode="0">
                  <c:v>7.2727272727272725</c:v>
                </c:pt>
                <c:pt idx="15" formatCode="0">
                  <c:v>8.6206896551724146</c:v>
                </c:pt>
                <c:pt idx="16" formatCode="0">
                  <c:v>8.1967213114754092</c:v>
                </c:pt>
                <c:pt idx="18" formatCode="0">
                  <c:v>9.0425531914893629</c:v>
                </c:pt>
                <c:pt idx="19" formatCode="0">
                  <c:v>6</c:v>
                </c:pt>
                <c:pt idx="20" formatCode="0">
                  <c:v>6.8965517241379306</c:v>
                </c:pt>
                <c:pt idx="21" formatCode="0">
                  <c:v>13.333333333333334</c:v>
                </c:pt>
                <c:pt idx="22" formatCode="0">
                  <c:v>10.344827586206897</c:v>
                </c:pt>
                <c:pt idx="24" formatCode="0">
                  <c:v>9.0425531914893629</c:v>
                </c:pt>
                <c:pt idx="25" formatCode="0">
                  <c:v>5.2631578947368416</c:v>
                </c:pt>
                <c:pt idx="26" formatCode="0">
                  <c:v>14.545454545454545</c:v>
                </c:pt>
              </c:numCache>
            </c:numRef>
          </c:val>
          <c:extLst>
            <c:ext xmlns:c16="http://schemas.microsoft.com/office/drawing/2014/chart" uri="{C3380CC4-5D6E-409C-BE32-E72D297353CC}">
              <c16:uniqueId val="{00000006-F528-4258-8CC8-417F7927D302}"/>
            </c:ext>
          </c:extLst>
        </c:ser>
        <c:ser>
          <c:idx val="3"/>
          <c:order val="3"/>
          <c:tx>
            <c:strRef>
              <c:f>Dati!$F$1545</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Dati!$B$1546:$B$1572</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Dati!$F$1546:$F$1572</c:f>
              <c:numCache>
                <c:formatCode>General</c:formatCode>
                <c:ptCount val="27"/>
                <c:pt idx="0" formatCode="0">
                  <c:v>25</c:v>
                </c:pt>
                <c:pt idx="2" formatCode="0">
                  <c:v>17.924528301886792</c:v>
                </c:pt>
                <c:pt idx="3" formatCode="0">
                  <c:v>26.153846153846157</c:v>
                </c:pt>
                <c:pt idx="4" formatCode="0">
                  <c:v>29.285714285714288</c:v>
                </c:pt>
                <c:pt idx="6" formatCode="0">
                  <c:v>23.263888888888889</c:v>
                </c:pt>
                <c:pt idx="7" formatCode="0">
                  <c:v>31.707317073170731</c:v>
                </c:pt>
                <c:pt idx="9" formatCode="0">
                  <c:v>25.373134328358208</c:v>
                </c:pt>
                <c:pt idx="10" formatCode="0">
                  <c:v>24.919093851132686</c:v>
                </c:pt>
                <c:pt idx="12" formatCode="0">
                  <c:v>30.952380952380953</c:v>
                </c:pt>
                <c:pt idx="13" formatCode="0">
                  <c:v>30.76923076923077</c:v>
                </c:pt>
                <c:pt idx="14" formatCode="0">
                  <c:v>36.363636363636367</c:v>
                </c:pt>
                <c:pt idx="15" formatCode="0">
                  <c:v>20.689655172413794</c:v>
                </c:pt>
                <c:pt idx="16" formatCode="0">
                  <c:v>19.672131147540984</c:v>
                </c:pt>
                <c:pt idx="18" formatCode="0">
                  <c:v>26.595744680851062</c:v>
                </c:pt>
                <c:pt idx="19" formatCode="0">
                  <c:v>24</c:v>
                </c:pt>
                <c:pt idx="20" formatCode="0">
                  <c:v>24.137931034482758</c:v>
                </c:pt>
                <c:pt idx="21" formatCode="0">
                  <c:v>16.666666666666664</c:v>
                </c:pt>
                <c:pt idx="22" formatCode="0">
                  <c:v>27.586206896551722</c:v>
                </c:pt>
                <c:pt idx="24" formatCode="0">
                  <c:v>26.595744680851062</c:v>
                </c:pt>
                <c:pt idx="25" formatCode="0">
                  <c:v>22.556390977443609</c:v>
                </c:pt>
                <c:pt idx="26" formatCode="0">
                  <c:v>25.454545454545453</c:v>
                </c:pt>
              </c:numCache>
            </c:numRef>
          </c:val>
          <c:extLst>
            <c:ext xmlns:c16="http://schemas.microsoft.com/office/drawing/2014/chart" uri="{C3380CC4-5D6E-409C-BE32-E72D297353CC}">
              <c16:uniqueId val="{00000007-F528-4258-8CC8-417F7927D302}"/>
            </c:ext>
          </c:extLst>
        </c:ser>
        <c:ser>
          <c:idx val="4"/>
          <c:order val="4"/>
          <c:tx>
            <c:strRef>
              <c:f>Dati!$G$1545</c:f>
              <c:strCache>
                <c:ptCount val="1"/>
                <c:pt idx="0">
                  <c:v>Ļoti svarīgi</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Dati!$B$1546:$B$1572</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Dati!$G$1546:$G$1572</c:f>
              <c:numCache>
                <c:formatCode>General</c:formatCode>
                <c:ptCount val="27"/>
                <c:pt idx="0" formatCode="0">
                  <c:v>58.776595744680847</c:v>
                </c:pt>
                <c:pt idx="2" formatCode="0">
                  <c:v>62.264150943396224</c:v>
                </c:pt>
                <c:pt idx="3" formatCode="0">
                  <c:v>60</c:v>
                </c:pt>
                <c:pt idx="4" formatCode="0">
                  <c:v>55.000000000000007</c:v>
                </c:pt>
                <c:pt idx="6" formatCode="0">
                  <c:v>61.805555555555557</c:v>
                </c:pt>
                <c:pt idx="7" formatCode="0">
                  <c:v>47.560975609756099</c:v>
                </c:pt>
                <c:pt idx="9" formatCode="0">
                  <c:v>56.71641791044776</c:v>
                </c:pt>
                <c:pt idx="10" formatCode="0">
                  <c:v>59.22330097087378</c:v>
                </c:pt>
                <c:pt idx="12" formatCode="0">
                  <c:v>40.476190476190474</c:v>
                </c:pt>
                <c:pt idx="13" formatCode="0">
                  <c:v>58.974358974358978</c:v>
                </c:pt>
                <c:pt idx="14" formatCode="0">
                  <c:v>56.36363636363636</c:v>
                </c:pt>
                <c:pt idx="15" formatCode="0">
                  <c:v>62.068965517241381</c:v>
                </c:pt>
                <c:pt idx="16" formatCode="0">
                  <c:v>65.573770491803273</c:v>
                </c:pt>
                <c:pt idx="18" formatCode="0">
                  <c:v>60.106382978723403</c:v>
                </c:pt>
                <c:pt idx="19" formatCode="0">
                  <c:v>60</c:v>
                </c:pt>
                <c:pt idx="20" formatCode="0">
                  <c:v>62.068965517241381</c:v>
                </c:pt>
                <c:pt idx="21" formatCode="0">
                  <c:v>53.333333333333336</c:v>
                </c:pt>
                <c:pt idx="22" formatCode="0">
                  <c:v>48.275862068965516</c:v>
                </c:pt>
                <c:pt idx="24" formatCode="0">
                  <c:v>60.106382978723403</c:v>
                </c:pt>
                <c:pt idx="25" formatCode="0">
                  <c:v>60.150375939849624</c:v>
                </c:pt>
                <c:pt idx="26" formatCode="0">
                  <c:v>50.909090909090907</c:v>
                </c:pt>
              </c:numCache>
            </c:numRef>
          </c:val>
          <c:extLst>
            <c:ext xmlns:c16="http://schemas.microsoft.com/office/drawing/2014/chart" uri="{C3380CC4-5D6E-409C-BE32-E72D297353CC}">
              <c16:uniqueId val="{00000008-F528-4258-8CC8-417F7927D302}"/>
            </c:ext>
          </c:extLst>
        </c:ser>
        <c:ser>
          <c:idx val="5"/>
          <c:order val="5"/>
          <c:tx>
            <c:strRef>
              <c:f>Dati!$H$1545</c:f>
              <c:strCache>
                <c:ptCount val="1"/>
                <c:pt idx="0">
                  <c:v>.</c:v>
                </c:pt>
              </c:strCache>
            </c:strRef>
          </c:tx>
          <c:spPr>
            <a:noFill/>
          </c:spPr>
          <c:invertIfNegative val="0"/>
          <c:dLbls>
            <c:delete val="1"/>
          </c:dLbls>
          <c:cat>
            <c:strRef>
              <c:f>Dati!$B$1546:$B$1572</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Dati!$H$1546:$H$1572</c:f>
              <c:numCache>
                <c:formatCode>General</c:formatCode>
                <c:ptCount val="27"/>
                <c:pt idx="0" formatCode="0">
                  <c:v>15.950676982591872</c:v>
                </c:pt>
                <c:pt idx="2" formatCode="0">
                  <c:v>19.538593481989704</c:v>
                </c:pt>
                <c:pt idx="3" formatCode="0">
                  <c:v>13.573426573426563</c:v>
                </c:pt>
                <c:pt idx="4" formatCode="0">
                  <c:v>15.441558441558424</c:v>
                </c:pt>
                <c:pt idx="6" formatCode="0">
                  <c:v>14.657828282828273</c:v>
                </c:pt>
                <c:pt idx="7" formatCode="0">
                  <c:v>20.458980044345889</c:v>
                </c:pt>
                <c:pt idx="9" formatCode="0">
                  <c:v>17.637720488466751</c:v>
                </c:pt>
                <c:pt idx="10" formatCode="0">
                  <c:v>15.584877905266254</c:v>
                </c:pt>
                <c:pt idx="12" formatCode="0">
                  <c:v>28.298701298701292</c:v>
                </c:pt>
                <c:pt idx="13" formatCode="0">
                  <c:v>9.9836829836829715</c:v>
                </c:pt>
                <c:pt idx="14" formatCode="0">
                  <c:v>6.9999999999999929</c:v>
                </c:pt>
                <c:pt idx="15" formatCode="0">
                  <c:v>16.968652037617545</c:v>
                </c:pt>
                <c:pt idx="16" formatCode="0">
                  <c:v>14.481371087928462</c:v>
                </c:pt>
                <c:pt idx="18" formatCode="0">
                  <c:v>13.025145067698254</c:v>
                </c:pt>
                <c:pt idx="19" formatCode="0">
                  <c:v>15.72727272727272</c:v>
                </c:pt>
                <c:pt idx="20" formatCode="0">
                  <c:v>13.520376175548581</c:v>
                </c:pt>
                <c:pt idx="21" formatCode="0">
                  <c:v>29.72727272727272</c:v>
                </c:pt>
                <c:pt idx="22" formatCode="0">
                  <c:v>23.865203761755481</c:v>
                </c:pt>
                <c:pt idx="24" formatCode="0">
                  <c:v>13.025145067698254</c:v>
                </c:pt>
                <c:pt idx="25" formatCode="0">
                  <c:v>17.020505809979486</c:v>
                </c:pt>
                <c:pt idx="26" formatCode="0">
                  <c:v>23.36363636363636</c:v>
                </c:pt>
              </c:numCache>
            </c:numRef>
          </c:val>
          <c:extLst>
            <c:ext xmlns:c16="http://schemas.microsoft.com/office/drawing/2014/chart" uri="{C3380CC4-5D6E-409C-BE32-E72D297353CC}">
              <c16:uniqueId val="{00000009-F528-4258-8CC8-417F7927D302}"/>
            </c:ext>
          </c:extLst>
        </c:ser>
        <c:ser>
          <c:idx val="6"/>
          <c:order val="6"/>
          <c:tx>
            <c:strRef>
              <c:f>Dati!$I$1545</c:f>
              <c:strCache>
                <c:ptCount val="1"/>
                <c:pt idx="0">
                  <c:v>Grūti pateikt</c:v>
                </c:pt>
              </c:strCache>
            </c:strRef>
          </c:tx>
          <c:spPr>
            <a:solidFill>
              <a:sysClr val="window" lastClr="FFFFFF">
                <a:lumMod val="75000"/>
              </a:sysClr>
            </a:solidFill>
          </c:spPr>
          <c:invertIfNegative val="0"/>
          <c:dLbls>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28-4258-8CC8-417F7927D302}"/>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28-4258-8CC8-417F7927D302}"/>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Dati!$B$1546:$B$1572</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Dati!$I$1546:$I$1572</c:f>
              <c:numCache>
                <c:formatCode>General</c:formatCode>
                <c:ptCount val="27"/>
                <c:pt idx="0" formatCode="0">
                  <c:v>3.9893617021276597</c:v>
                </c:pt>
                <c:pt idx="2" formatCode="0">
                  <c:v>2.8301886792452833</c:v>
                </c:pt>
                <c:pt idx="3" formatCode="0">
                  <c:v>3.0769230769230771</c:v>
                </c:pt>
                <c:pt idx="4" formatCode="0">
                  <c:v>5.7142857142857144</c:v>
                </c:pt>
                <c:pt idx="6" formatCode="0">
                  <c:v>2.7777777777777777</c:v>
                </c:pt>
                <c:pt idx="7" formatCode="0">
                  <c:v>8.536585365853659</c:v>
                </c:pt>
                <c:pt idx="9" formatCode="0">
                  <c:v>4.4776119402985071</c:v>
                </c:pt>
                <c:pt idx="10" formatCode="0">
                  <c:v>3.8834951456310676</c:v>
                </c:pt>
                <c:pt idx="12" formatCode="0">
                  <c:v>11.904761904761903</c:v>
                </c:pt>
                <c:pt idx="13" formatCode="0">
                  <c:v>2.5641025641025639</c:v>
                </c:pt>
                <c:pt idx="14" formatCode="0">
                  <c:v>0</c:v>
                </c:pt>
                <c:pt idx="15" formatCode="0">
                  <c:v>3.4482758620689653</c:v>
                </c:pt>
                <c:pt idx="16" formatCode="0">
                  <c:v>3.278688524590164</c:v>
                </c:pt>
                <c:pt idx="18" formatCode="0">
                  <c:v>2.1276595744680851</c:v>
                </c:pt>
                <c:pt idx="19" formatCode="0">
                  <c:v>3</c:v>
                </c:pt>
                <c:pt idx="20" formatCode="0">
                  <c:v>6.8965517241379306</c:v>
                </c:pt>
                <c:pt idx="21" formatCode="0">
                  <c:v>13.333333333333334</c:v>
                </c:pt>
                <c:pt idx="22" formatCode="0">
                  <c:v>6.8965517241379306</c:v>
                </c:pt>
                <c:pt idx="24" formatCode="0">
                  <c:v>2.1276595744680851</c:v>
                </c:pt>
                <c:pt idx="25" formatCode="0">
                  <c:v>6.7669172932330826</c:v>
                </c:pt>
                <c:pt idx="26" formatCode="0">
                  <c:v>3.6363636363636362</c:v>
                </c:pt>
              </c:numCache>
            </c:numRef>
          </c:val>
          <c:extLst>
            <c:ext xmlns:c16="http://schemas.microsoft.com/office/drawing/2014/chart" uri="{C3380CC4-5D6E-409C-BE32-E72D297353CC}">
              <c16:uniqueId val="{0000000C-F528-4258-8CC8-417F7927D302}"/>
            </c:ext>
          </c:extLst>
        </c:ser>
        <c:dLbls>
          <c:showLegendKey val="0"/>
          <c:showVal val="1"/>
          <c:showCatName val="0"/>
          <c:showSerName val="0"/>
          <c:showPercent val="0"/>
          <c:showBubbleSize val="0"/>
        </c:dLbls>
        <c:gapWidth val="25"/>
        <c:overlap val="100"/>
        <c:axId val="412219840"/>
        <c:axId val="412217880"/>
      </c:barChart>
      <c:catAx>
        <c:axId val="41221984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217880"/>
        <c:crossesAt val="27"/>
        <c:auto val="1"/>
        <c:lblAlgn val="ctr"/>
        <c:lblOffset val="100"/>
        <c:tickLblSkip val="1"/>
        <c:tickMarkSkip val="1"/>
        <c:noMultiLvlLbl val="0"/>
      </c:catAx>
      <c:valAx>
        <c:axId val="412217880"/>
        <c:scaling>
          <c:orientation val="minMax"/>
          <c:max val="145"/>
          <c:min val="0"/>
        </c:scaling>
        <c:delete val="1"/>
        <c:axPos val="t"/>
        <c:numFmt formatCode="0" sourceLinked="1"/>
        <c:majorTickMark val="out"/>
        <c:minorTickMark val="none"/>
        <c:tickLblPos val="nextTo"/>
        <c:crossAx val="41221984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Dati!$C$1561</c:f>
              <c:strCache>
                <c:ptCount val="1"/>
                <c:pt idx="0">
                  <c:v>.</c:v>
                </c:pt>
              </c:strCache>
            </c:strRef>
          </c:tx>
          <c:spPr>
            <a:noFill/>
          </c:spPr>
          <c:invertIfNegative val="0"/>
          <c:dLbls>
            <c:delete val="1"/>
          </c:dLbls>
          <c:cat>
            <c:strRef>
              <c:f>Dati!$B$1562:$B$1586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Dati!$C$1562:$C$1586</c:f>
              <c:numCache>
                <c:formatCode>General</c:formatCode>
                <c:ptCount val="25"/>
                <c:pt idx="0" formatCode="0">
                  <c:v>14.120796156485927</c:v>
                </c:pt>
                <c:pt idx="2" formatCode="0">
                  <c:v>14.975528364849831</c:v>
                </c:pt>
                <c:pt idx="3" formatCode="0">
                  <c:v>11.238559639909974</c:v>
                </c:pt>
                <c:pt idx="5" formatCode="0">
                  <c:v>9.6881720430107503</c:v>
                </c:pt>
                <c:pt idx="6" formatCode="0">
                  <c:v>16.049495198227035</c:v>
                </c:pt>
                <c:pt idx="8" formatCode="0">
                  <c:v>15.166027520866226</c:v>
                </c:pt>
                <c:pt idx="9" formatCode="0">
                  <c:v>10.799283154121861</c:v>
                </c:pt>
                <c:pt idx="11" formatCode="0">
                  <c:v>15.625224975771836</c:v>
                </c:pt>
                <c:pt idx="12" formatCode="0">
                  <c:v>11.669524024362731</c:v>
                </c:pt>
                <c:pt idx="14" formatCode="0">
                  <c:v>16.277319329832455</c:v>
                </c:pt>
                <c:pt idx="15" formatCode="0">
                  <c:v>12.994514823037742</c:v>
                </c:pt>
                <c:pt idx="17" formatCode="0">
                  <c:v>12.309894889452698</c:v>
                </c:pt>
                <c:pt idx="18" formatCode="0">
                  <c:v>15.748778103616809</c:v>
                </c:pt>
                <c:pt idx="20" formatCode="0">
                  <c:v>6.9999999999999982</c:v>
                </c:pt>
                <c:pt idx="21" formatCode="0">
                  <c:v>15.52681323197041</c:v>
                </c:pt>
                <c:pt idx="23" formatCode="0">
                  <c:v>20.875386654882895</c:v>
                </c:pt>
                <c:pt idx="24" formatCode="0">
                  <c:v>12.493452571063555</c:v>
                </c:pt>
              </c:numCache>
            </c:numRef>
          </c:val>
          <c:extLst>
            <c:ext xmlns:c16="http://schemas.microsoft.com/office/drawing/2014/chart" uri="{C3380CC4-5D6E-409C-BE32-E72D297353CC}">
              <c16:uniqueId val="{00000000-6D17-4E8E-933D-988C5146E648}"/>
            </c:ext>
          </c:extLst>
        </c:ser>
        <c:ser>
          <c:idx val="1"/>
          <c:order val="1"/>
          <c:tx>
            <c:strRef>
              <c:f>Dati!$D$1561</c:f>
              <c:strCache>
                <c:ptCount val="1"/>
                <c:pt idx="0">
                  <c:v>Nemaz nebija svarīgi</c:v>
                </c:pt>
              </c:strCache>
            </c:strRef>
          </c:tx>
          <c:spPr>
            <a:solidFill>
              <a:srgbClr val="C4BD97"/>
            </a:solidFill>
          </c:spPr>
          <c:invertIfNegative val="0"/>
          <c:dLbls>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17-4E8E-933D-988C5146E648}"/>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17-4E8E-933D-988C5146E648}"/>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17-4E8E-933D-988C5146E648}"/>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17-4E8E-933D-988C5146E648}"/>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Dati!$B$1562:$B$1586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Dati!$D$1562:$D$1586</c:f>
              <c:numCache>
                <c:formatCode>General</c:formatCode>
                <c:ptCount val="25"/>
                <c:pt idx="0" formatCode="0">
                  <c:v>3.7234042553191489</c:v>
                </c:pt>
                <c:pt idx="2" formatCode="0">
                  <c:v>3.103448275862069</c:v>
                </c:pt>
                <c:pt idx="3" formatCode="0">
                  <c:v>5.8139534883720927</c:v>
                </c:pt>
                <c:pt idx="5" formatCode="0">
                  <c:v>7.0175438596491224</c:v>
                </c:pt>
                <c:pt idx="6" formatCode="0">
                  <c:v>2.2900763358778624</c:v>
                </c:pt>
                <c:pt idx="8" formatCode="0">
                  <c:v>4.1958041958041958</c:v>
                </c:pt>
                <c:pt idx="9" formatCode="0">
                  <c:v>2.2222222222222223</c:v>
                </c:pt>
                <c:pt idx="11" formatCode="0">
                  <c:v>4.7210300429184553</c:v>
                </c:pt>
                <c:pt idx="12" formatCode="0">
                  <c:v>2.0979020979020979</c:v>
                </c:pt>
                <c:pt idx="14" formatCode="0">
                  <c:v>3.8759689922480618</c:v>
                </c:pt>
                <c:pt idx="15" formatCode="0">
                  <c:v>3.6437246963562751</c:v>
                </c:pt>
                <c:pt idx="17" formatCode="0">
                  <c:v>4.4943820224719104</c:v>
                </c:pt>
                <c:pt idx="18" formatCode="0">
                  <c:v>3.0303030303030303</c:v>
                </c:pt>
                <c:pt idx="20" formatCode="0">
                  <c:v>6.4516129032258061</c:v>
                </c:pt>
                <c:pt idx="21" formatCode="0">
                  <c:v>3.1847133757961785</c:v>
                </c:pt>
                <c:pt idx="23" formatCode="0">
                  <c:v>1.3698630136986301</c:v>
                </c:pt>
                <c:pt idx="24" formatCode="0">
                  <c:v>4.2904290429042904</c:v>
                </c:pt>
              </c:numCache>
            </c:numRef>
          </c:val>
          <c:extLst>
            <c:ext xmlns:c16="http://schemas.microsoft.com/office/drawing/2014/chart" uri="{C3380CC4-5D6E-409C-BE32-E72D297353CC}">
              <c16:uniqueId val="{00000005-6D17-4E8E-933D-988C5146E648}"/>
            </c:ext>
          </c:extLst>
        </c:ser>
        <c:ser>
          <c:idx val="2"/>
          <c:order val="2"/>
          <c:tx>
            <c:strRef>
              <c:f>Dati!$E$1561</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Dati!$B$1562:$B$1586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Dati!$E$1562:$E$1586</c:f>
              <c:numCache>
                <c:formatCode>General</c:formatCode>
                <c:ptCount val="25"/>
                <c:pt idx="0" formatCode="0">
                  <c:v>8.5106382978723403</c:v>
                </c:pt>
                <c:pt idx="2" formatCode="0">
                  <c:v>8.2758620689655178</c:v>
                </c:pt>
                <c:pt idx="3" formatCode="0">
                  <c:v>9.3023255813953494</c:v>
                </c:pt>
                <c:pt idx="5" formatCode="0">
                  <c:v>9.6491228070175428</c:v>
                </c:pt>
                <c:pt idx="6" formatCode="0">
                  <c:v>8.015267175572518</c:v>
                </c:pt>
                <c:pt idx="8" formatCode="0">
                  <c:v>6.9930069930069934</c:v>
                </c:pt>
                <c:pt idx="9" formatCode="0">
                  <c:v>13.333333333333334</c:v>
                </c:pt>
                <c:pt idx="11" formatCode="0">
                  <c:v>6.0085836909871242</c:v>
                </c:pt>
                <c:pt idx="12" formatCode="0">
                  <c:v>12.587412587412588</c:v>
                </c:pt>
                <c:pt idx="14" formatCode="0">
                  <c:v>6.2015503875968996</c:v>
                </c:pt>
                <c:pt idx="15" formatCode="0">
                  <c:v>9.7165991902834001</c:v>
                </c:pt>
                <c:pt idx="17" formatCode="0">
                  <c:v>9.5505617977528079</c:v>
                </c:pt>
                <c:pt idx="18" formatCode="0">
                  <c:v>7.5757575757575761</c:v>
                </c:pt>
                <c:pt idx="20" formatCode="0">
                  <c:v>12.903225806451612</c:v>
                </c:pt>
                <c:pt idx="21" formatCode="0">
                  <c:v>7.6433121019108281</c:v>
                </c:pt>
                <c:pt idx="23" formatCode="0">
                  <c:v>4.10958904109589</c:v>
                </c:pt>
                <c:pt idx="24" formatCode="0">
                  <c:v>9.5709570957095718</c:v>
                </c:pt>
              </c:numCache>
            </c:numRef>
          </c:val>
          <c:extLst>
            <c:ext xmlns:c16="http://schemas.microsoft.com/office/drawing/2014/chart" uri="{C3380CC4-5D6E-409C-BE32-E72D297353CC}">
              <c16:uniqueId val="{00000006-6D17-4E8E-933D-988C5146E648}"/>
            </c:ext>
          </c:extLst>
        </c:ser>
        <c:ser>
          <c:idx val="3"/>
          <c:order val="3"/>
          <c:tx>
            <c:strRef>
              <c:f>Dati!$F$1561</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Dati!$B$1562:$B$1586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Dati!$F$1562:$F$1586</c:f>
              <c:numCache>
                <c:formatCode>General</c:formatCode>
                <c:ptCount val="25"/>
                <c:pt idx="0" formatCode="0">
                  <c:v>25</c:v>
                </c:pt>
                <c:pt idx="2" formatCode="0">
                  <c:v>25.172413793103448</c:v>
                </c:pt>
                <c:pt idx="3" formatCode="0">
                  <c:v>24.418604651162788</c:v>
                </c:pt>
                <c:pt idx="5" formatCode="0">
                  <c:v>19.298245614035086</c:v>
                </c:pt>
                <c:pt idx="6" formatCode="0">
                  <c:v>27.480916030534353</c:v>
                </c:pt>
                <c:pt idx="8" formatCode="0">
                  <c:v>23.776223776223777</c:v>
                </c:pt>
                <c:pt idx="9" formatCode="0">
                  <c:v>28.888888888888886</c:v>
                </c:pt>
                <c:pt idx="11" formatCode="0">
                  <c:v>23.605150214592275</c:v>
                </c:pt>
                <c:pt idx="12" formatCode="0">
                  <c:v>27.27272727272727</c:v>
                </c:pt>
                <c:pt idx="14" formatCode="0">
                  <c:v>19.379844961240313</c:v>
                </c:pt>
                <c:pt idx="15" formatCode="0">
                  <c:v>27.935222672064778</c:v>
                </c:pt>
                <c:pt idx="17" formatCode="0">
                  <c:v>25.842696629213485</c:v>
                </c:pt>
                <c:pt idx="18" formatCode="0">
                  <c:v>24.242424242424242</c:v>
                </c:pt>
                <c:pt idx="20" formatCode="0">
                  <c:v>24.193548387096776</c:v>
                </c:pt>
                <c:pt idx="21" formatCode="0">
                  <c:v>25.159235668789808</c:v>
                </c:pt>
                <c:pt idx="23" formatCode="0">
                  <c:v>26.027397260273972</c:v>
                </c:pt>
                <c:pt idx="24" formatCode="0">
                  <c:v>24.752475247524753</c:v>
                </c:pt>
              </c:numCache>
            </c:numRef>
          </c:val>
          <c:extLst>
            <c:ext xmlns:c16="http://schemas.microsoft.com/office/drawing/2014/chart" uri="{C3380CC4-5D6E-409C-BE32-E72D297353CC}">
              <c16:uniqueId val="{00000007-6D17-4E8E-933D-988C5146E648}"/>
            </c:ext>
          </c:extLst>
        </c:ser>
        <c:ser>
          <c:idx val="4"/>
          <c:order val="4"/>
          <c:tx>
            <c:strRef>
              <c:f>Dati!$G$1561</c:f>
              <c:strCache>
                <c:ptCount val="1"/>
                <c:pt idx="0">
                  <c:v>Ļoti svarīgi</c:v>
                </c:pt>
              </c:strCache>
            </c:strRef>
          </c:tx>
          <c:spPr>
            <a:solidFill>
              <a:srgbClr val="16697A"/>
            </a:solidFill>
          </c:spPr>
          <c:invertIfNegative val="0"/>
          <c:dLbls>
            <c:dLbl>
              <c:idx val="1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E9F2-4F3E-96E5-95AED483711F}"/>
                </c:ext>
              </c:extLst>
            </c:dLbl>
            <c:dLbl>
              <c:idx val="21"/>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E9F2-4F3E-96E5-95AED483711F}"/>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Dati!$B$1562:$B$1586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Dati!$G$1562:$G$1586</c:f>
              <c:numCache>
                <c:formatCode>General</c:formatCode>
                <c:ptCount val="25"/>
                <c:pt idx="0" formatCode="0">
                  <c:v>58.776595744680847</c:v>
                </c:pt>
                <c:pt idx="2" formatCode="0">
                  <c:v>60</c:v>
                </c:pt>
                <c:pt idx="3" formatCode="0">
                  <c:v>54.651162790697668</c:v>
                </c:pt>
                <c:pt idx="5" formatCode="0">
                  <c:v>60.526315789473685</c:v>
                </c:pt>
                <c:pt idx="6" formatCode="0">
                  <c:v>58.015267175572518</c:v>
                </c:pt>
                <c:pt idx="8" formatCode="0">
                  <c:v>61.53846153846154</c:v>
                </c:pt>
                <c:pt idx="9" formatCode="0">
                  <c:v>50</c:v>
                </c:pt>
                <c:pt idx="11" formatCode="0">
                  <c:v>62.231759656652365</c:v>
                </c:pt>
                <c:pt idx="12" formatCode="0">
                  <c:v>53.146853146853147</c:v>
                </c:pt>
                <c:pt idx="14" formatCode="0">
                  <c:v>67.441860465116278</c:v>
                </c:pt>
                <c:pt idx="15" formatCode="0">
                  <c:v>54.251012145748987</c:v>
                </c:pt>
                <c:pt idx="17" formatCode="0">
                  <c:v>55.617977528089888</c:v>
                </c:pt>
                <c:pt idx="18" formatCode="0">
                  <c:v>61.616161616161612</c:v>
                </c:pt>
                <c:pt idx="20" formatCode="0">
                  <c:v>50</c:v>
                </c:pt>
                <c:pt idx="21" formatCode="0">
                  <c:v>60.509554140127385</c:v>
                </c:pt>
                <c:pt idx="23" formatCode="0">
                  <c:v>65.753424657534239</c:v>
                </c:pt>
                <c:pt idx="24" formatCode="0">
                  <c:v>57.095709570957098</c:v>
                </c:pt>
              </c:numCache>
            </c:numRef>
          </c:val>
          <c:extLst>
            <c:ext xmlns:c16="http://schemas.microsoft.com/office/drawing/2014/chart" uri="{C3380CC4-5D6E-409C-BE32-E72D297353CC}">
              <c16:uniqueId val="{00000008-6D17-4E8E-933D-988C5146E648}"/>
            </c:ext>
          </c:extLst>
        </c:ser>
        <c:ser>
          <c:idx val="5"/>
          <c:order val="5"/>
          <c:tx>
            <c:strRef>
              <c:f>Dati!$H$1561</c:f>
              <c:strCache>
                <c:ptCount val="1"/>
                <c:pt idx="0">
                  <c:v>.</c:v>
                </c:pt>
              </c:strCache>
            </c:strRef>
          </c:tx>
          <c:spPr>
            <a:noFill/>
          </c:spPr>
          <c:invertIfNegative val="0"/>
          <c:dLbls>
            <c:delete val="1"/>
          </c:dLbls>
          <c:cat>
            <c:strRef>
              <c:f>Dati!$B$1562:$B$1586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Dati!$H$1562:$H$1586</c:f>
              <c:numCache>
                <c:formatCode>General</c:formatCode>
                <c:ptCount val="25"/>
                <c:pt idx="0" formatCode="0">
                  <c:v>15.004226173127364</c:v>
                </c:pt>
                <c:pt idx="2" formatCode="0">
                  <c:v>13.608408124704763</c:v>
                </c:pt>
                <c:pt idx="3" formatCode="0">
                  <c:v>19.711054475947755</c:v>
                </c:pt>
                <c:pt idx="5" formatCode="0">
                  <c:v>18.956260514299441</c:v>
                </c:pt>
                <c:pt idx="6" formatCode="0">
                  <c:v>13.284638711701341</c:v>
                </c:pt>
                <c:pt idx="8" formatCode="0">
                  <c:v>13.466136603122894</c:v>
                </c:pt>
                <c:pt idx="9" formatCode="0">
                  <c:v>19.891933028919325</c:v>
                </c:pt>
                <c:pt idx="11" formatCode="0">
                  <c:v>12.943912046563572</c:v>
                </c:pt>
                <c:pt idx="12" formatCode="0">
                  <c:v>18.361241498227795</c:v>
                </c:pt>
                <c:pt idx="14" formatCode="0">
                  <c:v>11.959116491451621</c:v>
                </c:pt>
                <c:pt idx="15" formatCode="0">
                  <c:v>16.594587099994445</c:v>
                </c:pt>
                <c:pt idx="17" formatCode="0">
                  <c:v>17.320147760504838</c:v>
                </c:pt>
                <c:pt idx="18" formatCode="0">
                  <c:v>12.922236059222357</c:v>
                </c:pt>
                <c:pt idx="20" formatCode="0">
                  <c:v>24.587273530711435</c:v>
                </c:pt>
                <c:pt idx="21" formatCode="0">
                  <c:v>13.112032108891018</c:v>
                </c:pt>
                <c:pt idx="23" formatCode="0">
                  <c:v>7</c:v>
                </c:pt>
                <c:pt idx="24" formatCode="0">
                  <c:v>16.93263709932636</c:v>
                </c:pt>
              </c:numCache>
            </c:numRef>
          </c:val>
          <c:extLst>
            <c:ext xmlns:c16="http://schemas.microsoft.com/office/drawing/2014/chart" uri="{C3380CC4-5D6E-409C-BE32-E72D297353CC}">
              <c16:uniqueId val="{00000009-6D17-4E8E-933D-988C5146E648}"/>
            </c:ext>
          </c:extLst>
        </c:ser>
        <c:ser>
          <c:idx val="6"/>
          <c:order val="6"/>
          <c:tx>
            <c:strRef>
              <c:f>Dati!$I$1561</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Dati!$B$1562:$B$1586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Dati!$I$1562:$I$1586</c:f>
              <c:numCache>
                <c:formatCode>General</c:formatCode>
                <c:ptCount val="25"/>
                <c:pt idx="0" formatCode="0">
                  <c:v>3.9893617021276597</c:v>
                </c:pt>
                <c:pt idx="2" formatCode="0">
                  <c:v>3.4482758620689653</c:v>
                </c:pt>
                <c:pt idx="3" formatCode="0">
                  <c:v>5.8139534883720927</c:v>
                </c:pt>
                <c:pt idx="5" formatCode="0">
                  <c:v>3.5087719298245612</c:v>
                </c:pt>
                <c:pt idx="6" formatCode="0">
                  <c:v>4.1984732824427482</c:v>
                </c:pt>
                <c:pt idx="8" formatCode="0">
                  <c:v>3.4965034965034967</c:v>
                </c:pt>
                <c:pt idx="9" formatCode="0">
                  <c:v>5.5555555555555554</c:v>
                </c:pt>
                <c:pt idx="11" formatCode="0">
                  <c:v>3.4334763948497855</c:v>
                </c:pt>
                <c:pt idx="12" formatCode="0">
                  <c:v>4.895104895104895</c:v>
                </c:pt>
                <c:pt idx="14" formatCode="0">
                  <c:v>3.1007751937984498</c:v>
                </c:pt>
                <c:pt idx="15" formatCode="0">
                  <c:v>4.4534412955465585</c:v>
                </c:pt>
                <c:pt idx="17" formatCode="0">
                  <c:v>4.4943820224719104</c:v>
                </c:pt>
                <c:pt idx="18" formatCode="0">
                  <c:v>3.535353535353535</c:v>
                </c:pt>
                <c:pt idx="20" formatCode="0">
                  <c:v>6.4516129032258061</c:v>
                </c:pt>
                <c:pt idx="21" formatCode="0">
                  <c:v>3.5031847133757963</c:v>
                </c:pt>
                <c:pt idx="23" formatCode="0">
                  <c:v>2.7397260273972601</c:v>
                </c:pt>
                <c:pt idx="24" formatCode="0">
                  <c:v>4.2904290429042904</c:v>
                </c:pt>
              </c:numCache>
            </c:numRef>
          </c:val>
          <c:extLst>
            <c:ext xmlns:c16="http://schemas.microsoft.com/office/drawing/2014/chart" uri="{C3380CC4-5D6E-409C-BE32-E72D297353CC}">
              <c16:uniqueId val="{0000000A-6D17-4E8E-933D-988C5146E648}"/>
            </c:ext>
          </c:extLst>
        </c:ser>
        <c:dLbls>
          <c:showLegendKey val="0"/>
          <c:showVal val="1"/>
          <c:showCatName val="0"/>
          <c:showSerName val="0"/>
          <c:showPercent val="0"/>
          <c:showBubbleSize val="0"/>
        </c:dLbls>
        <c:gapWidth val="25"/>
        <c:overlap val="100"/>
        <c:axId val="412220624"/>
        <c:axId val="412219448"/>
      </c:barChart>
      <c:catAx>
        <c:axId val="41222062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219448"/>
        <c:crossesAt val="26.4"/>
        <c:auto val="1"/>
        <c:lblAlgn val="ctr"/>
        <c:lblOffset val="100"/>
        <c:tickLblSkip val="1"/>
        <c:tickMarkSkip val="1"/>
        <c:noMultiLvlLbl val="0"/>
      </c:catAx>
      <c:valAx>
        <c:axId val="412219448"/>
        <c:scaling>
          <c:orientation val="minMax"/>
          <c:max val="145"/>
          <c:min val="0"/>
        </c:scaling>
        <c:delete val="1"/>
        <c:axPos val="t"/>
        <c:numFmt formatCode="0" sourceLinked="1"/>
        <c:majorTickMark val="out"/>
        <c:minorTickMark val="none"/>
        <c:tickLblPos val="nextTo"/>
        <c:crossAx val="41222062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Dati!$C$1349</c:f>
              <c:strCache>
                <c:ptCount val="1"/>
                <c:pt idx="0">
                  <c:v>.</c:v>
                </c:pt>
              </c:strCache>
            </c:strRef>
          </c:tx>
          <c:spPr>
            <a:noFill/>
          </c:spPr>
          <c:invertIfNegative val="0"/>
          <c:dLbls>
            <c:delete val="1"/>
          </c:dLbls>
          <c:cat>
            <c:strRef>
              <c:f>Dati!$B$1350:$B$1376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Dati!$C$1350:$C$1376</c:f>
              <c:numCache>
                <c:formatCode>General</c:formatCode>
                <c:ptCount val="27"/>
                <c:pt idx="0" formatCode="0">
                  <c:v>21.741641337386021</c:v>
                </c:pt>
                <c:pt idx="2" formatCode="0">
                  <c:v>20.477088948787063</c:v>
                </c:pt>
                <c:pt idx="3" formatCode="0">
                  <c:v>22.494505494505496</c:v>
                </c:pt>
                <c:pt idx="4" formatCode="0">
                  <c:v>22</c:v>
                </c:pt>
                <c:pt idx="6" formatCode="0">
                  <c:v>22.376984126984127</c:v>
                </c:pt>
                <c:pt idx="7" formatCode="0">
                  <c:v>18.498257839721255</c:v>
                </c:pt>
                <c:pt idx="9" formatCode="0">
                  <c:v>20.646055437100216</c:v>
                </c:pt>
                <c:pt idx="10" formatCode="0">
                  <c:v>21.979195561719834</c:v>
                </c:pt>
                <c:pt idx="12" formatCode="0">
                  <c:v>7</c:v>
                </c:pt>
                <c:pt idx="13" formatCode="0">
                  <c:v>27.87912087912088</c:v>
                </c:pt>
                <c:pt idx="14" formatCode="0">
                  <c:v>22.844155844155846</c:v>
                </c:pt>
                <c:pt idx="15" formatCode="0">
                  <c:v>20.054187192118228</c:v>
                </c:pt>
                <c:pt idx="16" formatCode="0">
                  <c:v>25.735362997658083</c:v>
                </c:pt>
                <c:pt idx="18" formatCode="0">
                  <c:v>19.613981762917934</c:v>
                </c:pt>
                <c:pt idx="19" formatCode="0">
                  <c:v>26.571428571428573</c:v>
                </c:pt>
                <c:pt idx="20" formatCode="0">
                  <c:v>28.674876847290641</c:v>
                </c:pt>
                <c:pt idx="21" formatCode="0">
                  <c:v>15.571428571428573</c:v>
                </c:pt>
                <c:pt idx="22" formatCode="0">
                  <c:v>18.330049261083744</c:v>
                </c:pt>
                <c:pt idx="24" formatCode="0">
                  <c:v>19.613981762917934</c:v>
                </c:pt>
                <c:pt idx="25" formatCode="0">
                  <c:v>25.045112781954888</c:v>
                </c:pt>
                <c:pt idx="26" formatCode="0">
                  <c:v>21.025974025974026</c:v>
                </c:pt>
              </c:numCache>
            </c:numRef>
          </c:val>
          <c:extLst>
            <c:ext xmlns:c16="http://schemas.microsoft.com/office/drawing/2014/chart" uri="{C3380CC4-5D6E-409C-BE32-E72D297353CC}">
              <c16:uniqueId val="{00000000-70E5-415F-B2FD-41B12AE61222}"/>
            </c:ext>
          </c:extLst>
        </c:ser>
        <c:ser>
          <c:idx val="1"/>
          <c:order val="1"/>
          <c:tx>
            <c:strRef>
              <c:f>Dati!$D$1349</c:f>
              <c:strCache>
                <c:ptCount val="1"/>
                <c:pt idx="0">
                  <c:v>Nemaz nebija svarīgi</c:v>
                </c:pt>
              </c:strCache>
            </c:strRef>
          </c:tx>
          <c:spPr>
            <a:solidFill>
              <a:srgbClr val="C4BD97"/>
            </a:solidFill>
          </c:spPr>
          <c:invertIfNegative val="0"/>
          <c:dLbls>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E5-415F-B2FD-41B12AE61222}"/>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E5-415F-B2FD-41B12AE61222}"/>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78-4D3B-8F64-45A12B169AA0}"/>
                </c:ext>
              </c:extLst>
            </c:dLbl>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E5-415F-B2FD-41B12AE61222}"/>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E5-415F-B2FD-41B12AE61222}"/>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78-4D3B-8F64-45A12B169AA0}"/>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Dati!$B$1350:$B$1376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Dati!$D$1350:$D$1376</c:f>
              <c:numCache>
                <c:formatCode>General</c:formatCode>
                <c:ptCount val="27"/>
                <c:pt idx="0" formatCode="0">
                  <c:v>3.4574468085106385</c:v>
                </c:pt>
                <c:pt idx="2" formatCode="0">
                  <c:v>4.716981132075472</c:v>
                </c:pt>
                <c:pt idx="3" formatCode="0">
                  <c:v>3.0769230769230771</c:v>
                </c:pt>
                <c:pt idx="4" formatCode="0">
                  <c:v>2.8571428571428572</c:v>
                </c:pt>
                <c:pt idx="6" formatCode="0">
                  <c:v>3.125</c:v>
                </c:pt>
                <c:pt idx="7" formatCode="0">
                  <c:v>4.8780487804878048</c:v>
                </c:pt>
                <c:pt idx="9" formatCode="0">
                  <c:v>5.9701492537313428</c:v>
                </c:pt>
                <c:pt idx="10" formatCode="0">
                  <c:v>2.912621359223301</c:v>
                </c:pt>
                <c:pt idx="12" formatCode="0">
                  <c:v>2.3809523809523809</c:v>
                </c:pt>
                <c:pt idx="13" formatCode="0">
                  <c:v>2.5641025641025639</c:v>
                </c:pt>
                <c:pt idx="14" formatCode="0">
                  <c:v>0</c:v>
                </c:pt>
                <c:pt idx="15" formatCode="0">
                  <c:v>6.8965517241379306</c:v>
                </c:pt>
                <c:pt idx="16" formatCode="0">
                  <c:v>3.278688524590164</c:v>
                </c:pt>
                <c:pt idx="18" formatCode="0">
                  <c:v>2.6595744680851063</c:v>
                </c:pt>
                <c:pt idx="19" formatCode="0">
                  <c:v>2</c:v>
                </c:pt>
                <c:pt idx="20" formatCode="0">
                  <c:v>0</c:v>
                </c:pt>
                <c:pt idx="21" formatCode="0">
                  <c:v>13.333333333333334</c:v>
                </c:pt>
                <c:pt idx="22" formatCode="0">
                  <c:v>6.8965517241379306</c:v>
                </c:pt>
                <c:pt idx="24" formatCode="0">
                  <c:v>2.6595744680851063</c:v>
                </c:pt>
                <c:pt idx="25" formatCode="0">
                  <c:v>3.007518796992481</c:v>
                </c:pt>
                <c:pt idx="26" formatCode="0">
                  <c:v>7.2727272727272725</c:v>
                </c:pt>
              </c:numCache>
            </c:numRef>
          </c:val>
          <c:extLst>
            <c:ext xmlns:c16="http://schemas.microsoft.com/office/drawing/2014/chart" uri="{C3380CC4-5D6E-409C-BE32-E72D297353CC}">
              <c16:uniqueId val="{00000005-70E5-415F-B2FD-41B12AE61222}"/>
            </c:ext>
          </c:extLst>
        </c:ser>
        <c:ser>
          <c:idx val="2"/>
          <c:order val="2"/>
          <c:tx>
            <c:strRef>
              <c:f>Dati!$E$1349</c:f>
              <c:strCache>
                <c:ptCount val="1"/>
                <c:pt idx="0">
                  <c:v>Drīzāk nebija svarīgi</c:v>
                </c:pt>
              </c:strCache>
            </c:strRef>
          </c:tx>
          <c:spPr>
            <a:solidFill>
              <a:srgbClr val="E5E2D1"/>
            </a:solidFill>
          </c:spPr>
          <c:invertIfNegative val="0"/>
          <c:dLbls>
            <c:dLbl>
              <c:idx val="12"/>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54A4-4485-AA0C-AC1577986433}"/>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Dati!$B$1350:$B$1376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Dati!$E$1350:$E$1376</c:f>
              <c:numCache>
                <c:formatCode>General</c:formatCode>
                <c:ptCount val="27"/>
                <c:pt idx="0" formatCode="0">
                  <c:v>10.372340425531915</c:v>
                </c:pt>
                <c:pt idx="2" formatCode="0">
                  <c:v>10.377358490566039</c:v>
                </c:pt>
                <c:pt idx="3" formatCode="0">
                  <c:v>10</c:v>
                </c:pt>
                <c:pt idx="4" formatCode="0">
                  <c:v>10.714285714285714</c:v>
                </c:pt>
                <c:pt idx="6" formatCode="0">
                  <c:v>10.069444444444445</c:v>
                </c:pt>
                <c:pt idx="7" formatCode="0">
                  <c:v>12.195121951219512</c:v>
                </c:pt>
                <c:pt idx="9" formatCode="0">
                  <c:v>8.9552238805970141</c:v>
                </c:pt>
                <c:pt idx="10" formatCode="0">
                  <c:v>10.679611650485436</c:v>
                </c:pt>
                <c:pt idx="12" formatCode="0">
                  <c:v>26.190476190476193</c:v>
                </c:pt>
                <c:pt idx="13" formatCode="0">
                  <c:v>5.1282051282051277</c:v>
                </c:pt>
                <c:pt idx="14" formatCode="0">
                  <c:v>12.727272727272727</c:v>
                </c:pt>
                <c:pt idx="15" formatCode="0">
                  <c:v>8.6206896551724146</c:v>
                </c:pt>
                <c:pt idx="16" formatCode="0">
                  <c:v>6.557377049180328</c:v>
                </c:pt>
                <c:pt idx="18" formatCode="0">
                  <c:v>13.297872340425531</c:v>
                </c:pt>
                <c:pt idx="19" formatCode="0">
                  <c:v>7.0000000000000009</c:v>
                </c:pt>
                <c:pt idx="20" formatCode="0">
                  <c:v>6.8965517241379306</c:v>
                </c:pt>
                <c:pt idx="21" formatCode="0">
                  <c:v>6.666666666666667</c:v>
                </c:pt>
                <c:pt idx="22" formatCode="0">
                  <c:v>10.344827586206897</c:v>
                </c:pt>
                <c:pt idx="24" formatCode="0">
                  <c:v>13.297872340425531</c:v>
                </c:pt>
                <c:pt idx="25" formatCode="0">
                  <c:v>7.518796992481203</c:v>
                </c:pt>
                <c:pt idx="26" formatCode="0">
                  <c:v>7.2727272727272725</c:v>
                </c:pt>
              </c:numCache>
            </c:numRef>
          </c:val>
          <c:extLst>
            <c:ext xmlns:c16="http://schemas.microsoft.com/office/drawing/2014/chart" uri="{C3380CC4-5D6E-409C-BE32-E72D297353CC}">
              <c16:uniqueId val="{00000006-70E5-415F-B2FD-41B12AE61222}"/>
            </c:ext>
          </c:extLst>
        </c:ser>
        <c:ser>
          <c:idx val="3"/>
          <c:order val="3"/>
          <c:tx>
            <c:strRef>
              <c:f>Dati!$F$1349</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Dati!$B$1350:$B$1376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Dati!$F$1350:$F$1376</c:f>
              <c:numCache>
                <c:formatCode>General</c:formatCode>
                <c:ptCount val="27"/>
                <c:pt idx="0" formatCode="0">
                  <c:v>25</c:v>
                </c:pt>
                <c:pt idx="2" formatCode="0">
                  <c:v>30.188679245283019</c:v>
                </c:pt>
                <c:pt idx="3" formatCode="0">
                  <c:v>20.76923076923077</c:v>
                </c:pt>
                <c:pt idx="4" formatCode="0">
                  <c:v>25</c:v>
                </c:pt>
                <c:pt idx="6" formatCode="0">
                  <c:v>24.305555555555554</c:v>
                </c:pt>
                <c:pt idx="7" formatCode="0">
                  <c:v>28.04878048780488</c:v>
                </c:pt>
                <c:pt idx="9" formatCode="0">
                  <c:v>23.880597014925371</c:v>
                </c:pt>
                <c:pt idx="10" formatCode="0">
                  <c:v>25.242718446601941</c:v>
                </c:pt>
                <c:pt idx="12" formatCode="0">
                  <c:v>21.428571428571427</c:v>
                </c:pt>
                <c:pt idx="13" formatCode="0">
                  <c:v>25.641025641025639</c:v>
                </c:pt>
                <c:pt idx="14" formatCode="0">
                  <c:v>34.545454545454547</c:v>
                </c:pt>
                <c:pt idx="15" formatCode="0">
                  <c:v>18.96551724137931</c:v>
                </c:pt>
                <c:pt idx="16" formatCode="0">
                  <c:v>26.229508196721312</c:v>
                </c:pt>
                <c:pt idx="18" formatCode="0">
                  <c:v>26.063829787234045</c:v>
                </c:pt>
                <c:pt idx="19" formatCode="0">
                  <c:v>22</c:v>
                </c:pt>
                <c:pt idx="20" formatCode="0">
                  <c:v>27.586206896551722</c:v>
                </c:pt>
                <c:pt idx="21" formatCode="0">
                  <c:v>23.333333333333332</c:v>
                </c:pt>
                <c:pt idx="22" formatCode="0">
                  <c:v>27.586206896551722</c:v>
                </c:pt>
                <c:pt idx="24" formatCode="0">
                  <c:v>26.063829787234045</c:v>
                </c:pt>
                <c:pt idx="25" formatCode="0">
                  <c:v>23.308270676691727</c:v>
                </c:pt>
                <c:pt idx="26" formatCode="0">
                  <c:v>25.454545454545453</c:v>
                </c:pt>
              </c:numCache>
            </c:numRef>
          </c:val>
          <c:extLst>
            <c:ext xmlns:c16="http://schemas.microsoft.com/office/drawing/2014/chart" uri="{C3380CC4-5D6E-409C-BE32-E72D297353CC}">
              <c16:uniqueId val="{00000007-70E5-415F-B2FD-41B12AE61222}"/>
            </c:ext>
          </c:extLst>
        </c:ser>
        <c:ser>
          <c:idx val="4"/>
          <c:order val="4"/>
          <c:tx>
            <c:strRef>
              <c:f>Dati!$G$1349</c:f>
              <c:strCache>
                <c:ptCount val="1"/>
                <c:pt idx="0">
                  <c:v>Ļoti svarīgi</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Dati!$B$1350:$B$1376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Dati!$G$1350:$G$1376</c:f>
              <c:numCache>
                <c:formatCode>General</c:formatCode>
                <c:ptCount val="27"/>
                <c:pt idx="0" formatCode="0">
                  <c:v>57.446808510638306</c:v>
                </c:pt>
                <c:pt idx="2" formatCode="0">
                  <c:v>51.886792452830186</c:v>
                </c:pt>
                <c:pt idx="3" formatCode="0">
                  <c:v>63.84615384615384</c:v>
                </c:pt>
                <c:pt idx="4" formatCode="0">
                  <c:v>55.714285714285715</c:v>
                </c:pt>
                <c:pt idx="6" formatCode="0">
                  <c:v>58.333333333333336</c:v>
                </c:pt>
                <c:pt idx="7" formatCode="0">
                  <c:v>52.439024390243901</c:v>
                </c:pt>
                <c:pt idx="9" formatCode="0">
                  <c:v>56.71641791044776</c:v>
                </c:pt>
                <c:pt idx="10" formatCode="0">
                  <c:v>57.605177993527512</c:v>
                </c:pt>
                <c:pt idx="12" formatCode="0">
                  <c:v>47.619047619047613</c:v>
                </c:pt>
                <c:pt idx="13" formatCode="0">
                  <c:v>61.53846153846154</c:v>
                </c:pt>
                <c:pt idx="14" formatCode="0">
                  <c:v>52.72727272727272</c:v>
                </c:pt>
                <c:pt idx="15" formatCode="0">
                  <c:v>60.344827586206897</c:v>
                </c:pt>
                <c:pt idx="16" formatCode="0">
                  <c:v>60.655737704918032</c:v>
                </c:pt>
                <c:pt idx="18" formatCode="0">
                  <c:v>54.787234042553187</c:v>
                </c:pt>
                <c:pt idx="19" formatCode="0">
                  <c:v>64</c:v>
                </c:pt>
                <c:pt idx="20" formatCode="0">
                  <c:v>62.068965517241381</c:v>
                </c:pt>
                <c:pt idx="21" formatCode="0">
                  <c:v>50</c:v>
                </c:pt>
                <c:pt idx="22" formatCode="0">
                  <c:v>55.172413793103445</c:v>
                </c:pt>
                <c:pt idx="24" formatCode="0">
                  <c:v>54.787234042553187</c:v>
                </c:pt>
                <c:pt idx="25" formatCode="0">
                  <c:v>60.902255639097746</c:v>
                </c:pt>
                <c:pt idx="26" formatCode="0">
                  <c:v>58.18181818181818</c:v>
                </c:pt>
              </c:numCache>
            </c:numRef>
          </c:val>
          <c:extLst>
            <c:ext xmlns:c16="http://schemas.microsoft.com/office/drawing/2014/chart" uri="{C3380CC4-5D6E-409C-BE32-E72D297353CC}">
              <c16:uniqueId val="{00000008-70E5-415F-B2FD-41B12AE61222}"/>
            </c:ext>
          </c:extLst>
        </c:ser>
        <c:ser>
          <c:idx val="5"/>
          <c:order val="5"/>
          <c:tx>
            <c:strRef>
              <c:f>Dati!$H$1349</c:f>
              <c:strCache>
                <c:ptCount val="1"/>
                <c:pt idx="0">
                  <c:v>.</c:v>
                </c:pt>
              </c:strCache>
            </c:strRef>
          </c:tx>
          <c:spPr>
            <a:noFill/>
          </c:spPr>
          <c:invertIfNegative val="0"/>
          <c:dLbls>
            <c:delete val="1"/>
          </c:dLbls>
          <c:cat>
            <c:strRef>
              <c:f>Dati!$B$1350:$B$1376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Dati!$H$1350:$H$1376</c:f>
              <c:numCache>
                <c:formatCode>General</c:formatCode>
                <c:ptCount val="27"/>
                <c:pt idx="0" formatCode="0">
                  <c:v>14.208363903154805</c:v>
                </c:pt>
                <c:pt idx="2" formatCode="0">
                  <c:v>14.579700715679905</c:v>
                </c:pt>
                <c:pt idx="3" formatCode="0">
                  <c:v>12.039787798408501</c:v>
                </c:pt>
                <c:pt idx="4" formatCode="0">
                  <c:v>15.940886699507395</c:v>
                </c:pt>
                <c:pt idx="6" formatCode="0">
                  <c:v>14.016283524904221</c:v>
                </c:pt>
                <c:pt idx="7" formatCode="0">
                  <c:v>16.167367535744329</c:v>
                </c:pt>
                <c:pt idx="9" formatCode="0">
                  <c:v>16.05815748841998</c:v>
                </c:pt>
                <c:pt idx="10" formatCode="0">
                  <c:v>13.807275973663657</c:v>
                </c:pt>
                <c:pt idx="12" formatCode="0">
                  <c:v>27.60755336617407</c:v>
                </c:pt>
                <c:pt idx="13" formatCode="0">
                  <c:v>9.4756852343059315</c:v>
                </c:pt>
                <c:pt idx="14" formatCode="0">
                  <c:v>9.382445141065844</c:v>
                </c:pt>
                <c:pt idx="15" formatCode="0">
                  <c:v>17.344827586206904</c:v>
                </c:pt>
                <c:pt idx="16" formatCode="0">
                  <c:v>9.7699265121537664</c:v>
                </c:pt>
                <c:pt idx="18" formatCode="0">
                  <c:v>15.804108584005878</c:v>
                </c:pt>
                <c:pt idx="19" formatCode="0">
                  <c:v>10.65517241379311</c:v>
                </c:pt>
                <c:pt idx="20" formatCode="0">
                  <c:v>7.0000000000000071</c:v>
                </c:pt>
                <c:pt idx="21" formatCode="0">
                  <c:v>23.321839080459778</c:v>
                </c:pt>
                <c:pt idx="22" formatCode="0">
                  <c:v>13.896551724137943</c:v>
                </c:pt>
                <c:pt idx="24" formatCode="0">
                  <c:v>15.804108584005878</c:v>
                </c:pt>
                <c:pt idx="25" formatCode="0">
                  <c:v>12.444646098003638</c:v>
                </c:pt>
                <c:pt idx="26" formatCode="0">
                  <c:v>13.018808777429477</c:v>
                </c:pt>
              </c:numCache>
            </c:numRef>
          </c:val>
          <c:extLst>
            <c:ext xmlns:c16="http://schemas.microsoft.com/office/drawing/2014/chart" uri="{C3380CC4-5D6E-409C-BE32-E72D297353CC}">
              <c16:uniqueId val="{00000009-70E5-415F-B2FD-41B12AE61222}"/>
            </c:ext>
          </c:extLst>
        </c:ser>
        <c:ser>
          <c:idx val="6"/>
          <c:order val="6"/>
          <c:tx>
            <c:strRef>
              <c:f>Dati!$I$1349</c:f>
              <c:strCache>
                <c:ptCount val="1"/>
                <c:pt idx="0">
                  <c:v>Grūti pateikt</c:v>
                </c:pt>
              </c:strCache>
            </c:strRef>
          </c:tx>
          <c:spPr>
            <a:solidFill>
              <a:sysClr val="window" lastClr="FFFFFF">
                <a:lumMod val="75000"/>
              </a:sysClr>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E5-415F-B2FD-41B12AE61222}"/>
                </c:ext>
              </c:extLst>
            </c:dLbl>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E5-415F-B2FD-41B12AE61222}"/>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E5-415F-B2FD-41B12AE61222}"/>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E5-415F-B2FD-41B12AE61222}"/>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Dati!$B$1350:$B$1376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Dati!$I$1350:$I$1376</c:f>
              <c:numCache>
                <c:formatCode>General</c:formatCode>
                <c:ptCount val="27"/>
                <c:pt idx="0" formatCode="0">
                  <c:v>3.7234042553191489</c:v>
                </c:pt>
                <c:pt idx="2" formatCode="0">
                  <c:v>2.8301886792452833</c:v>
                </c:pt>
                <c:pt idx="3" formatCode="0">
                  <c:v>2.3076923076923079</c:v>
                </c:pt>
                <c:pt idx="4" formatCode="0">
                  <c:v>5.7142857142857144</c:v>
                </c:pt>
                <c:pt idx="6" formatCode="0">
                  <c:v>4.1666666666666661</c:v>
                </c:pt>
                <c:pt idx="7" formatCode="0">
                  <c:v>2.4390243902439024</c:v>
                </c:pt>
                <c:pt idx="9" formatCode="0">
                  <c:v>4.4776119402985071</c:v>
                </c:pt>
                <c:pt idx="10" formatCode="0">
                  <c:v>3.5598705501618122</c:v>
                </c:pt>
                <c:pt idx="12" formatCode="0">
                  <c:v>2.3809523809523809</c:v>
                </c:pt>
                <c:pt idx="13" formatCode="0">
                  <c:v>5.1282051282051277</c:v>
                </c:pt>
                <c:pt idx="14" formatCode="0">
                  <c:v>0</c:v>
                </c:pt>
                <c:pt idx="15" formatCode="0">
                  <c:v>5.1724137931034484</c:v>
                </c:pt>
                <c:pt idx="16" formatCode="0">
                  <c:v>3.278688524590164</c:v>
                </c:pt>
                <c:pt idx="18" formatCode="0">
                  <c:v>3.1914893617021276</c:v>
                </c:pt>
                <c:pt idx="19" formatCode="0">
                  <c:v>5</c:v>
                </c:pt>
                <c:pt idx="20" formatCode="0">
                  <c:v>3.4482758620689653</c:v>
                </c:pt>
                <c:pt idx="21" formatCode="0">
                  <c:v>6.666666666666667</c:v>
                </c:pt>
                <c:pt idx="22" formatCode="0">
                  <c:v>0</c:v>
                </c:pt>
                <c:pt idx="24" formatCode="0">
                  <c:v>3.1914893617021276</c:v>
                </c:pt>
                <c:pt idx="25" formatCode="0">
                  <c:v>5.2631578947368416</c:v>
                </c:pt>
                <c:pt idx="26" formatCode="0">
                  <c:v>1.8181818181818181</c:v>
                </c:pt>
              </c:numCache>
            </c:numRef>
          </c:val>
          <c:extLst>
            <c:ext xmlns:c16="http://schemas.microsoft.com/office/drawing/2014/chart" uri="{C3380CC4-5D6E-409C-BE32-E72D297353CC}">
              <c16:uniqueId val="{0000000E-70E5-415F-B2FD-41B12AE61222}"/>
            </c:ext>
          </c:extLst>
        </c:ser>
        <c:dLbls>
          <c:showLegendKey val="0"/>
          <c:showVal val="1"/>
          <c:showCatName val="0"/>
          <c:showSerName val="0"/>
          <c:showPercent val="0"/>
          <c:showBubbleSize val="0"/>
        </c:dLbls>
        <c:gapWidth val="25"/>
        <c:overlap val="100"/>
        <c:axId val="414298168"/>
        <c:axId val="414300128"/>
      </c:barChart>
      <c:catAx>
        <c:axId val="41429816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300128"/>
        <c:crossesAt val="35.6"/>
        <c:auto val="1"/>
        <c:lblAlgn val="ctr"/>
        <c:lblOffset val="100"/>
        <c:tickLblSkip val="1"/>
        <c:tickMarkSkip val="1"/>
        <c:noMultiLvlLbl val="0"/>
      </c:catAx>
      <c:valAx>
        <c:axId val="414300128"/>
        <c:scaling>
          <c:orientation val="minMax"/>
          <c:max val="150"/>
          <c:min val="0"/>
        </c:scaling>
        <c:delete val="1"/>
        <c:axPos val="t"/>
        <c:numFmt formatCode="0" sourceLinked="1"/>
        <c:majorTickMark val="out"/>
        <c:minorTickMark val="none"/>
        <c:tickLblPos val="nextTo"/>
        <c:crossAx val="41429816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Dati!$C$1371</c:f>
              <c:strCache>
                <c:ptCount val="1"/>
                <c:pt idx="0">
                  <c:v>.</c:v>
                </c:pt>
              </c:strCache>
            </c:strRef>
          </c:tx>
          <c:spPr>
            <a:noFill/>
          </c:spPr>
          <c:invertIfNegative val="0"/>
          <c:dLbls>
            <c:delete val="1"/>
          </c:dLbls>
          <c:cat>
            <c:strRef>
              <c:f>Dati!$B$1372:$B$1396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Dati!$C$1372:$C$1396</c:f>
              <c:numCache>
                <c:formatCode>General</c:formatCode>
                <c:ptCount val="25"/>
                <c:pt idx="0" formatCode="0">
                  <c:v>14.222844344904813</c:v>
                </c:pt>
                <c:pt idx="2" formatCode="0">
                  <c:v>14.604355716878402</c:v>
                </c:pt>
                <c:pt idx="3" formatCode="0">
                  <c:v>12.936352509179926</c:v>
                </c:pt>
                <c:pt idx="5" formatCode="0">
                  <c:v>6.9999999999999982</c:v>
                </c:pt>
                <c:pt idx="6" formatCode="0">
                  <c:v>17.36560867818401</c:v>
                </c:pt>
                <c:pt idx="8" formatCode="0">
                  <c:v>15.11556864188443</c:v>
                </c:pt>
                <c:pt idx="9" formatCode="0">
                  <c:v>11.385964912280699</c:v>
                </c:pt>
                <c:pt idx="11" formatCode="0">
                  <c:v>16.464648746329342</c:v>
                </c:pt>
                <c:pt idx="12" formatCode="0">
                  <c:v>10.570114096429883</c:v>
                </c:pt>
                <c:pt idx="14" formatCode="0">
                  <c:v>14.099143206854343</c:v>
                </c:pt>
                <c:pt idx="15" formatCode="0">
                  <c:v>14.287449392712551</c:v>
                </c:pt>
                <c:pt idx="17" formatCode="0">
                  <c:v>14.007687758722648</c:v>
                </c:pt>
                <c:pt idx="18" formatCode="0">
                  <c:v>14.41626794258373</c:v>
                </c:pt>
                <c:pt idx="20" formatCode="0">
                  <c:v>7.0848896434634963</c:v>
                </c:pt>
                <c:pt idx="21" formatCode="0">
                  <c:v>15.63224941334227</c:v>
                </c:pt>
                <c:pt idx="23" formatCode="0">
                  <c:v>17.093727469358328</c:v>
                </c:pt>
                <c:pt idx="24" formatCode="0">
                  <c:v>13.531179433732845</c:v>
                </c:pt>
              </c:numCache>
            </c:numRef>
          </c:val>
          <c:extLst>
            <c:ext xmlns:c16="http://schemas.microsoft.com/office/drawing/2014/chart" uri="{C3380CC4-5D6E-409C-BE32-E72D297353CC}">
              <c16:uniqueId val="{00000000-F484-44F9-AED2-9FA275C12E0C}"/>
            </c:ext>
          </c:extLst>
        </c:ser>
        <c:ser>
          <c:idx val="1"/>
          <c:order val="1"/>
          <c:tx>
            <c:strRef>
              <c:f>Dati!$D$1371</c:f>
              <c:strCache>
                <c:ptCount val="1"/>
                <c:pt idx="0">
                  <c:v>Nemaz nebija svarīgi</c:v>
                </c:pt>
              </c:strCache>
            </c:strRef>
          </c:tx>
          <c:spPr>
            <a:solidFill>
              <a:srgbClr val="C4BD97"/>
            </a:solidFill>
          </c:spPr>
          <c:invertIfNegative val="0"/>
          <c:dLbls>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84-44F9-AED2-9FA275C12E0C}"/>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84-44F9-AED2-9FA275C12E0C}"/>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Dati!$B$1372:$B$1396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Dati!$D$1372:$D$1396</c:f>
              <c:numCache>
                <c:formatCode>General</c:formatCode>
                <c:ptCount val="25"/>
                <c:pt idx="0" formatCode="0">
                  <c:v>3.4574468085106385</c:v>
                </c:pt>
                <c:pt idx="2" formatCode="0">
                  <c:v>3.4482758620689653</c:v>
                </c:pt>
                <c:pt idx="3" formatCode="0">
                  <c:v>3.4883720930232558</c:v>
                </c:pt>
                <c:pt idx="5" formatCode="0">
                  <c:v>7.0175438596491224</c:v>
                </c:pt>
                <c:pt idx="6" formatCode="0">
                  <c:v>1.9083969465648856</c:v>
                </c:pt>
                <c:pt idx="8" formatCode="0">
                  <c:v>3.1468531468531471</c:v>
                </c:pt>
                <c:pt idx="9" formatCode="0">
                  <c:v>4.4444444444444446</c:v>
                </c:pt>
                <c:pt idx="11" formatCode="0">
                  <c:v>3.0042918454935621</c:v>
                </c:pt>
                <c:pt idx="12" formatCode="0">
                  <c:v>4.1958041958041958</c:v>
                </c:pt>
                <c:pt idx="14" formatCode="0">
                  <c:v>3.8759689922480618</c:v>
                </c:pt>
                <c:pt idx="15" formatCode="0">
                  <c:v>3.2388663967611335</c:v>
                </c:pt>
                <c:pt idx="17" formatCode="0">
                  <c:v>4.4943820224719104</c:v>
                </c:pt>
                <c:pt idx="18" formatCode="0">
                  <c:v>2.5252525252525251</c:v>
                </c:pt>
                <c:pt idx="20" formatCode="0">
                  <c:v>8.064516129032258</c:v>
                </c:pt>
                <c:pt idx="21" formatCode="0">
                  <c:v>2.547770700636943</c:v>
                </c:pt>
                <c:pt idx="23" formatCode="0">
                  <c:v>1.3698630136986301</c:v>
                </c:pt>
                <c:pt idx="24" formatCode="0">
                  <c:v>3.9603960396039604</c:v>
                </c:pt>
              </c:numCache>
            </c:numRef>
          </c:val>
          <c:extLst>
            <c:ext xmlns:c16="http://schemas.microsoft.com/office/drawing/2014/chart" uri="{C3380CC4-5D6E-409C-BE32-E72D297353CC}">
              <c16:uniqueId val="{00000003-F484-44F9-AED2-9FA275C12E0C}"/>
            </c:ext>
          </c:extLst>
        </c:ser>
        <c:ser>
          <c:idx val="2"/>
          <c:order val="2"/>
          <c:tx>
            <c:strRef>
              <c:f>Dati!$E$1371</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Dati!$B$1372:$B$1396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Dati!$E$1372:$E$1396</c:f>
              <c:numCache>
                <c:formatCode>General</c:formatCode>
                <c:ptCount val="25"/>
                <c:pt idx="0" formatCode="0">
                  <c:v>10.372340425531915</c:v>
                </c:pt>
                <c:pt idx="2" formatCode="0">
                  <c:v>10</c:v>
                </c:pt>
                <c:pt idx="3" formatCode="0">
                  <c:v>11.627906976744185</c:v>
                </c:pt>
                <c:pt idx="5" formatCode="0">
                  <c:v>14.035087719298245</c:v>
                </c:pt>
                <c:pt idx="6" formatCode="0">
                  <c:v>8.778625954198473</c:v>
                </c:pt>
                <c:pt idx="8" formatCode="0">
                  <c:v>9.79020979020979</c:v>
                </c:pt>
                <c:pt idx="9" formatCode="0">
                  <c:v>12.222222222222221</c:v>
                </c:pt>
                <c:pt idx="11" formatCode="0">
                  <c:v>8.5836909871244629</c:v>
                </c:pt>
                <c:pt idx="12" formatCode="0">
                  <c:v>13.286713286713287</c:v>
                </c:pt>
                <c:pt idx="14" formatCode="0">
                  <c:v>10.077519379844961</c:v>
                </c:pt>
                <c:pt idx="15" formatCode="0">
                  <c:v>10.526315789473683</c:v>
                </c:pt>
                <c:pt idx="17" formatCode="0">
                  <c:v>9.5505617977528079</c:v>
                </c:pt>
                <c:pt idx="18" formatCode="0">
                  <c:v>11.111111111111111</c:v>
                </c:pt>
                <c:pt idx="20" formatCode="0">
                  <c:v>12.903225806451612</c:v>
                </c:pt>
                <c:pt idx="21" formatCode="0">
                  <c:v>9.8726114649681538</c:v>
                </c:pt>
                <c:pt idx="23" formatCode="0">
                  <c:v>9.5890410958904102</c:v>
                </c:pt>
                <c:pt idx="24" formatCode="0">
                  <c:v>10.561056105610561</c:v>
                </c:pt>
              </c:numCache>
            </c:numRef>
          </c:val>
          <c:extLst>
            <c:ext xmlns:c16="http://schemas.microsoft.com/office/drawing/2014/chart" uri="{C3380CC4-5D6E-409C-BE32-E72D297353CC}">
              <c16:uniqueId val="{00000004-F484-44F9-AED2-9FA275C12E0C}"/>
            </c:ext>
          </c:extLst>
        </c:ser>
        <c:ser>
          <c:idx val="3"/>
          <c:order val="3"/>
          <c:tx>
            <c:strRef>
              <c:f>Dati!$F$1371</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Dati!$B$1372:$B$1396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Dati!$F$1372:$F$1396</c:f>
              <c:numCache>
                <c:formatCode>General</c:formatCode>
                <c:ptCount val="25"/>
                <c:pt idx="0" formatCode="0">
                  <c:v>25</c:v>
                </c:pt>
                <c:pt idx="2" formatCode="0">
                  <c:v>24.137931034482758</c:v>
                </c:pt>
                <c:pt idx="3" formatCode="0">
                  <c:v>27.906976744186046</c:v>
                </c:pt>
                <c:pt idx="5" formatCode="0">
                  <c:v>19.298245614035086</c:v>
                </c:pt>
                <c:pt idx="6" formatCode="0">
                  <c:v>27.480916030534353</c:v>
                </c:pt>
                <c:pt idx="8" formatCode="0">
                  <c:v>24.125874125874127</c:v>
                </c:pt>
                <c:pt idx="9" formatCode="0">
                  <c:v>27.777777777777779</c:v>
                </c:pt>
                <c:pt idx="11" formatCode="0">
                  <c:v>25.321888412017167</c:v>
                </c:pt>
                <c:pt idx="12" formatCode="0">
                  <c:v>24.475524475524477</c:v>
                </c:pt>
                <c:pt idx="14" formatCode="0">
                  <c:v>20.930232558139537</c:v>
                </c:pt>
                <c:pt idx="15" formatCode="0">
                  <c:v>27.125506072874494</c:v>
                </c:pt>
                <c:pt idx="17" formatCode="0">
                  <c:v>27.528089887640451</c:v>
                </c:pt>
                <c:pt idx="18" formatCode="0">
                  <c:v>22.727272727272727</c:v>
                </c:pt>
                <c:pt idx="20" formatCode="0">
                  <c:v>24.193548387096776</c:v>
                </c:pt>
                <c:pt idx="21" formatCode="0">
                  <c:v>25.159235668789808</c:v>
                </c:pt>
                <c:pt idx="23" formatCode="0">
                  <c:v>24.657534246575342</c:v>
                </c:pt>
                <c:pt idx="24" formatCode="0">
                  <c:v>25.082508250825082</c:v>
                </c:pt>
              </c:numCache>
            </c:numRef>
          </c:val>
          <c:extLst>
            <c:ext xmlns:c16="http://schemas.microsoft.com/office/drawing/2014/chart" uri="{C3380CC4-5D6E-409C-BE32-E72D297353CC}">
              <c16:uniqueId val="{00000005-F484-44F9-AED2-9FA275C12E0C}"/>
            </c:ext>
          </c:extLst>
        </c:ser>
        <c:ser>
          <c:idx val="4"/>
          <c:order val="4"/>
          <c:tx>
            <c:strRef>
              <c:f>Dati!$G$1371</c:f>
              <c:strCache>
                <c:ptCount val="1"/>
                <c:pt idx="0">
                  <c:v>Ļoti svarīgi</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1D7B-4CBB-A50F-7003C02B1F03}"/>
                </c:ext>
              </c:extLst>
            </c:dLbl>
            <c:dLbl>
              <c:idx val="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1D7B-4CBB-A50F-7003C02B1F03}"/>
                </c:ext>
              </c:extLst>
            </c:dLbl>
            <c:dLbl>
              <c:idx val="11"/>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1D7B-4CBB-A50F-7003C02B1F03}"/>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Dati!$B$1372:$B$1396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Dati!$G$1372:$G$1396</c:f>
              <c:numCache>
                <c:formatCode>General</c:formatCode>
                <c:ptCount val="25"/>
                <c:pt idx="0" formatCode="0">
                  <c:v>57.446808510638306</c:v>
                </c:pt>
                <c:pt idx="2" formatCode="0">
                  <c:v>59.655172413793103</c:v>
                </c:pt>
                <c:pt idx="3" formatCode="0">
                  <c:v>50</c:v>
                </c:pt>
                <c:pt idx="5" formatCode="0">
                  <c:v>54.385964912280706</c:v>
                </c:pt>
                <c:pt idx="6" formatCode="0">
                  <c:v>58.778625954198475</c:v>
                </c:pt>
                <c:pt idx="8" formatCode="0">
                  <c:v>60.139860139860133</c:v>
                </c:pt>
                <c:pt idx="9" formatCode="0">
                  <c:v>48.888888888888886</c:v>
                </c:pt>
                <c:pt idx="11" formatCode="0">
                  <c:v>60.085836909871247</c:v>
                </c:pt>
                <c:pt idx="12" formatCode="0">
                  <c:v>53.146853146853147</c:v>
                </c:pt>
                <c:pt idx="14" formatCode="0">
                  <c:v>62.015503875968989</c:v>
                </c:pt>
                <c:pt idx="15" formatCode="0">
                  <c:v>55.060728744939269</c:v>
                </c:pt>
                <c:pt idx="17" formatCode="0">
                  <c:v>55.056179775280903</c:v>
                </c:pt>
                <c:pt idx="18" formatCode="0">
                  <c:v>59.595959595959592</c:v>
                </c:pt>
                <c:pt idx="20" formatCode="0">
                  <c:v>54.838709677419352</c:v>
                </c:pt>
                <c:pt idx="21" formatCode="0">
                  <c:v>57.961783439490446</c:v>
                </c:pt>
                <c:pt idx="23" formatCode="0">
                  <c:v>63.013698630136986</c:v>
                </c:pt>
                <c:pt idx="24" formatCode="0">
                  <c:v>56.10561056105611</c:v>
                </c:pt>
              </c:numCache>
            </c:numRef>
          </c:val>
          <c:extLst>
            <c:ext xmlns:c16="http://schemas.microsoft.com/office/drawing/2014/chart" uri="{C3380CC4-5D6E-409C-BE32-E72D297353CC}">
              <c16:uniqueId val="{00000006-F484-44F9-AED2-9FA275C12E0C}"/>
            </c:ext>
          </c:extLst>
        </c:ser>
        <c:ser>
          <c:idx val="5"/>
          <c:order val="5"/>
          <c:tx>
            <c:strRef>
              <c:f>Dati!$H$1371</c:f>
              <c:strCache>
                <c:ptCount val="1"/>
                <c:pt idx="0">
                  <c:v>.</c:v>
                </c:pt>
              </c:strCache>
            </c:strRef>
          </c:tx>
          <c:spPr>
            <a:noFill/>
          </c:spPr>
          <c:invertIfNegative val="0"/>
          <c:dLbls>
            <c:delete val="1"/>
          </c:dLbls>
          <c:cat>
            <c:strRef>
              <c:f>Dati!$B$1372:$B$1396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Dati!$H$1372:$H$1396</c:f>
              <c:numCache>
                <c:formatCode>General</c:formatCode>
                <c:ptCount val="25"/>
                <c:pt idx="0" formatCode="0">
                  <c:v>12.224424366074018</c:v>
                </c:pt>
                <c:pt idx="2" formatCode="0">
                  <c:v>10.878129428436463</c:v>
                </c:pt>
                <c:pt idx="3" formatCode="0">
                  <c:v>16.764256132526278</c:v>
                </c:pt>
                <c:pt idx="5" formatCode="0">
                  <c:v>20.987022350396533</c:v>
                </c:pt>
                <c:pt idx="6" formatCode="0">
                  <c:v>8.4116908919794966</c:v>
                </c:pt>
                <c:pt idx="8" formatCode="0">
                  <c:v>10.405498610978064</c:v>
                </c:pt>
                <c:pt idx="9" formatCode="0">
                  <c:v>18.00456621004566</c:v>
                </c:pt>
                <c:pt idx="11" formatCode="0">
                  <c:v>9.2635075548239101</c:v>
                </c:pt>
                <c:pt idx="12" formatCode="0">
                  <c:v>17.048855254334701</c:v>
                </c:pt>
                <c:pt idx="14" formatCode="0">
                  <c:v>11.725496442603799</c:v>
                </c:pt>
                <c:pt idx="15" formatCode="0">
                  <c:v>12.484998058898562</c:v>
                </c:pt>
                <c:pt idx="17" formatCode="0">
                  <c:v>12.08696321379097</c:v>
                </c:pt>
                <c:pt idx="18" formatCode="0">
                  <c:v>12.348000553480006</c:v>
                </c:pt>
                <c:pt idx="20" formatCode="0">
                  <c:v>15.638974812196196</c:v>
                </c:pt>
                <c:pt idx="21" formatCode="0">
                  <c:v>11.550213768432069</c:v>
                </c:pt>
                <c:pt idx="23" formatCode="0">
                  <c:v>6.9999999999999964</c:v>
                </c:pt>
                <c:pt idx="24" formatCode="0">
                  <c:v>13.483114064831131</c:v>
                </c:pt>
              </c:numCache>
            </c:numRef>
          </c:val>
          <c:extLst>
            <c:ext xmlns:c16="http://schemas.microsoft.com/office/drawing/2014/chart" uri="{C3380CC4-5D6E-409C-BE32-E72D297353CC}">
              <c16:uniqueId val="{00000007-F484-44F9-AED2-9FA275C12E0C}"/>
            </c:ext>
          </c:extLst>
        </c:ser>
        <c:ser>
          <c:idx val="6"/>
          <c:order val="6"/>
          <c:tx>
            <c:strRef>
              <c:f>Dati!$I$1371</c:f>
              <c:strCache>
                <c:ptCount val="1"/>
                <c:pt idx="0">
                  <c:v>Grūti pateikt</c:v>
                </c:pt>
              </c:strCache>
            </c:strRef>
          </c:tx>
          <c:spPr>
            <a:solidFill>
              <a:sysClr val="window" lastClr="FFFFFF">
                <a:lumMod val="75000"/>
              </a:sysClr>
            </a:solidFill>
          </c:spPr>
          <c:invertIfNegative val="0"/>
          <c:dLbls>
            <c:dLbl>
              <c:idx val="2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484-44F9-AED2-9FA275C12E0C}"/>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Dati!$B$1372:$B$1396</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Dati!$I$1372:$I$1396</c:f>
              <c:numCache>
                <c:formatCode>General</c:formatCode>
                <c:ptCount val="25"/>
                <c:pt idx="0" formatCode="0">
                  <c:v>3.7234042553191489</c:v>
                </c:pt>
                <c:pt idx="2" formatCode="0">
                  <c:v>2.7586206896551726</c:v>
                </c:pt>
                <c:pt idx="3" formatCode="0">
                  <c:v>6.9767441860465116</c:v>
                </c:pt>
                <c:pt idx="5" formatCode="0">
                  <c:v>5.2631578947368416</c:v>
                </c:pt>
                <c:pt idx="6" formatCode="0">
                  <c:v>3.0534351145038165</c:v>
                </c:pt>
                <c:pt idx="8" formatCode="0">
                  <c:v>2.7972027972027971</c:v>
                </c:pt>
                <c:pt idx="9" formatCode="0">
                  <c:v>6.666666666666667</c:v>
                </c:pt>
                <c:pt idx="11" formatCode="0">
                  <c:v>3.0042918454935621</c:v>
                </c:pt>
                <c:pt idx="12" formatCode="0">
                  <c:v>4.895104895104895</c:v>
                </c:pt>
                <c:pt idx="14" formatCode="0">
                  <c:v>3.1007751937984498</c:v>
                </c:pt>
                <c:pt idx="15" formatCode="0">
                  <c:v>4.048582995951417</c:v>
                </c:pt>
                <c:pt idx="17" formatCode="0">
                  <c:v>3.3707865168539324</c:v>
                </c:pt>
                <c:pt idx="18" formatCode="0">
                  <c:v>4.0404040404040407</c:v>
                </c:pt>
                <c:pt idx="20" formatCode="0">
                  <c:v>0</c:v>
                </c:pt>
                <c:pt idx="21" formatCode="0">
                  <c:v>4.4585987261146496</c:v>
                </c:pt>
                <c:pt idx="23" formatCode="0">
                  <c:v>1.3698630136986301</c:v>
                </c:pt>
                <c:pt idx="24" formatCode="0">
                  <c:v>4.2904290429042904</c:v>
                </c:pt>
              </c:numCache>
            </c:numRef>
          </c:val>
          <c:extLst>
            <c:ext xmlns:c16="http://schemas.microsoft.com/office/drawing/2014/chart" uri="{C3380CC4-5D6E-409C-BE32-E72D297353CC}">
              <c16:uniqueId val="{00000009-F484-44F9-AED2-9FA275C12E0C}"/>
            </c:ext>
          </c:extLst>
        </c:ser>
        <c:dLbls>
          <c:showLegendKey val="0"/>
          <c:showVal val="1"/>
          <c:showCatName val="0"/>
          <c:showSerName val="0"/>
          <c:showPercent val="0"/>
          <c:showBubbleSize val="0"/>
        </c:dLbls>
        <c:gapWidth val="25"/>
        <c:overlap val="100"/>
        <c:axId val="414308752"/>
        <c:axId val="414302088"/>
      </c:barChart>
      <c:catAx>
        <c:axId val="4143087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302088"/>
        <c:crossesAt val="28.1"/>
        <c:auto val="1"/>
        <c:lblAlgn val="ctr"/>
        <c:lblOffset val="100"/>
        <c:tickLblSkip val="1"/>
        <c:tickMarkSkip val="1"/>
        <c:noMultiLvlLbl val="0"/>
      </c:catAx>
      <c:valAx>
        <c:axId val="414302088"/>
        <c:scaling>
          <c:orientation val="minMax"/>
          <c:max val="140"/>
          <c:min val="0"/>
        </c:scaling>
        <c:delete val="1"/>
        <c:axPos val="t"/>
        <c:numFmt formatCode="0" sourceLinked="1"/>
        <c:majorTickMark val="out"/>
        <c:minorTickMark val="none"/>
        <c:tickLblPos val="nextTo"/>
        <c:crossAx val="41430875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203159759002326"/>
          <c:h val="0.87167442959362751"/>
        </c:manualLayout>
      </c:layout>
      <c:barChart>
        <c:barDir val="bar"/>
        <c:grouping val="stacked"/>
        <c:varyColors val="0"/>
        <c:ser>
          <c:idx val="0"/>
          <c:order val="0"/>
          <c:tx>
            <c:strRef>
              <c:f>Dati!$C$1219</c:f>
              <c:strCache>
                <c:ptCount val="1"/>
                <c:pt idx="0">
                  <c:v>.</c:v>
                </c:pt>
              </c:strCache>
            </c:strRef>
          </c:tx>
          <c:spPr>
            <a:noFill/>
          </c:spPr>
          <c:invertIfNegative val="0"/>
          <c:dLbls>
            <c:delete val="1"/>
          </c:dLbls>
          <c:cat>
            <c:strRef>
              <c:f>Dati!$B$1220:$B$1246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Dati!$C$1220:$C$1246</c:f>
              <c:numCache>
                <c:formatCode>General</c:formatCode>
                <c:ptCount val="27"/>
                <c:pt idx="0" formatCode="0">
                  <c:v>16.102769971898834</c:v>
                </c:pt>
                <c:pt idx="2" formatCode="0">
                  <c:v>7</c:v>
                </c:pt>
                <c:pt idx="3" formatCode="0">
                  <c:v>15.374455732946297</c:v>
                </c:pt>
                <c:pt idx="4" formatCode="0">
                  <c:v>23.671159029649594</c:v>
                </c:pt>
                <c:pt idx="6" formatCode="0">
                  <c:v>14.861635220125784</c:v>
                </c:pt>
                <c:pt idx="7" formatCode="0">
                  <c:v>19.333179935572939</c:v>
                </c:pt>
                <c:pt idx="9" formatCode="0">
                  <c:v>15.110391439031261</c:v>
                </c:pt>
                <c:pt idx="10" formatCode="0">
                  <c:v>16.317945899737438</c:v>
                </c:pt>
                <c:pt idx="12" formatCode="0">
                  <c:v>12.480682839173404</c:v>
                </c:pt>
                <c:pt idx="13" formatCode="0">
                  <c:v>21.271891630382196</c:v>
                </c:pt>
                <c:pt idx="14" formatCode="0">
                  <c:v>22.437392795883362</c:v>
                </c:pt>
                <c:pt idx="15" formatCode="0">
                  <c:v>12.562784645413142</c:v>
                </c:pt>
                <c:pt idx="16" formatCode="0">
                  <c:v>15.134859263841633</c:v>
                </c:pt>
                <c:pt idx="18" formatCode="0">
                  <c:v>17.166599759132875</c:v>
                </c:pt>
                <c:pt idx="19" formatCode="0">
                  <c:v>14.528301886792452</c:v>
                </c:pt>
                <c:pt idx="20" formatCode="0">
                  <c:v>17.735198438516591</c:v>
                </c:pt>
                <c:pt idx="21" formatCode="0">
                  <c:v>8.1949685534591197</c:v>
                </c:pt>
                <c:pt idx="22" formatCode="0">
                  <c:v>21.183474300585555</c:v>
                </c:pt>
                <c:pt idx="24" formatCode="0">
                  <c:v>17.166599759132875</c:v>
                </c:pt>
                <c:pt idx="25" formatCode="0">
                  <c:v>14.986948503333805</c:v>
                </c:pt>
                <c:pt idx="26" formatCode="0">
                  <c:v>15.16466552315609</c:v>
                </c:pt>
              </c:numCache>
            </c:numRef>
          </c:val>
          <c:extLst>
            <c:ext xmlns:c16="http://schemas.microsoft.com/office/drawing/2014/chart" uri="{C3380CC4-5D6E-409C-BE32-E72D297353CC}">
              <c16:uniqueId val="{00000000-1193-4A96-A7B5-CC369C9041CD}"/>
            </c:ext>
          </c:extLst>
        </c:ser>
        <c:ser>
          <c:idx val="1"/>
          <c:order val="1"/>
          <c:tx>
            <c:strRef>
              <c:f>Dati!$D$1219</c:f>
              <c:strCache>
                <c:ptCount val="1"/>
                <c:pt idx="0">
                  <c:v>Nemaz nebija svarīgi</c:v>
                </c:pt>
              </c:strCache>
            </c:strRef>
          </c:tx>
          <c:spPr>
            <a:solidFill>
              <a:srgbClr val="C4BD97"/>
            </a:solidFill>
          </c:spPr>
          <c:invertIfNegative val="0"/>
          <c:dLbls>
            <c:dLbl>
              <c:idx val="2"/>
              <c:spPr>
                <a:noFill/>
                <a:ln w="28575">
                  <a:solidFill>
                    <a:srgbClr val="FF0000"/>
                  </a:solidFill>
                </a:ln>
              </c:spPr>
              <c:txPr>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3502-4FA0-872C-20D38DDE7CCE}"/>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93-4A96-A7B5-CC369C9041CD}"/>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93-4A96-A7B5-CC369C9041CD}"/>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93-4A96-A7B5-CC369C9041CD}"/>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93-4A96-A7B5-CC369C9041CD}"/>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93-4A96-A7B5-CC369C9041CD}"/>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93-4A96-A7B5-CC369C9041CD}"/>
                </c:ext>
              </c:extLst>
            </c:dLbl>
            <c:dLbl>
              <c:idx val="2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93-4A96-A7B5-CC369C9041CD}"/>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Dati!$B$1220:$B$1246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Dati!$D$1220:$D$1246</c:f>
              <c:numCache>
                <c:formatCode>General</c:formatCode>
                <c:ptCount val="27"/>
                <c:pt idx="0" formatCode="0">
                  <c:v>3.4574468085106385</c:v>
                </c:pt>
                <c:pt idx="2" formatCode="0">
                  <c:v>8.4905660377358494</c:v>
                </c:pt>
                <c:pt idx="3" formatCode="0">
                  <c:v>0.76923076923076927</c:v>
                </c:pt>
                <c:pt idx="4" formatCode="0">
                  <c:v>2.1428571428571428</c:v>
                </c:pt>
                <c:pt idx="6" formatCode="0">
                  <c:v>4.1666666666666661</c:v>
                </c:pt>
                <c:pt idx="7" formatCode="0">
                  <c:v>1.2195121951219512</c:v>
                </c:pt>
                <c:pt idx="9" formatCode="0">
                  <c:v>4.4776119402985071</c:v>
                </c:pt>
                <c:pt idx="10" formatCode="0">
                  <c:v>3.2362459546925564</c:v>
                </c:pt>
                <c:pt idx="12" formatCode="0">
                  <c:v>0</c:v>
                </c:pt>
                <c:pt idx="13" formatCode="0">
                  <c:v>5.1282051282051277</c:v>
                </c:pt>
                <c:pt idx="14" formatCode="0">
                  <c:v>1.8181818181818181</c:v>
                </c:pt>
                <c:pt idx="15" formatCode="0">
                  <c:v>5.1724137931034484</c:v>
                </c:pt>
                <c:pt idx="16" formatCode="0">
                  <c:v>4.918032786885246</c:v>
                </c:pt>
                <c:pt idx="18" formatCode="0">
                  <c:v>2.6595744680851063</c:v>
                </c:pt>
                <c:pt idx="19" formatCode="0">
                  <c:v>7.0000000000000009</c:v>
                </c:pt>
                <c:pt idx="20" formatCode="0">
                  <c:v>0</c:v>
                </c:pt>
                <c:pt idx="21" formatCode="0">
                  <c:v>3.3333333333333335</c:v>
                </c:pt>
                <c:pt idx="22" formatCode="0">
                  <c:v>0</c:v>
                </c:pt>
                <c:pt idx="24" formatCode="0">
                  <c:v>2.6595744680851063</c:v>
                </c:pt>
                <c:pt idx="25" formatCode="0">
                  <c:v>3.7593984962406015</c:v>
                </c:pt>
                <c:pt idx="26" formatCode="0">
                  <c:v>5.4545454545454541</c:v>
                </c:pt>
              </c:numCache>
            </c:numRef>
          </c:val>
          <c:extLst>
            <c:ext xmlns:c16="http://schemas.microsoft.com/office/drawing/2014/chart" uri="{C3380CC4-5D6E-409C-BE32-E72D297353CC}">
              <c16:uniqueId val="{00000008-1193-4A96-A7B5-CC369C9041CD}"/>
            </c:ext>
          </c:extLst>
        </c:ser>
        <c:ser>
          <c:idx val="2"/>
          <c:order val="2"/>
          <c:tx>
            <c:strRef>
              <c:f>Dati!$E$1219</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Dati!$B$1220:$B$1246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Dati!$E$1220:$E$1246</c:f>
              <c:numCache>
                <c:formatCode>General</c:formatCode>
                <c:ptCount val="27"/>
                <c:pt idx="0" formatCode="0">
                  <c:v>11.968085106382979</c:v>
                </c:pt>
                <c:pt idx="2" formatCode="0">
                  <c:v>16.037735849056602</c:v>
                </c:pt>
                <c:pt idx="3" formatCode="0">
                  <c:v>15.384615384615385</c:v>
                </c:pt>
                <c:pt idx="4" formatCode="0">
                  <c:v>5.7142857142857144</c:v>
                </c:pt>
                <c:pt idx="6" formatCode="0">
                  <c:v>12.5</c:v>
                </c:pt>
                <c:pt idx="7" formatCode="0">
                  <c:v>10.975609756097562</c:v>
                </c:pt>
                <c:pt idx="9" formatCode="0">
                  <c:v>11.940298507462686</c:v>
                </c:pt>
                <c:pt idx="10" formatCode="0">
                  <c:v>11.974110032362459</c:v>
                </c:pt>
                <c:pt idx="12" formatCode="0">
                  <c:v>19.047619047619047</c:v>
                </c:pt>
                <c:pt idx="13" formatCode="0">
                  <c:v>5.1282051282051277</c:v>
                </c:pt>
                <c:pt idx="14" formatCode="0">
                  <c:v>7.2727272727272725</c:v>
                </c:pt>
                <c:pt idx="15" formatCode="0">
                  <c:v>13.793103448275861</c:v>
                </c:pt>
                <c:pt idx="16" formatCode="0">
                  <c:v>11.475409836065573</c:v>
                </c:pt>
                <c:pt idx="18" formatCode="0">
                  <c:v>11.702127659574469</c:v>
                </c:pt>
                <c:pt idx="19" formatCode="0">
                  <c:v>10</c:v>
                </c:pt>
                <c:pt idx="20" formatCode="0">
                  <c:v>13.793103448275861</c:v>
                </c:pt>
                <c:pt idx="21" formatCode="0">
                  <c:v>20</c:v>
                </c:pt>
                <c:pt idx="22" formatCode="0">
                  <c:v>10.344827586206897</c:v>
                </c:pt>
                <c:pt idx="24" formatCode="0">
                  <c:v>11.702127659574469</c:v>
                </c:pt>
                <c:pt idx="25" formatCode="0">
                  <c:v>12.781954887218044</c:v>
                </c:pt>
                <c:pt idx="26" formatCode="0">
                  <c:v>10.909090909090908</c:v>
                </c:pt>
              </c:numCache>
            </c:numRef>
          </c:val>
          <c:extLst>
            <c:ext xmlns:c16="http://schemas.microsoft.com/office/drawing/2014/chart" uri="{C3380CC4-5D6E-409C-BE32-E72D297353CC}">
              <c16:uniqueId val="{00000009-1193-4A96-A7B5-CC369C9041CD}"/>
            </c:ext>
          </c:extLst>
        </c:ser>
        <c:ser>
          <c:idx val="3"/>
          <c:order val="3"/>
          <c:tx>
            <c:strRef>
              <c:f>Dati!$F$1219</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Dati!$B$1220:$B$1246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Dati!$F$1220:$F$1246</c:f>
              <c:numCache>
                <c:formatCode>General</c:formatCode>
                <c:ptCount val="27"/>
                <c:pt idx="0" formatCode="0">
                  <c:v>26.063829787234045</c:v>
                </c:pt>
                <c:pt idx="2" formatCode="0">
                  <c:v>24.528301886792452</c:v>
                </c:pt>
                <c:pt idx="3" formatCode="0">
                  <c:v>26.153846153846157</c:v>
                </c:pt>
                <c:pt idx="4" formatCode="0">
                  <c:v>27.142857142857142</c:v>
                </c:pt>
                <c:pt idx="6" formatCode="0">
                  <c:v>23.958333333333336</c:v>
                </c:pt>
                <c:pt idx="7" formatCode="0">
                  <c:v>31.707317073170731</c:v>
                </c:pt>
                <c:pt idx="9" formatCode="0">
                  <c:v>29.850746268656714</c:v>
                </c:pt>
                <c:pt idx="10" formatCode="0">
                  <c:v>25.242718446601941</c:v>
                </c:pt>
                <c:pt idx="12" formatCode="0">
                  <c:v>28.571428571428569</c:v>
                </c:pt>
                <c:pt idx="13" formatCode="0">
                  <c:v>33.333333333333329</c:v>
                </c:pt>
                <c:pt idx="14" formatCode="0">
                  <c:v>36.363636363636367</c:v>
                </c:pt>
                <c:pt idx="15" formatCode="0">
                  <c:v>20.689655172413794</c:v>
                </c:pt>
                <c:pt idx="16" formatCode="0">
                  <c:v>19.672131147540984</c:v>
                </c:pt>
                <c:pt idx="18" formatCode="0">
                  <c:v>27.127659574468083</c:v>
                </c:pt>
                <c:pt idx="19" formatCode="0">
                  <c:v>24</c:v>
                </c:pt>
                <c:pt idx="20" formatCode="0">
                  <c:v>27.586206896551722</c:v>
                </c:pt>
                <c:pt idx="21" formatCode="0">
                  <c:v>26.666666666666668</c:v>
                </c:pt>
                <c:pt idx="22" formatCode="0">
                  <c:v>24.137931034482758</c:v>
                </c:pt>
                <c:pt idx="24" formatCode="0">
                  <c:v>27.127659574468083</c:v>
                </c:pt>
                <c:pt idx="25" formatCode="0">
                  <c:v>27.06766917293233</c:v>
                </c:pt>
                <c:pt idx="26" formatCode="0">
                  <c:v>20</c:v>
                </c:pt>
              </c:numCache>
            </c:numRef>
          </c:val>
          <c:extLst>
            <c:ext xmlns:c16="http://schemas.microsoft.com/office/drawing/2014/chart" uri="{C3380CC4-5D6E-409C-BE32-E72D297353CC}">
              <c16:uniqueId val="{0000000A-1193-4A96-A7B5-CC369C9041CD}"/>
            </c:ext>
          </c:extLst>
        </c:ser>
        <c:ser>
          <c:idx val="4"/>
          <c:order val="4"/>
          <c:tx>
            <c:strRef>
              <c:f>Dati!$G$1219</c:f>
              <c:strCache>
                <c:ptCount val="1"/>
                <c:pt idx="0">
                  <c:v>Ļoti svarīgi</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Dati!$B$1220:$B$1246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Dati!$G$1220:$G$1246</c:f>
              <c:numCache>
                <c:formatCode>General</c:formatCode>
                <c:ptCount val="27"/>
                <c:pt idx="0" formatCode="0">
                  <c:v>56.11702127659575</c:v>
                </c:pt>
                <c:pt idx="2" formatCode="0">
                  <c:v>50</c:v>
                </c:pt>
                <c:pt idx="3" formatCode="0">
                  <c:v>53.846153846153847</c:v>
                </c:pt>
                <c:pt idx="4" formatCode="0">
                  <c:v>62.857142857142854</c:v>
                </c:pt>
                <c:pt idx="6" formatCode="0">
                  <c:v>56.597222222222221</c:v>
                </c:pt>
                <c:pt idx="7" formatCode="0">
                  <c:v>54.878048780487809</c:v>
                </c:pt>
                <c:pt idx="9" formatCode="0">
                  <c:v>50.746268656716417</c:v>
                </c:pt>
                <c:pt idx="10" formatCode="0">
                  <c:v>57.28155339805825</c:v>
                </c:pt>
                <c:pt idx="12" formatCode="0">
                  <c:v>50</c:v>
                </c:pt>
                <c:pt idx="13" formatCode="0">
                  <c:v>53.846153846153847</c:v>
                </c:pt>
                <c:pt idx="14" formatCode="0">
                  <c:v>54.54545454545454</c:v>
                </c:pt>
                <c:pt idx="15" formatCode="0">
                  <c:v>55.172413793103445</c:v>
                </c:pt>
                <c:pt idx="16" formatCode="0">
                  <c:v>63.934426229508205</c:v>
                </c:pt>
                <c:pt idx="18" formatCode="0">
                  <c:v>56.38297872340425</c:v>
                </c:pt>
                <c:pt idx="19" formatCode="0">
                  <c:v>57.999999999999993</c:v>
                </c:pt>
                <c:pt idx="20" formatCode="0">
                  <c:v>55.172413793103445</c:v>
                </c:pt>
                <c:pt idx="21" formatCode="0">
                  <c:v>40</c:v>
                </c:pt>
                <c:pt idx="22" formatCode="0">
                  <c:v>65.517241379310349</c:v>
                </c:pt>
                <c:pt idx="24" formatCode="0">
                  <c:v>56.38297872340425</c:v>
                </c:pt>
                <c:pt idx="25" formatCode="0">
                  <c:v>54.13533834586466</c:v>
                </c:pt>
                <c:pt idx="26" formatCode="0">
                  <c:v>60</c:v>
                </c:pt>
              </c:numCache>
            </c:numRef>
          </c:val>
          <c:extLst>
            <c:ext xmlns:c16="http://schemas.microsoft.com/office/drawing/2014/chart" uri="{C3380CC4-5D6E-409C-BE32-E72D297353CC}">
              <c16:uniqueId val="{0000000B-1193-4A96-A7B5-CC369C9041CD}"/>
            </c:ext>
          </c:extLst>
        </c:ser>
        <c:ser>
          <c:idx val="5"/>
          <c:order val="5"/>
          <c:tx>
            <c:strRef>
              <c:f>Dati!$H$1219</c:f>
              <c:strCache>
                <c:ptCount val="1"/>
                <c:pt idx="0">
                  <c:v>.</c:v>
                </c:pt>
              </c:strCache>
            </c:strRef>
          </c:tx>
          <c:spPr>
            <a:noFill/>
          </c:spPr>
          <c:invertIfNegative val="0"/>
          <c:dLbls>
            <c:delete val="1"/>
          </c:dLbls>
          <c:cat>
            <c:strRef>
              <c:f>Dati!$B$1220:$B$1246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Dati!$H$1220:$H$1246</c:f>
              <c:numCache>
                <c:formatCode>General</c:formatCode>
                <c:ptCount val="27"/>
                <c:pt idx="0" formatCode="0">
                  <c:v>15.728239845261111</c:v>
                </c:pt>
                <c:pt idx="2" formatCode="0">
                  <c:v>23.380789022298455</c:v>
                </c:pt>
                <c:pt idx="3" formatCode="0">
                  <c:v>17.909090909090903</c:v>
                </c:pt>
                <c:pt idx="4" formatCode="0">
                  <c:v>7.9090909090909101</c:v>
                </c:pt>
                <c:pt idx="6" formatCode="0">
                  <c:v>17.353535353535349</c:v>
                </c:pt>
                <c:pt idx="7" formatCode="0">
                  <c:v>11.323725055432366</c:v>
                </c:pt>
                <c:pt idx="9" formatCode="0">
                  <c:v>17.312075983717776</c:v>
                </c:pt>
                <c:pt idx="10" formatCode="0">
                  <c:v>15.384819064430715</c:v>
                </c:pt>
                <c:pt idx="12" formatCode="0">
                  <c:v>19.337662337662337</c:v>
                </c:pt>
                <c:pt idx="13" formatCode="0">
                  <c:v>10.729603729603731</c:v>
                </c:pt>
                <c:pt idx="14" formatCode="0">
                  <c:v>7</c:v>
                </c:pt>
                <c:pt idx="15" formatCode="0">
                  <c:v>22.047021943573668</c:v>
                </c:pt>
                <c:pt idx="16" formatCode="0">
                  <c:v>14.302533532041718</c:v>
                </c:pt>
                <c:pt idx="18" formatCode="0">
                  <c:v>14.398452611218573</c:v>
                </c:pt>
                <c:pt idx="19" formatCode="0">
                  <c:v>15.909090909090914</c:v>
                </c:pt>
                <c:pt idx="20" formatCode="0">
                  <c:v>15.150470219435739</c:v>
                </c:pt>
                <c:pt idx="21" formatCode="0">
                  <c:v>31.242424242424239</c:v>
                </c:pt>
                <c:pt idx="22" formatCode="0">
                  <c:v>8.2539184952977998</c:v>
                </c:pt>
                <c:pt idx="24" formatCode="0">
                  <c:v>14.398452611218573</c:v>
                </c:pt>
                <c:pt idx="25" formatCode="0">
                  <c:v>16.706083390293916</c:v>
                </c:pt>
                <c:pt idx="26" formatCode="0">
                  <c:v>17.909090909090907</c:v>
                </c:pt>
              </c:numCache>
            </c:numRef>
          </c:val>
          <c:extLst>
            <c:ext xmlns:c16="http://schemas.microsoft.com/office/drawing/2014/chart" uri="{C3380CC4-5D6E-409C-BE32-E72D297353CC}">
              <c16:uniqueId val="{0000000C-1193-4A96-A7B5-CC369C9041CD}"/>
            </c:ext>
          </c:extLst>
        </c:ser>
        <c:ser>
          <c:idx val="6"/>
          <c:order val="6"/>
          <c:tx>
            <c:strRef>
              <c:f>Dati!$I$1219</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193-4A96-A7B5-CC369C9041CD}"/>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193-4A96-A7B5-CC369C9041CD}"/>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193-4A96-A7B5-CC369C9041CD}"/>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193-4A96-A7B5-CC369C9041CD}"/>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02-4FA0-872C-20D38DDE7CCE}"/>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193-4A96-A7B5-CC369C9041CD}"/>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02-4FA0-872C-20D38DDE7CC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193-4A96-A7B5-CC369C9041CD}"/>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193-4A96-A7B5-CC369C9041CD}"/>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02-4FA0-872C-20D38DDE7CCE}"/>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193-4A96-A7B5-CC369C9041CD}"/>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Dati!$B$1220:$B$1246</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Dati!$I$1220:$I$1246</c:f>
              <c:numCache>
                <c:formatCode>General</c:formatCode>
                <c:ptCount val="27"/>
                <c:pt idx="0" formatCode="0">
                  <c:v>2.3936170212765959</c:v>
                </c:pt>
                <c:pt idx="2" formatCode="0">
                  <c:v>0.94339622641509435</c:v>
                </c:pt>
                <c:pt idx="3" formatCode="0">
                  <c:v>3.8461538461538463</c:v>
                </c:pt>
                <c:pt idx="4" formatCode="0">
                  <c:v>2.1428571428571428</c:v>
                </c:pt>
                <c:pt idx="6" formatCode="0">
                  <c:v>2.7777777777777777</c:v>
                </c:pt>
                <c:pt idx="7" formatCode="0">
                  <c:v>1.2195121951219512</c:v>
                </c:pt>
                <c:pt idx="9" formatCode="0">
                  <c:v>2.9850746268656714</c:v>
                </c:pt>
                <c:pt idx="10" formatCode="0">
                  <c:v>2.2653721682847898</c:v>
                </c:pt>
                <c:pt idx="12" formatCode="0">
                  <c:v>2.3809523809523809</c:v>
                </c:pt>
                <c:pt idx="13" formatCode="0">
                  <c:v>2.5641025641025639</c:v>
                </c:pt>
                <c:pt idx="14" formatCode="0">
                  <c:v>0</c:v>
                </c:pt>
                <c:pt idx="15" formatCode="0">
                  <c:v>5.1724137931034484</c:v>
                </c:pt>
                <c:pt idx="16" formatCode="0">
                  <c:v>0</c:v>
                </c:pt>
                <c:pt idx="18" formatCode="0">
                  <c:v>2.1276595744680851</c:v>
                </c:pt>
                <c:pt idx="19" formatCode="0">
                  <c:v>1</c:v>
                </c:pt>
                <c:pt idx="20" formatCode="0">
                  <c:v>3.4482758620689653</c:v>
                </c:pt>
                <c:pt idx="21" formatCode="0">
                  <c:v>10</c:v>
                </c:pt>
                <c:pt idx="22" formatCode="0">
                  <c:v>0</c:v>
                </c:pt>
                <c:pt idx="24" formatCode="0">
                  <c:v>2.1276595744680851</c:v>
                </c:pt>
                <c:pt idx="25" formatCode="0">
                  <c:v>2.2556390977443606</c:v>
                </c:pt>
                <c:pt idx="26" formatCode="0">
                  <c:v>3.6363636363636362</c:v>
                </c:pt>
              </c:numCache>
            </c:numRef>
          </c:val>
          <c:extLst>
            <c:ext xmlns:c16="http://schemas.microsoft.com/office/drawing/2014/chart" uri="{C3380CC4-5D6E-409C-BE32-E72D297353CC}">
              <c16:uniqueId val="{00000015-1193-4A96-A7B5-CC369C9041CD}"/>
            </c:ext>
          </c:extLst>
        </c:ser>
        <c:dLbls>
          <c:showLegendKey val="0"/>
          <c:showVal val="1"/>
          <c:showCatName val="0"/>
          <c:showSerName val="0"/>
          <c:showPercent val="0"/>
          <c:showBubbleSize val="0"/>
        </c:dLbls>
        <c:gapWidth val="25"/>
        <c:overlap val="100"/>
        <c:axId val="414308360"/>
        <c:axId val="414304440"/>
      </c:barChart>
      <c:catAx>
        <c:axId val="41430836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304440"/>
        <c:crossesAt val="31.5"/>
        <c:auto val="1"/>
        <c:lblAlgn val="ctr"/>
        <c:lblOffset val="100"/>
        <c:tickLblSkip val="1"/>
        <c:tickMarkSkip val="1"/>
        <c:noMultiLvlLbl val="0"/>
      </c:catAx>
      <c:valAx>
        <c:axId val="414304440"/>
        <c:scaling>
          <c:orientation val="minMax"/>
          <c:max val="145"/>
          <c:min val="0"/>
        </c:scaling>
        <c:delete val="1"/>
        <c:axPos val="t"/>
        <c:numFmt formatCode="0" sourceLinked="1"/>
        <c:majorTickMark val="out"/>
        <c:minorTickMark val="none"/>
        <c:tickLblPos val="nextTo"/>
        <c:crossAx val="41430836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7927585255491484"/>
          <c:y val="0.11533464965573106"/>
          <c:w val="0.49140176333405733"/>
          <c:h val="0.87109288510868099"/>
        </c:manualLayout>
      </c:layout>
      <c:barChart>
        <c:barDir val="bar"/>
        <c:grouping val="stacked"/>
        <c:varyColors val="0"/>
        <c:ser>
          <c:idx val="0"/>
          <c:order val="0"/>
          <c:tx>
            <c:strRef>
              <c:f>Dati!$C$1245</c:f>
              <c:strCache>
                <c:ptCount val="1"/>
                <c:pt idx="0">
                  <c:v>.</c:v>
                </c:pt>
              </c:strCache>
            </c:strRef>
          </c:tx>
          <c:spPr>
            <a:noFill/>
          </c:spPr>
          <c:invertIfNegative val="0"/>
          <c:dLbls>
            <c:delete val="1"/>
          </c:dLbls>
          <c:cat>
            <c:strRef>
              <c:f>Dati!$B$1246:$B$1270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Dati!$C$1246:$C$1270</c:f>
              <c:numCache>
                <c:formatCode>General</c:formatCode>
                <c:ptCount val="25"/>
                <c:pt idx="0" formatCode="0">
                  <c:v>20.60672614962251</c:v>
                </c:pt>
                <c:pt idx="2" formatCode="0">
                  <c:v>20.515016685205779</c:v>
                </c:pt>
                <c:pt idx="3" formatCode="0">
                  <c:v>20.915978994748684</c:v>
                </c:pt>
                <c:pt idx="5" formatCode="0">
                  <c:v>28.137521222410864</c:v>
                </c:pt>
                <c:pt idx="6" formatCode="0">
                  <c:v>17.32996798818025</c:v>
                </c:pt>
                <c:pt idx="8" formatCode="0">
                  <c:v>21.696593728851791</c:v>
                </c:pt>
                <c:pt idx="9" formatCode="0">
                  <c:v>17.143369175627242</c:v>
                </c:pt>
                <c:pt idx="11" formatCode="0">
                  <c:v>20.152429738335869</c:v>
                </c:pt>
                <c:pt idx="12" formatCode="0">
                  <c:v>21.346943379201441</c:v>
                </c:pt>
                <c:pt idx="14" formatCode="0">
                  <c:v>29.055513878469615</c:v>
                </c:pt>
                <c:pt idx="15" formatCode="0">
                  <c:v>16.194201384354187</c:v>
                </c:pt>
                <c:pt idx="17" formatCode="0">
                  <c:v>18.616527727437475</c:v>
                </c:pt>
                <c:pt idx="18" formatCode="0">
                  <c:v>22.395894428152491</c:v>
                </c:pt>
                <c:pt idx="20" formatCode="0">
                  <c:v>7</c:v>
                </c:pt>
                <c:pt idx="21" formatCode="0">
                  <c:v>23.293404561331414</c:v>
                </c:pt>
                <c:pt idx="23" formatCode="0">
                  <c:v>23.703490941228459</c:v>
                </c:pt>
                <c:pt idx="24" formatCode="0">
                  <c:v>19.860640902799958</c:v>
                </c:pt>
              </c:numCache>
            </c:numRef>
          </c:val>
          <c:extLst>
            <c:ext xmlns:c16="http://schemas.microsoft.com/office/drawing/2014/chart" uri="{C3380CC4-5D6E-409C-BE32-E72D297353CC}">
              <c16:uniqueId val="{00000000-893D-47DA-8509-FBF457F0B4A1}"/>
            </c:ext>
          </c:extLst>
        </c:ser>
        <c:ser>
          <c:idx val="1"/>
          <c:order val="1"/>
          <c:tx>
            <c:strRef>
              <c:f>Dati!$D$1245</c:f>
              <c:strCache>
                <c:ptCount val="1"/>
                <c:pt idx="0">
                  <c:v>Nemaz nebija svarīgi</c:v>
                </c:pt>
              </c:strCache>
            </c:strRef>
          </c:tx>
          <c:spPr>
            <a:solidFill>
              <a:srgbClr val="C4BD97"/>
            </a:solidFill>
          </c:spPr>
          <c:invertIfNegative val="0"/>
          <c:dLbls>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3D-47DA-8509-FBF457F0B4A1}"/>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3D-47DA-8509-FBF457F0B4A1}"/>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3D-47DA-8509-FBF457F0B4A1}"/>
                </c:ext>
              </c:extLst>
            </c:dLbl>
            <c:dLbl>
              <c:idx val="2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3D-47DA-8509-FBF457F0B4A1}"/>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Dati!$B$1246:$B$1270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Dati!$D$1246:$D$1270</c:f>
              <c:numCache>
                <c:formatCode>General</c:formatCode>
                <c:ptCount val="25"/>
                <c:pt idx="0" formatCode="0">
                  <c:v>3.4574468085106385</c:v>
                </c:pt>
                <c:pt idx="2" formatCode="0">
                  <c:v>2.7586206896551726</c:v>
                </c:pt>
                <c:pt idx="3" formatCode="0">
                  <c:v>5.8139534883720927</c:v>
                </c:pt>
                <c:pt idx="5" formatCode="0">
                  <c:v>1.7543859649122806</c:v>
                </c:pt>
                <c:pt idx="6" formatCode="0">
                  <c:v>4.1984732824427482</c:v>
                </c:pt>
                <c:pt idx="8" formatCode="0">
                  <c:v>3.8461538461538463</c:v>
                </c:pt>
                <c:pt idx="9" formatCode="0">
                  <c:v>2.2222222222222223</c:v>
                </c:pt>
                <c:pt idx="11" formatCode="0">
                  <c:v>3.8626609442060089</c:v>
                </c:pt>
                <c:pt idx="12" formatCode="0">
                  <c:v>2.7972027972027971</c:v>
                </c:pt>
                <c:pt idx="14" formatCode="0">
                  <c:v>2.3255813953488373</c:v>
                </c:pt>
                <c:pt idx="15" formatCode="0">
                  <c:v>4.048582995951417</c:v>
                </c:pt>
                <c:pt idx="17" formatCode="0">
                  <c:v>3.3707865168539324</c:v>
                </c:pt>
                <c:pt idx="18" formatCode="0">
                  <c:v>3.535353535353535</c:v>
                </c:pt>
                <c:pt idx="20" formatCode="0">
                  <c:v>6.4516129032258061</c:v>
                </c:pt>
                <c:pt idx="21" formatCode="0">
                  <c:v>2.8662420382165608</c:v>
                </c:pt>
                <c:pt idx="23" formatCode="0">
                  <c:v>1.3698630136986301</c:v>
                </c:pt>
                <c:pt idx="24" formatCode="0">
                  <c:v>3.9603960396039604</c:v>
                </c:pt>
              </c:numCache>
            </c:numRef>
          </c:val>
          <c:extLst>
            <c:ext xmlns:c16="http://schemas.microsoft.com/office/drawing/2014/chart" uri="{C3380CC4-5D6E-409C-BE32-E72D297353CC}">
              <c16:uniqueId val="{00000005-893D-47DA-8509-FBF457F0B4A1}"/>
            </c:ext>
          </c:extLst>
        </c:ser>
        <c:ser>
          <c:idx val="2"/>
          <c:order val="2"/>
          <c:tx>
            <c:strRef>
              <c:f>Dati!$E$1245</c:f>
              <c:strCache>
                <c:ptCount val="1"/>
                <c:pt idx="0">
                  <c:v>Drīzāk nebija svarīgi</c:v>
                </c:pt>
              </c:strCache>
            </c:strRef>
          </c:tx>
          <c:spPr>
            <a:solidFill>
              <a:srgbClr val="E5E2D1"/>
            </a:solidFill>
          </c:spPr>
          <c:invertIfNegative val="0"/>
          <c:dLbls>
            <c:dLbl>
              <c:idx val="20"/>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A7FD-4903-91FE-F5A3ED996E2C}"/>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Dati!$B$1246:$B$1270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Dati!$E$1246:$E$1270</c:f>
              <c:numCache>
                <c:formatCode>General</c:formatCode>
                <c:ptCount val="25"/>
                <c:pt idx="0" formatCode="0">
                  <c:v>11.968085106382979</c:v>
                </c:pt>
                <c:pt idx="2" formatCode="0">
                  <c:v>12.758620689655173</c:v>
                </c:pt>
                <c:pt idx="3" formatCode="0">
                  <c:v>9.3023255813953494</c:v>
                </c:pt>
                <c:pt idx="5" formatCode="0">
                  <c:v>6.140350877192982</c:v>
                </c:pt>
                <c:pt idx="6" formatCode="0">
                  <c:v>14.503816793893129</c:v>
                </c:pt>
                <c:pt idx="8" formatCode="0">
                  <c:v>10.48951048951049</c:v>
                </c:pt>
                <c:pt idx="9" formatCode="0">
                  <c:v>16.666666666666664</c:v>
                </c:pt>
                <c:pt idx="11" formatCode="0">
                  <c:v>12.017167381974248</c:v>
                </c:pt>
                <c:pt idx="12" formatCode="0">
                  <c:v>11.888111888111888</c:v>
                </c:pt>
                <c:pt idx="14" formatCode="0">
                  <c:v>4.6511627906976747</c:v>
                </c:pt>
                <c:pt idx="15" formatCode="0">
                  <c:v>15.789473684210526</c:v>
                </c:pt>
                <c:pt idx="17" formatCode="0">
                  <c:v>14.04494382022472</c:v>
                </c:pt>
                <c:pt idx="18" formatCode="0">
                  <c:v>10.1010101010101</c:v>
                </c:pt>
                <c:pt idx="20" formatCode="0">
                  <c:v>22.58064516129032</c:v>
                </c:pt>
                <c:pt idx="21" formatCode="0">
                  <c:v>9.8726114649681538</c:v>
                </c:pt>
                <c:pt idx="23" formatCode="0">
                  <c:v>10.95890410958904</c:v>
                </c:pt>
                <c:pt idx="24" formatCode="0">
                  <c:v>12.211221122112212</c:v>
                </c:pt>
              </c:numCache>
            </c:numRef>
          </c:val>
          <c:extLst>
            <c:ext xmlns:c16="http://schemas.microsoft.com/office/drawing/2014/chart" uri="{C3380CC4-5D6E-409C-BE32-E72D297353CC}">
              <c16:uniqueId val="{00000006-893D-47DA-8509-FBF457F0B4A1}"/>
            </c:ext>
          </c:extLst>
        </c:ser>
        <c:ser>
          <c:idx val="3"/>
          <c:order val="3"/>
          <c:tx>
            <c:strRef>
              <c:f>Dati!$F$1245</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Dati!$B$1246:$B$1270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Dati!$F$1246:$F$1270</c:f>
              <c:numCache>
                <c:formatCode>General</c:formatCode>
                <c:ptCount val="25"/>
                <c:pt idx="0" formatCode="0">
                  <c:v>26.063829787234045</c:v>
                </c:pt>
                <c:pt idx="2" formatCode="0">
                  <c:v>27.586206896551722</c:v>
                </c:pt>
                <c:pt idx="3" formatCode="0">
                  <c:v>20.930232558139537</c:v>
                </c:pt>
                <c:pt idx="5" formatCode="0">
                  <c:v>23.684210526315788</c:v>
                </c:pt>
                <c:pt idx="6" formatCode="0">
                  <c:v>27.099236641221374</c:v>
                </c:pt>
                <c:pt idx="8" formatCode="0">
                  <c:v>24.825174825174827</c:v>
                </c:pt>
                <c:pt idx="9" formatCode="0">
                  <c:v>30</c:v>
                </c:pt>
                <c:pt idx="11" formatCode="0">
                  <c:v>26.180257510729614</c:v>
                </c:pt>
                <c:pt idx="12" formatCode="0">
                  <c:v>25.874125874125873</c:v>
                </c:pt>
                <c:pt idx="14" formatCode="0">
                  <c:v>21.705426356589147</c:v>
                </c:pt>
                <c:pt idx="15" formatCode="0">
                  <c:v>28.340080971659919</c:v>
                </c:pt>
                <c:pt idx="17" formatCode="0">
                  <c:v>28.08988764044944</c:v>
                </c:pt>
                <c:pt idx="18" formatCode="0">
                  <c:v>24.242424242424242</c:v>
                </c:pt>
                <c:pt idx="20" formatCode="0">
                  <c:v>25.806451612903224</c:v>
                </c:pt>
                <c:pt idx="21" formatCode="0">
                  <c:v>26.114649681528661</c:v>
                </c:pt>
                <c:pt idx="23" formatCode="0">
                  <c:v>21.917808219178081</c:v>
                </c:pt>
                <c:pt idx="24" formatCode="0">
                  <c:v>27.062706270627064</c:v>
                </c:pt>
              </c:numCache>
            </c:numRef>
          </c:val>
          <c:extLst>
            <c:ext xmlns:c16="http://schemas.microsoft.com/office/drawing/2014/chart" uri="{C3380CC4-5D6E-409C-BE32-E72D297353CC}">
              <c16:uniqueId val="{00000007-893D-47DA-8509-FBF457F0B4A1}"/>
            </c:ext>
          </c:extLst>
        </c:ser>
        <c:ser>
          <c:idx val="4"/>
          <c:order val="4"/>
          <c:tx>
            <c:strRef>
              <c:f>Dati!$G$1245</c:f>
              <c:strCache>
                <c:ptCount val="1"/>
                <c:pt idx="0">
                  <c:v>Ļoti svarīgi</c:v>
                </c:pt>
              </c:strCache>
            </c:strRef>
          </c:tx>
          <c:spPr>
            <a:solidFill>
              <a:srgbClr val="16697A"/>
            </a:solidFill>
          </c:spPr>
          <c:invertIfNegative val="0"/>
          <c:dLbls>
            <c:dLbl>
              <c:idx val="5"/>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A7FD-4903-91FE-F5A3ED996E2C}"/>
                </c:ext>
              </c:extLst>
            </c:dLbl>
            <c:dLbl>
              <c:idx val="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A7FD-4903-91FE-F5A3ED996E2C}"/>
                </c:ext>
              </c:extLst>
            </c:dLbl>
            <c:dLbl>
              <c:idx val="1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A7FD-4903-91FE-F5A3ED996E2C}"/>
                </c:ext>
              </c:extLst>
            </c:dLbl>
            <c:dLbl>
              <c:idx val="23"/>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4-A7FD-4903-91FE-F5A3ED996E2C}"/>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Dati!$B$1246:$B$1270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Dati!$G$1246:$G$1270</c:f>
              <c:numCache>
                <c:formatCode>General</c:formatCode>
                <c:ptCount val="25"/>
                <c:pt idx="0" formatCode="0">
                  <c:v>56.11702127659575</c:v>
                </c:pt>
                <c:pt idx="2" formatCode="0">
                  <c:v>54.482758620689651</c:v>
                </c:pt>
                <c:pt idx="3" formatCode="0">
                  <c:v>61.627906976744185</c:v>
                </c:pt>
                <c:pt idx="5" formatCode="0">
                  <c:v>68.421052631578945</c:v>
                </c:pt>
                <c:pt idx="6" formatCode="0">
                  <c:v>50.763358778625957</c:v>
                </c:pt>
                <c:pt idx="8" formatCode="0">
                  <c:v>58.74125874125874</c:v>
                </c:pt>
                <c:pt idx="9" formatCode="0">
                  <c:v>47.777777777777779</c:v>
                </c:pt>
                <c:pt idx="11" formatCode="0">
                  <c:v>55.36480686695279</c:v>
                </c:pt>
                <c:pt idx="12" formatCode="0">
                  <c:v>57.342657342657347</c:v>
                </c:pt>
                <c:pt idx="14" formatCode="0">
                  <c:v>70.542635658914733</c:v>
                </c:pt>
                <c:pt idx="15" formatCode="0">
                  <c:v>48.582995951417004</c:v>
                </c:pt>
                <c:pt idx="17" formatCode="0">
                  <c:v>51.123595505617978</c:v>
                </c:pt>
                <c:pt idx="18" formatCode="0">
                  <c:v>60.606060606060609</c:v>
                </c:pt>
                <c:pt idx="20" formatCode="0">
                  <c:v>45.161290322580641</c:v>
                </c:pt>
                <c:pt idx="21" formatCode="0">
                  <c:v>58.280254777070063</c:v>
                </c:pt>
                <c:pt idx="23" formatCode="0">
                  <c:v>64.38356164383562</c:v>
                </c:pt>
                <c:pt idx="24" formatCode="0">
                  <c:v>54.125412541254128</c:v>
                </c:pt>
              </c:numCache>
            </c:numRef>
          </c:val>
          <c:extLst>
            <c:ext xmlns:c16="http://schemas.microsoft.com/office/drawing/2014/chart" uri="{C3380CC4-5D6E-409C-BE32-E72D297353CC}">
              <c16:uniqueId val="{00000008-893D-47DA-8509-FBF457F0B4A1}"/>
            </c:ext>
          </c:extLst>
        </c:ser>
        <c:ser>
          <c:idx val="5"/>
          <c:order val="5"/>
          <c:tx>
            <c:strRef>
              <c:f>Dati!$H$1245</c:f>
              <c:strCache>
                <c:ptCount val="1"/>
                <c:pt idx="0">
                  <c:v>.</c:v>
                </c:pt>
              </c:strCache>
            </c:strRef>
          </c:tx>
          <c:spPr>
            <a:noFill/>
          </c:spPr>
          <c:invertIfNegative val="0"/>
          <c:dLbls>
            <c:delete val="1"/>
          </c:dLbls>
          <c:cat>
            <c:strRef>
              <c:f>Dati!$B$1246:$B$1270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Dati!$H$1246:$H$1270</c:f>
              <c:numCache>
                <c:formatCode>General</c:formatCode>
                <c:ptCount val="25"/>
                <c:pt idx="0" formatCode="0">
                  <c:v>17.067210951674081</c:v>
                </c:pt>
                <c:pt idx="2" formatCode="0">
                  <c:v>17.179096498262503</c:v>
                </c:pt>
                <c:pt idx="3" formatCode="0">
                  <c:v>16.689922480620154</c:v>
                </c:pt>
                <c:pt idx="5" formatCode="0">
                  <c:v>7.1427988576091437</c:v>
                </c:pt>
                <c:pt idx="6" formatCode="0">
                  <c:v>21.385466595656546</c:v>
                </c:pt>
                <c:pt idx="8" formatCode="0">
                  <c:v>15.68162844907031</c:v>
                </c:pt>
                <c:pt idx="9" formatCode="0">
                  <c:v>21.470284237726098</c:v>
                </c:pt>
                <c:pt idx="11" formatCode="0">
                  <c:v>17.702997637821472</c:v>
                </c:pt>
                <c:pt idx="12" formatCode="0">
                  <c:v>16.031278798720656</c:v>
                </c:pt>
                <c:pt idx="14" formatCode="0">
                  <c:v>6.9999999999999964</c:v>
                </c:pt>
                <c:pt idx="15" formatCode="0">
                  <c:v>22.324985092426953</c:v>
                </c:pt>
                <c:pt idx="17" formatCode="0">
                  <c:v>20.034578869436459</c:v>
                </c:pt>
                <c:pt idx="18" formatCode="0">
                  <c:v>14.399577167019025</c:v>
                </c:pt>
                <c:pt idx="20" formatCode="0">
                  <c:v>28.280320080020012</c:v>
                </c:pt>
                <c:pt idx="21" formatCode="0">
                  <c:v>14.853157556905153</c:v>
                </c:pt>
                <c:pt idx="23" formatCode="0">
                  <c:v>12.946692152490176</c:v>
                </c:pt>
                <c:pt idx="24" formatCode="0">
                  <c:v>18.059943203622684</c:v>
                </c:pt>
              </c:numCache>
            </c:numRef>
          </c:val>
          <c:extLst>
            <c:ext xmlns:c16="http://schemas.microsoft.com/office/drawing/2014/chart" uri="{C3380CC4-5D6E-409C-BE32-E72D297353CC}">
              <c16:uniqueId val="{00000009-893D-47DA-8509-FBF457F0B4A1}"/>
            </c:ext>
          </c:extLst>
        </c:ser>
        <c:ser>
          <c:idx val="6"/>
          <c:order val="6"/>
          <c:tx>
            <c:strRef>
              <c:f>Dati!$I$1245</c:f>
              <c:strCache>
                <c:ptCount val="1"/>
                <c:pt idx="0">
                  <c:v>Grūti pateikt</c:v>
                </c:pt>
              </c:strCache>
            </c:strRef>
          </c:tx>
          <c:spPr>
            <a:solidFill>
              <a:sysClr val="window" lastClr="FFFFFF">
                <a:lumMod val="75000"/>
              </a:sysClr>
            </a:solidFill>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FD-4903-91FE-F5A3ED996E2C}"/>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3D-47DA-8509-FBF457F0B4A1}"/>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3D-47DA-8509-FBF457F0B4A1}"/>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3D-47DA-8509-FBF457F0B4A1}"/>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3D-47DA-8509-FBF457F0B4A1}"/>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FD-4903-91FE-F5A3ED996E2C}"/>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93D-47DA-8509-FBF457F0B4A1}"/>
                </c:ext>
              </c:extLst>
            </c:dLbl>
            <c:dLbl>
              <c:idx val="2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93D-47DA-8509-FBF457F0B4A1}"/>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Dati!$B$1246:$B$1270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Dati!$I$1246:$I$1270</c:f>
              <c:numCache>
                <c:formatCode>General</c:formatCode>
                <c:ptCount val="25"/>
                <c:pt idx="0" formatCode="0">
                  <c:v>2.3936170212765959</c:v>
                </c:pt>
                <c:pt idx="2" formatCode="0">
                  <c:v>2.4137931034482758</c:v>
                </c:pt>
                <c:pt idx="3" formatCode="0">
                  <c:v>2.3255813953488373</c:v>
                </c:pt>
                <c:pt idx="5" formatCode="0">
                  <c:v>0</c:v>
                </c:pt>
                <c:pt idx="6" formatCode="0">
                  <c:v>3.4351145038167941</c:v>
                </c:pt>
                <c:pt idx="8" formatCode="0">
                  <c:v>2.0979020979020979</c:v>
                </c:pt>
                <c:pt idx="9" formatCode="0">
                  <c:v>3.3333333333333335</c:v>
                </c:pt>
                <c:pt idx="11" formatCode="0">
                  <c:v>2.5751072961373391</c:v>
                </c:pt>
                <c:pt idx="12" formatCode="0">
                  <c:v>2.0979020979020979</c:v>
                </c:pt>
                <c:pt idx="14" formatCode="0">
                  <c:v>0.77519379844961245</c:v>
                </c:pt>
                <c:pt idx="15" formatCode="0">
                  <c:v>3.2388663967611335</c:v>
                </c:pt>
                <c:pt idx="17" formatCode="0">
                  <c:v>3.3707865168539324</c:v>
                </c:pt>
                <c:pt idx="18" formatCode="0">
                  <c:v>1.5151515151515151</c:v>
                </c:pt>
                <c:pt idx="20" formatCode="0">
                  <c:v>0</c:v>
                </c:pt>
                <c:pt idx="21" formatCode="0">
                  <c:v>2.8662420382165608</c:v>
                </c:pt>
                <c:pt idx="23" formatCode="0">
                  <c:v>1.3698630136986301</c:v>
                </c:pt>
                <c:pt idx="24" formatCode="0">
                  <c:v>2.6402640264026402</c:v>
                </c:pt>
              </c:numCache>
            </c:numRef>
          </c:val>
          <c:extLst>
            <c:ext xmlns:c16="http://schemas.microsoft.com/office/drawing/2014/chart" uri="{C3380CC4-5D6E-409C-BE32-E72D297353CC}">
              <c16:uniqueId val="{00000011-893D-47DA-8509-FBF457F0B4A1}"/>
            </c:ext>
          </c:extLst>
        </c:ser>
        <c:dLbls>
          <c:showLegendKey val="0"/>
          <c:showVal val="1"/>
          <c:showCatName val="0"/>
          <c:showSerName val="0"/>
          <c:showPercent val="0"/>
          <c:showBubbleSize val="0"/>
        </c:dLbls>
        <c:gapWidth val="25"/>
        <c:overlap val="100"/>
        <c:axId val="414299344"/>
        <c:axId val="414307968"/>
      </c:barChart>
      <c:catAx>
        <c:axId val="41429934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307968"/>
        <c:crossesAt val="36"/>
        <c:auto val="1"/>
        <c:lblAlgn val="ctr"/>
        <c:lblOffset val="100"/>
        <c:tickLblSkip val="1"/>
        <c:tickMarkSkip val="1"/>
        <c:noMultiLvlLbl val="0"/>
      </c:catAx>
      <c:valAx>
        <c:axId val="414307968"/>
        <c:scaling>
          <c:orientation val="minMax"/>
          <c:max val="145"/>
          <c:min val="0"/>
        </c:scaling>
        <c:delete val="1"/>
        <c:axPos val="t"/>
        <c:numFmt formatCode="0" sourceLinked="1"/>
        <c:majorTickMark val="out"/>
        <c:minorTickMark val="none"/>
        <c:tickLblPos val="nextTo"/>
        <c:crossAx val="41429934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Dati!$C$1676</c:f>
              <c:strCache>
                <c:ptCount val="1"/>
                <c:pt idx="0">
                  <c:v>.</c:v>
                </c:pt>
              </c:strCache>
            </c:strRef>
          </c:tx>
          <c:spPr>
            <a:noFill/>
          </c:spPr>
          <c:invertIfNegative val="0"/>
          <c:dLbls>
            <c:delete val="1"/>
          </c:dLbls>
          <c:cat>
            <c:strRef>
              <c:f>Dati!$B$1677:$B$1703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Dati!$C$1677:$C$1703</c:f>
              <c:numCache>
                <c:formatCode>General</c:formatCode>
                <c:ptCount val="27"/>
                <c:pt idx="0" formatCode="0">
                  <c:v>21.158607350096709</c:v>
                </c:pt>
                <c:pt idx="2" formatCode="0">
                  <c:v>19.572898799313887</c:v>
                </c:pt>
                <c:pt idx="3" formatCode="0">
                  <c:v>19.58741258741258</c:v>
                </c:pt>
                <c:pt idx="4" formatCode="0">
                  <c:v>23.818181818181813</c:v>
                </c:pt>
                <c:pt idx="6" formatCode="0">
                  <c:v>21.040404040404034</c:v>
                </c:pt>
                <c:pt idx="7" formatCode="0">
                  <c:v>23.208425720620838</c:v>
                </c:pt>
                <c:pt idx="9" formatCode="0">
                  <c:v>23.445047489823608</c:v>
                </c:pt>
                <c:pt idx="10" formatCode="0">
                  <c:v>20.66284201235657</c:v>
                </c:pt>
                <c:pt idx="12" formatCode="0">
                  <c:v>22.627705627705623</c:v>
                </c:pt>
                <c:pt idx="13" formatCode="0">
                  <c:v>23.177156177156178</c:v>
                </c:pt>
                <c:pt idx="14" formatCode="0">
                  <c:v>30.63636363636363</c:v>
                </c:pt>
                <c:pt idx="15" formatCode="0">
                  <c:v>17.783699059561123</c:v>
                </c:pt>
                <c:pt idx="16" formatCode="0">
                  <c:v>7.8345752608047654</c:v>
                </c:pt>
                <c:pt idx="18" formatCode="0">
                  <c:v>21.158607350096705</c:v>
                </c:pt>
                <c:pt idx="19" formatCode="0">
                  <c:v>19.818181818181813</c:v>
                </c:pt>
                <c:pt idx="20" formatCode="0">
                  <c:v>24.680250783699055</c:v>
                </c:pt>
                <c:pt idx="21" formatCode="0">
                  <c:v>25.484848484848484</c:v>
                </c:pt>
                <c:pt idx="22" formatCode="0">
                  <c:v>17.783699059561123</c:v>
                </c:pt>
                <c:pt idx="24" formatCode="0">
                  <c:v>21.158607350096705</c:v>
                </c:pt>
                <c:pt idx="25" formatCode="0">
                  <c:v>27.013670539986325</c:v>
                </c:pt>
                <c:pt idx="26" formatCode="0">
                  <c:v>6.9999999999999964</c:v>
                </c:pt>
              </c:numCache>
            </c:numRef>
          </c:val>
          <c:extLst>
            <c:ext xmlns:c16="http://schemas.microsoft.com/office/drawing/2014/chart" uri="{C3380CC4-5D6E-409C-BE32-E72D297353CC}">
              <c16:uniqueId val="{00000000-C006-4B22-9ED4-B7698444AA72}"/>
            </c:ext>
          </c:extLst>
        </c:ser>
        <c:ser>
          <c:idx val="1"/>
          <c:order val="1"/>
          <c:tx>
            <c:strRef>
              <c:f>Dati!$D$1676</c:f>
              <c:strCache>
                <c:ptCount val="1"/>
                <c:pt idx="0">
                  <c:v>Nemaz nebija svarīgi</c:v>
                </c:pt>
              </c:strCache>
            </c:strRef>
          </c:tx>
          <c:spPr>
            <a:solidFill>
              <a:srgbClr val="C4BD97"/>
            </a:solidFill>
          </c:spPr>
          <c:invertIfNegative val="0"/>
          <c:dLbls>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06-4B22-9ED4-B7698444AA72}"/>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Dati!$B$1677:$B$1703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Dati!$D$1677:$D$1703</c:f>
              <c:numCache>
                <c:formatCode>General</c:formatCode>
                <c:ptCount val="27"/>
                <c:pt idx="0" formatCode="0">
                  <c:v>10.106382978723403</c:v>
                </c:pt>
                <c:pt idx="2" formatCode="0">
                  <c:v>10.377358490566039</c:v>
                </c:pt>
                <c:pt idx="3" formatCode="0">
                  <c:v>10.76923076923077</c:v>
                </c:pt>
                <c:pt idx="4" formatCode="0">
                  <c:v>9.2857142857142865</c:v>
                </c:pt>
                <c:pt idx="6" formatCode="0">
                  <c:v>10.416666666666668</c:v>
                </c:pt>
                <c:pt idx="7" formatCode="0">
                  <c:v>9.7560975609756095</c:v>
                </c:pt>
                <c:pt idx="9" formatCode="0">
                  <c:v>14.925373134328357</c:v>
                </c:pt>
                <c:pt idx="10" formatCode="0">
                  <c:v>9.0614886731391593</c:v>
                </c:pt>
                <c:pt idx="12" formatCode="0">
                  <c:v>11.904761904761903</c:v>
                </c:pt>
                <c:pt idx="13" formatCode="0">
                  <c:v>12.820512820512819</c:v>
                </c:pt>
                <c:pt idx="14" formatCode="0">
                  <c:v>0</c:v>
                </c:pt>
                <c:pt idx="15" formatCode="0">
                  <c:v>15.517241379310345</c:v>
                </c:pt>
                <c:pt idx="16" formatCode="0">
                  <c:v>16.393442622950818</c:v>
                </c:pt>
                <c:pt idx="18" formatCode="0">
                  <c:v>8.5106382978723403</c:v>
                </c:pt>
                <c:pt idx="19" formatCode="0">
                  <c:v>14.000000000000002</c:v>
                </c:pt>
                <c:pt idx="20" formatCode="0">
                  <c:v>10.344827586206897</c:v>
                </c:pt>
                <c:pt idx="21" formatCode="0">
                  <c:v>6.666666666666667</c:v>
                </c:pt>
                <c:pt idx="22" formatCode="0">
                  <c:v>10.344827586206897</c:v>
                </c:pt>
                <c:pt idx="24" formatCode="0">
                  <c:v>8.5106382978723403</c:v>
                </c:pt>
                <c:pt idx="25" formatCode="0">
                  <c:v>9.7744360902255636</c:v>
                </c:pt>
                <c:pt idx="26" formatCode="0">
                  <c:v>16.363636363636363</c:v>
                </c:pt>
              </c:numCache>
            </c:numRef>
          </c:val>
          <c:extLst>
            <c:ext xmlns:c16="http://schemas.microsoft.com/office/drawing/2014/chart" uri="{C3380CC4-5D6E-409C-BE32-E72D297353CC}">
              <c16:uniqueId val="{00000002-C006-4B22-9ED4-B7698444AA72}"/>
            </c:ext>
          </c:extLst>
        </c:ser>
        <c:ser>
          <c:idx val="2"/>
          <c:order val="2"/>
          <c:tx>
            <c:strRef>
              <c:f>Dati!$E$1676</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Dati!$B$1677:$B$1703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Dati!$E$1677:$E$1703</c:f>
              <c:numCache>
                <c:formatCode>General</c:formatCode>
                <c:ptCount val="27"/>
                <c:pt idx="0" formatCode="0">
                  <c:v>17.553191489361701</c:v>
                </c:pt>
                <c:pt idx="2" formatCode="0">
                  <c:v>18.867924528301888</c:v>
                </c:pt>
                <c:pt idx="3" formatCode="0">
                  <c:v>18.461538461538463</c:v>
                </c:pt>
                <c:pt idx="4" formatCode="0">
                  <c:v>15.714285714285714</c:v>
                </c:pt>
                <c:pt idx="6" formatCode="0">
                  <c:v>17.361111111111111</c:v>
                </c:pt>
                <c:pt idx="7" formatCode="0">
                  <c:v>15.853658536585366</c:v>
                </c:pt>
                <c:pt idx="9" formatCode="0">
                  <c:v>10.44776119402985</c:v>
                </c:pt>
                <c:pt idx="10" formatCode="0">
                  <c:v>19.093851132686083</c:v>
                </c:pt>
                <c:pt idx="12" formatCode="0">
                  <c:v>14.285714285714285</c:v>
                </c:pt>
                <c:pt idx="13" formatCode="0">
                  <c:v>12.820512820512819</c:v>
                </c:pt>
                <c:pt idx="14" formatCode="0">
                  <c:v>18.181818181818183</c:v>
                </c:pt>
                <c:pt idx="15" formatCode="0">
                  <c:v>15.517241379310345</c:v>
                </c:pt>
                <c:pt idx="16" formatCode="0">
                  <c:v>24.590163934426229</c:v>
                </c:pt>
                <c:pt idx="18" formatCode="0">
                  <c:v>19.148936170212767</c:v>
                </c:pt>
                <c:pt idx="19" formatCode="0">
                  <c:v>15</c:v>
                </c:pt>
                <c:pt idx="20" formatCode="0">
                  <c:v>13.793103448275861</c:v>
                </c:pt>
                <c:pt idx="21" formatCode="0">
                  <c:v>16.666666666666664</c:v>
                </c:pt>
                <c:pt idx="22" formatCode="0">
                  <c:v>20.689655172413794</c:v>
                </c:pt>
                <c:pt idx="24" formatCode="0">
                  <c:v>19.148936170212767</c:v>
                </c:pt>
                <c:pt idx="25" formatCode="0">
                  <c:v>12.030075187969924</c:v>
                </c:pt>
                <c:pt idx="26" formatCode="0">
                  <c:v>25.454545454545453</c:v>
                </c:pt>
              </c:numCache>
            </c:numRef>
          </c:val>
          <c:extLst>
            <c:ext xmlns:c16="http://schemas.microsoft.com/office/drawing/2014/chart" uri="{C3380CC4-5D6E-409C-BE32-E72D297353CC}">
              <c16:uniqueId val="{00000003-C006-4B22-9ED4-B7698444AA72}"/>
            </c:ext>
          </c:extLst>
        </c:ser>
        <c:ser>
          <c:idx val="3"/>
          <c:order val="3"/>
          <c:tx>
            <c:strRef>
              <c:f>Dati!$F$1676</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Dati!$B$1677:$B$1703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Dati!$F$1677:$F$1703</c:f>
              <c:numCache>
                <c:formatCode>General</c:formatCode>
                <c:ptCount val="27"/>
                <c:pt idx="0" formatCode="0">
                  <c:v>28.98936170212766</c:v>
                </c:pt>
                <c:pt idx="2" formatCode="0">
                  <c:v>21.69811320754717</c:v>
                </c:pt>
                <c:pt idx="3" formatCode="0">
                  <c:v>29.230769230769234</c:v>
                </c:pt>
                <c:pt idx="4" formatCode="0">
                  <c:v>34.285714285714285</c:v>
                </c:pt>
                <c:pt idx="6" formatCode="0">
                  <c:v>27.083333333333332</c:v>
                </c:pt>
                <c:pt idx="7" formatCode="0">
                  <c:v>35.365853658536587</c:v>
                </c:pt>
                <c:pt idx="9" formatCode="0">
                  <c:v>34.328358208955223</c:v>
                </c:pt>
                <c:pt idx="10" formatCode="0">
                  <c:v>27.831715210355988</c:v>
                </c:pt>
                <c:pt idx="12" formatCode="0">
                  <c:v>26.190476190476193</c:v>
                </c:pt>
                <c:pt idx="13" formatCode="0">
                  <c:v>23.076923076923077</c:v>
                </c:pt>
                <c:pt idx="14" formatCode="0">
                  <c:v>36.363636363636367</c:v>
                </c:pt>
                <c:pt idx="15" formatCode="0">
                  <c:v>24.137931034482758</c:v>
                </c:pt>
                <c:pt idx="16" formatCode="0">
                  <c:v>19.672131147540984</c:v>
                </c:pt>
                <c:pt idx="18" formatCode="0">
                  <c:v>28.723404255319153</c:v>
                </c:pt>
                <c:pt idx="19" formatCode="0">
                  <c:v>31</c:v>
                </c:pt>
                <c:pt idx="20" formatCode="0">
                  <c:v>34.482758620689658</c:v>
                </c:pt>
                <c:pt idx="21" formatCode="0">
                  <c:v>23.333333333333332</c:v>
                </c:pt>
                <c:pt idx="22" formatCode="0">
                  <c:v>24.137931034482758</c:v>
                </c:pt>
                <c:pt idx="24" formatCode="0">
                  <c:v>28.723404255319153</c:v>
                </c:pt>
                <c:pt idx="25" formatCode="0">
                  <c:v>29.323308270676691</c:v>
                </c:pt>
                <c:pt idx="26" formatCode="0">
                  <c:v>29.09090909090909</c:v>
                </c:pt>
              </c:numCache>
            </c:numRef>
          </c:val>
          <c:extLst>
            <c:ext xmlns:c16="http://schemas.microsoft.com/office/drawing/2014/chart" uri="{C3380CC4-5D6E-409C-BE32-E72D297353CC}">
              <c16:uniqueId val="{00000004-C006-4B22-9ED4-B7698444AA72}"/>
            </c:ext>
          </c:extLst>
        </c:ser>
        <c:ser>
          <c:idx val="4"/>
          <c:order val="4"/>
          <c:tx>
            <c:strRef>
              <c:f>Dati!$G$1676</c:f>
              <c:strCache>
                <c:ptCount val="1"/>
                <c:pt idx="0">
                  <c:v>Ļoti svarīgi</c:v>
                </c:pt>
              </c:strCache>
            </c:strRef>
          </c:tx>
          <c:spPr>
            <a:solidFill>
              <a:srgbClr val="16697A"/>
            </a:solidFill>
          </c:spPr>
          <c:invertIfNegative val="0"/>
          <c:dLbls>
            <c:dLbl>
              <c:idx val="2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B534-456B-96B5-09ACB6DE4F66}"/>
                </c:ext>
              </c:extLst>
            </c:dLbl>
            <c:dLbl>
              <c:idx val="25"/>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B534-456B-96B5-09ACB6DE4F66}"/>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Dati!$B$1677:$B$1703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Dati!$G$1677:$G$1703</c:f>
              <c:numCache>
                <c:formatCode>General</c:formatCode>
                <c:ptCount val="27"/>
                <c:pt idx="0" formatCode="0">
                  <c:v>39.627659574468083</c:v>
                </c:pt>
                <c:pt idx="2" formatCode="0">
                  <c:v>45.283018867924532</c:v>
                </c:pt>
                <c:pt idx="3" formatCode="0">
                  <c:v>38.461538461538467</c:v>
                </c:pt>
                <c:pt idx="4" formatCode="0">
                  <c:v>36.428571428571423</c:v>
                </c:pt>
                <c:pt idx="6" formatCode="0">
                  <c:v>40.972222222222221</c:v>
                </c:pt>
                <c:pt idx="7" formatCode="0">
                  <c:v>36.585365853658537</c:v>
                </c:pt>
                <c:pt idx="9" formatCode="0">
                  <c:v>35.820895522388057</c:v>
                </c:pt>
                <c:pt idx="10" formatCode="0">
                  <c:v>40.453074433656958</c:v>
                </c:pt>
                <c:pt idx="12" formatCode="0">
                  <c:v>38.095238095238095</c:v>
                </c:pt>
                <c:pt idx="13" formatCode="0">
                  <c:v>48.717948717948715</c:v>
                </c:pt>
                <c:pt idx="14" formatCode="0">
                  <c:v>43.636363636363633</c:v>
                </c:pt>
                <c:pt idx="15" formatCode="0">
                  <c:v>41.379310344827587</c:v>
                </c:pt>
                <c:pt idx="16" formatCode="0">
                  <c:v>37.704918032786885</c:v>
                </c:pt>
                <c:pt idx="18" formatCode="0">
                  <c:v>42.553191489361701</c:v>
                </c:pt>
                <c:pt idx="19" formatCode="0">
                  <c:v>34</c:v>
                </c:pt>
                <c:pt idx="20" formatCode="0">
                  <c:v>37.931034482758619</c:v>
                </c:pt>
                <c:pt idx="21" formatCode="0">
                  <c:v>43.333333333333336</c:v>
                </c:pt>
                <c:pt idx="22" formatCode="0">
                  <c:v>37.931034482758619</c:v>
                </c:pt>
                <c:pt idx="24" formatCode="0">
                  <c:v>42.553191489361701</c:v>
                </c:pt>
                <c:pt idx="25" formatCode="0">
                  <c:v>42.105263157894733</c:v>
                </c:pt>
                <c:pt idx="26" formatCode="0">
                  <c:v>23.636363636363637</c:v>
                </c:pt>
              </c:numCache>
            </c:numRef>
          </c:val>
          <c:extLst>
            <c:ext xmlns:c16="http://schemas.microsoft.com/office/drawing/2014/chart" uri="{C3380CC4-5D6E-409C-BE32-E72D297353CC}">
              <c16:uniqueId val="{00000005-C006-4B22-9ED4-B7698444AA72}"/>
            </c:ext>
          </c:extLst>
        </c:ser>
        <c:ser>
          <c:idx val="5"/>
          <c:order val="5"/>
          <c:tx>
            <c:strRef>
              <c:f>Dati!$H$1676</c:f>
              <c:strCache>
                <c:ptCount val="1"/>
                <c:pt idx="0">
                  <c:v>.</c:v>
                </c:pt>
              </c:strCache>
            </c:strRef>
          </c:tx>
          <c:spPr>
            <a:noFill/>
          </c:spPr>
          <c:invertIfNegative val="0"/>
          <c:dLbls>
            <c:delete val="1"/>
          </c:dLbls>
          <c:cat>
            <c:strRef>
              <c:f>Dati!$B$1677:$B$1703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Dati!$H$1677:$H$1703</c:f>
              <c:numCache>
                <c:formatCode>General</c:formatCode>
                <c:ptCount val="27"/>
                <c:pt idx="0" formatCode="0">
                  <c:v>18.382978723404257</c:v>
                </c:pt>
                <c:pt idx="2" formatCode="0">
                  <c:v>20.018867924528298</c:v>
                </c:pt>
                <c:pt idx="3" formatCode="0">
                  <c:v>19.307692307692299</c:v>
                </c:pt>
                <c:pt idx="4" formatCode="0">
                  <c:v>16.285714285714292</c:v>
                </c:pt>
                <c:pt idx="6" formatCode="0">
                  <c:v>18.944444444444446</c:v>
                </c:pt>
                <c:pt idx="7" formatCode="0">
                  <c:v>15.048780487804876</c:v>
                </c:pt>
                <c:pt idx="9" formatCode="0">
                  <c:v>16.850746268656721</c:v>
                </c:pt>
                <c:pt idx="10" formatCode="0">
                  <c:v>18.715210355987054</c:v>
                </c:pt>
                <c:pt idx="12" formatCode="0">
                  <c:v>22.714285714285712</c:v>
                </c:pt>
                <c:pt idx="13" formatCode="0">
                  <c:v>15.205128205128208</c:v>
                </c:pt>
                <c:pt idx="14" formatCode="0">
                  <c:v>7</c:v>
                </c:pt>
                <c:pt idx="15" formatCode="0">
                  <c:v>21.482758620689655</c:v>
                </c:pt>
                <c:pt idx="16" formatCode="0">
                  <c:v>29.622950819672131</c:v>
                </c:pt>
                <c:pt idx="18" formatCode="0">
                  <c:v>15.723404255319146</c:v>
                </c:pt>
                <c:pt idx="19" formatCode="0">
                  <c:v>22</c:v>
                </c:pt>
                <c:pt idx="20" formatCode="0">
                  <c:v>14.586206896551722</c:v>
                </c:pt>
                <c:pt idx="21" formatCode="0">
                  <c:v>20.333333333333332</c:v>
                </c:pt>
                <c:pt idx="22" formatCode="0">
                  <c:v>24.931034482758623</c:v>
                </c:pt>
                <c:pt idx="24" formatCode="0">
                  <c:v>15.723404255319146</c:v>
                </c:pt>
                <c:pt idx="25" formatCode="0">
                  <c:v>15.571428571428577</c:v>
                </c:pt>
                <c:pt idx="26" formatCode="0">
                  <c:v>34.272727272727266</c:v>
                </c:pt>
              </c:numCache>
            </c:numRef>
          </c:val>
          <c:extLst>
            <c:ext xmlns:c16="http://schemas.microsoft.com/office/drawing/2014/chart" uri="{C3380CC4-5D6E-409C-BE32-E72D297353CC}">
              <c16:uniqueId val="{00000006-C006-4B22-9ED4-B7698444AA72}"/>
            </c:ext>
          </c:extLst>
        </c:ser>
        <c:ser>
          <c:idx val="6"/>
          <c:order val="6"/>
          <c:tx>
            <c:strRef>
              <c:f>Dati!$I$1676</c:f>
              <c:strCache>
                <c:ptCount val="1"/>
                <c:pt idx="0">
                  <c:v>Grūti pateikt</c:v>
                </c:pt>
              </c:strCache>
            </c:strRef>
          </c:tx>
          <c:spPr>
            <a:solidFill>
              <a:sysClr val="window" lastClr="FFFFFF">
                <a:lumMod val="75000"/>
              </a:sysClr>
            </a:solidFill>
          </c:spPr>
          <c:invertIfNegative val="0"/>
          <c:dLbls>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06-4B22-9ED4-B7698444AA72}"/>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06-4B22-9ED4-B7698444AA72}"/>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06-4B22-9ED4-B7698444AA72}"/>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06-4B22-9ED4-B7698444AA72}"/>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06-4B22-9ED4-B7698444AA72}"/>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Dati!$B$1677:$B$1703</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Dati!$I$1677:$I$1703</c:f>
              <c:numCache>
                <c:formatCode>General</c:formatCode>
                <c:ptCount val="27"/>
                <c:pt idx="0" formatCode="0">
                  <c:v>3.7234042553191489</c:v>
                </c:pt>
                <c:pt idx="2" formatCode="0">
                  <c:v>3.7735849056603774</c:v>
                </c:pt>
                <c:pt idx="3" formatCode="0">
                  <c:v>3.0769230769230771</c:v>
                </c:pt>
                <c:pt idx="4" formatCode="0">
                  <c:v>4.2857142857142856</c:v>
                </c:pt>
                <c:pt idx="6" formatCode="0">
                  <c:v>4.1666666666666661</c:v>
                </c:pt>
                <c:pt idx="7" formatCode="0">
                  <c:v>2.4390243902439024</c:v>
                </c:pt>
                <c:pt idx="9" formatCode="0">
                  <c:v>4.4776119402985071</c:v>
                </c:pt>
                <c:pt idx="10" formatCode="0">
                  <c:v>3.5598705501618122</c:v>
                </c:pt>
                <c:pt idx="12" formatCode="0">
                  <c:v>9.5238095238095237</c:v>
                </c:pt>
                <c:pt idx="13" formatCode="0">
                  <c:v>2.5641025641025639</c:v>
                </c:pt>
                <c:pt idx="14" formatCode="0">
                  <c:v>1.8181818181818181</c:v>
                </c:pt>
                <c:pt idx="15" formatCode="0">
                  <c:v>3.4482758620689653</c:v>
                </c:pt>
                <c:pt idx="16" formatCode="0">
                  <c:v>1.639344262295082</c:v>
                </c:pt>
                <c:pt idx="18" formatCode="0">
                  <c:v>1.0638297872340425</c:v>
                </c:pt>
                <c:pt idx="19" formatCode="0">
                  <c:v>6</c:v>
                </c:pt>
                <c:pt idx="20" formatCode="0">
                  <c:v>3.4482758620689653</c:v>
                </c:pt>
                <c:pt idx="21" formatCode="0">
                  <c:v>10</c:v>
                </c:pt>
                <c:pt idx="22" formatCode="0">
                  <c:v>6.8965517241379306</c:v>
                </c:pt>
                <c:pt idx="24" formatCode="0">
                  <c:v>1.0638297872340425</c:v>
                </c:pt>
                <c:pt idx="25" formatCode="0">
                  <c:v>6.7669172932330826</c:v>
                </c:pt>
                <c:pt idx="26" formatCode="0">
                  <c:v>5.4545454545454541</c:v>
                </c:pt>
              </c:numCache>
            </c:numRef>
          </c:val>
          <c:extLst>
            <c:ext xmlns:c16="http://schemas.microsoft.com/office/drawing/2014/chart" uri="{C3380CC4-5D6E-409C-BE32-E72D297353CC}">
              <c16:uniqueId val="{0000000C-C006-4B22-9ED4-B7698444AA72}"/>
            </c:ext>
          </c:extLst>
        </c:ser>
        <c:dLbls>
          <c:showLegendKey val="0"/>
          <c:showVal val="1"/>
          <c:showCatName val="0"/>
          <c:showSerName val="0"/>
          <c:showPercent val="0"/>
          <c:showBubbleSize val="0"/>
        </c:dLbls>
        <c:gapWidth val="25"/>
        <c:overlap val="100"/>
        <c:axId val="414306400"/>
        <c:axId val="414299736"/>
      </c:barChart>
      <c:catAx>
        <c:axId val="41430640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299736"/>
        <c:crossesAt val="48.8"/>
        <c:auto val="1"/>
        <c:lblAlgn val="ctr"/>
        <c:lblOffset val="100"/>
        <c:tickLblSkip val="1"/>
        <c:tickMarkSkip val="1"/>
        <c:noMultiLvlLbl val="0"/>
      </c:catAx>
      <c:valAx>
        <c:axId val="414299736"/>
        <c:scaling>
          <c:orientation val="minMax"/>
          <c:max val="155"/>
          <c:min val="0"/>
        </c:scaling>
        <c:delete val="1"/>
        <c:axPos val="t"/>
        <c:numFmt formatCode="0" sourceLinked="1"/>
        <c:majorTickMark val="out"/>
        <c:minorTickMark val="none"/>
        <c:tickLblPos val="nextTo"/>
        <c:crossAx val="41430640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Dati!$C$1688</c:f>
              <c:strCache>
                <c:ptCount val="1"/>
                <c:pt idx="0">
                  <c:v>.</c:v>
                </c:pt>
              </c:strCache>
            </c:strRef>
          </c:tx>
          <c:spPr>
            <a:noFill/>
          </c:spPr>
          <c:invertIfNegative val="0"/>
          <c:dLbls>
            <c:delete val="1"/>
          </c:dLbls>
          <c:cat>
            <c:strRef>
              <c:f>Dati!$B$1689:$B$1713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Dati!$C$1689:$C$1713</c:f>
              <c:numCache>
                <c:formatCode>General</c:formatCode>
                <c:ptCount val="25"/>
                <c:pt idx="0" formatCode="0">
                  <c:v>17.71251855517071</c:v>
                </c:pt>
                <c:pt idx="2" formatCode="0">
                  <c:v>20.88933440256616</c:v>
                </c:pt>
                <c:pt idx="3" formatCode="0">
                  <c:v>7.0000000000000036</c:v>
                </c:pt>
                <c:pt idx="5" formatCode="0">
                  <c:v>12.038759689922482</c:v>
                </c:pt>
                <c:pt idx="6" formatCode="0">
                  <c:v>20.181253328599325</c:v>
                </c:pt>
                <c:pt idx="8" formatCode="0">
                  <c:v>17.050414701577491</c:v>
                </c:pt>
                <c:pt idx="9" formatCode="0">
                  <c:v>19.816537467700261</c:v>
                </c:pt>
                <c:pt idx="11" formatCode="0">
                  <c:v>18.333466413813753</c:v>
                </c:pt>
                <c:pt idx="12" formatCode="0">
                  <c:v>16.700764351927145</c:v>
                </c:pt>
                <c:pt idx="14" formatCode="0">
                  <c:v>15.914728682170544</c:v>
                </c:pt>
                <c:pt idx="15" formatCode="0">
                  <c:v>18.651445249976465</c:v>
                </c:pt>
                <c:pt idx="17" formatCode="0">
                  <c:v>12.226025607525479</c:v>
                </c:pt>
                <c:pt idx="18" formatCode="0">
                  <c:v>22.644820295983084</c:v>
                </c:pt>
                <c:pt idx="20" formatCode="0">
                  <c:v>9.8882220555138787</c:v>
                </c:pt>
                <c:pt idx="21" formatCode="0">
                  <c:v>19.25744334172715</c:v>
                </c:pt>
                <c:pt idx="23" formatCode="0">
                  <c:v>31.673462886269519</c:v>
                </c:pt>
                <c:pt idx="24" formatCode="0">
                  <c:v>14.348990713024794</c:v>
                </c:pt>
              </c:numCache>
            </c:numRef>
          </c:val>
          <c:extLst>
            <c:ext xmlns:c16="http://schemas.microsoft.com/office/drawing/2014/chart" uri="{C3380CC4-5D6E-409C-BE32-E72D297353CC}">
              <c16:uniqueId val="{00000000-27DE-4639-88CE-E96D6F4AF260}"/>
            </c:ext>
          </c:extLst>
        </c:ser>
        <c:ser>
          <c:idx val="1"/>
          <c:order val="1"/>
          <c:tx>
            <c:strRef>
              <c:f>Dati!$D$1688</c:f>
              <c:strCache>
                <c:ptCount val="1"/>
                <c:pt idx="0">
                  <c:v>Nemaz nebija svarīgi</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Dati!$B$1689:$B$1713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Dati!$D$1689:$D$1713</c:f>
              <c:numCache>
                <c:formatCode>General</c:formatCode>
                <c:ptCount val="25"/>
                <c:pt idx="0" formatCode="0">
                  <c:v>10.106382978723403</c:v>
                </c:pt>
                <c:pt idx="2" formatCode="0">
                  <c:v>8.9655172413793096</c:v>
                </c:pt>
                <c:pt idx="3" formatCode="0">
                  <c:v>13.953488372093023</c:v>
                </c:pt>
                <c:pt idx="5" formatCode="0">
                  <c:v>14.035087719298245</c:v>
                </c:pt>
                <c:pt idx="6" formatCode="0">
                  <c:v>8.3969465648854964</c:v>
                </c:pt>
                <c:pt idx="8" formatCode="0">
                  <c:v>10.48951048951049</c:v>
                </c:pt>
                <c:pt idx="9" formatCode="0">
                  <c:v>8.8888888888888893</c:v>
                </c:pt>
                <c:pt idx="11" formatCode="0">
                  <c:v>9.4420600858369106</c:v>
                </c:pt>
                <c:pt idx="12" formatCode="0">
                  <c:v>11.188811188811188</c:v>
                </c:pt>
                <c:pt idx="14" formatCode="0">
                  <c:v>10.852713178294573</c:v>
                </c:pt>
                <c:pt idx="15" formatCode="0">
                  <c:v>9.7165991902834001</c:v>
                </c:pt>
                <c:pt idx="17" formatCode="0">
                  <c:v>14.04494382022472</c:v>
                </c:pt>
                <c:pt idx="18" formatCode="0">
                  <c:v>6.5656565656565666</c:v>
                </c:pt>
                <c:pt idx="20" formatCode="0">
                  <c:v>14.516129032258066</c:v>
                </c:pt>
                <c:pt idx="21" formatCode="0">
                  <c:v>9.2356687898089174</c:v>
                </c:pt>
                <c:pt idx="23" formatCode="0">
                  <c:v>4.10958904109589</c:v>
                </c:pt>
                <c:pt idx="24" formatCode="0">
                  <c:v>11.55115511551155</c:v>
                </c:pt>
              </c:numCache>
            </c:numRef>
          </c:val>
          <c:extLst>
            <c:ext xmlns:c16="http://schemas.microsoft.com/office/drawing/2014/chart" uri="{C3380CC4-5D6E-409C-BE32-E72D297353CC}">
              <c16:uniqueId val="{00000001-27DE-4639-88CE-E96D6F4AF260}"/>
            </c:ext>
          </c:extLst>
        </c:ser>
        <c:ser>
          <c:idx val="2"/>
          <c:order val="2"/>
          <c:tx>
            <c:strRef>
              <c:f>Dati!$E$1688</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Dati!$B$1689:$B$1713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Dati!$E$1689:$E$1713</c:f>
              <c:numCache>
                <c:formatCode>General</c:formatCode>
                <c:ptCount val="25"/>
                <c:pt idx="0" formatCode="0">
                  <c:v>17.553191489361701</c:v>
                </c:pt>
                <c:pt idx="2" formatCode="0">
                  <c:v>15.517241379310345</c:v>
                </c:pt>
                <c:pt idx="3" formatCode="0">
                  <c:v>24.418604651162788</c:v>
                </c:pt>
                <c:pt idx="5" formatCode="0">
                  <c:v>19.298245614035086</c:v>
                </c:pt>
                <c:pt idx="6" formatCode="0">
                  <c:v>16.793893129770993</c:v>
                </c:pt>
                <c:pt idx="8" formatCode="0">
                  <c:v>17.832167832167833</c:v>
                </c:pt>
                <c:pt idx="9" formatCode="0">
                  <c:v>16.666666666666664</c:v>
                </c:pt>
                <c:pt idx="11" formatCode="0">
                  <c:v>17.596566523605151</c:v>
                </c:pt>
                <c:pt idx="12" formatCode="0">
                  <c:v>17.482517482517483</c:v>
                </c:pt>
                <c:pt idx="14" formatCode="0">
                  <c:v>18.604651162790699</c:v>
                </c:pt>
                <c:pt idx="15" formatCode="0">
                  <c:v>17.004048582995949</c:v>
                </c:pt>
                <c:pt idx="17" formatCode="0">
                  <c:v>19.101123595505616</c:v>
                </c:pt>
                <c:pt idx="18" formatCode="0">
                  <c:v>16.161616161616163</c:v>
                </c:pt>
                <c:pt idx="20" formatCode="0">
                  <c:v>20.967741935483872</c:v>
                </c:pt>
                <c:pt idx="21" formatCode="0">
                  <c:v>16.878980891719745</c:v>
                </c:pt>
                <c:pt idx="23" formatCode="0">
                  <c:v>9.5890410958904102</c:v>
                </c:pt>
                <c:pt idx="24" formatCode="0">
                  <c:v>19.471947194719473</c:v>
                </c:pt>
              </c:numCache>
            </c:numRef>
          </c:val>
          <c:extLst>
            <c:ext xmlns:c16="http://schemas.microsoft.com/office/drawing/2014/chart" uri="{C3380CC4-5D6E-409C-BE32-E72D297353CC}">
              <c16:uniqueId val="{00000002-27DE-4639-88CE-E96D6F4AF260}"/>
            </c:ext>
          </c:extLst>
        </c:ser>
        <c:ser>
          <c:idx val="3"/>
          <c:order val="3"/>
          <c:tx>
            <c:strRef>
              <c:f>Dati!$F$1688</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Dati!$B$1689:$B$1713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Dati!$F$1689:$F$1713</c:f>
              <c:numCache>
                <c:formatCode>General</c:formatCode>
                <c:ptCount val="25"/>
                <c:pt idx="0" formatCode="0">
                  <c:v>28.98936170212766</c:v>
                </c:pt>
                <c:pt idx="2" formatCode="0">
                  <c:v>28.965517241379313</c:v>
                </c:pt>
                <c:pt idx="3" formatCode="0">
                  <c:v>29.069767441860467</c:v>
                </c:pt>
                <c:pt idx="5" formatCode="0">
                  <c:v>25.438596491228072</c:v>
                </c:pt>
                <c:pt idx="6" formatCode="0">
                  <c:v>30.534351145038169</c:v>
                </c:pt>
                <c:pt idx="8" formatCode="0">
                  <c:v>26.223776223776223</c:v>
                </c:pt>
                <c:pt idx="9" formatCode="0">
                  <c:v>37.777777777777779</c:v>
                </c:pt>
                <c:pt idx="11" formatCode="0">
                  <c:v>28.75536480686695</c:v>
                </c:pt>
                <c:pt idx="12" formatCode="0">
                  <c:v>29.37062937062937</c:v>
                </c:pt>
                <c:pt idx="14" formatCode="0">
                  <c:v>20.155038759689923</c:v>
                </c:pt>
                <c:pt idx="15" formatCode="0">
                  <c:v>33.603238866396765</c:v>
                </c:pt>
                <c:pt idx="17" formatCode="0">
                  <c:v>26.966292134831459</c:v>
                </c:pt>
                <c:pt idx="18" formatCode="0">
                  <c:v>30.808080808080806</c:v>
                </c:pt>
                <c:pt idx="20" formatCode="0">
                  <c:v>20.967741935483872</c:v>
                </c:pt>
                <c:pt idx="21" formatCode="0">
                  <c:v>30.573248407643312</c:v>
                </c:pt>
                <c:pt idx="23" formatCode="0">
                  <c:v>27.397260273972602</c:v>
                </c:pt>
                <c:pt idx="24" formatCode="0">
                  <c:v>29.372937293729372</c:v>
                </c:pt>
              </c:numCache>
            </c:numRef>
          </c:val>
          <c:extLst>
            <c:ext xmlns:c16="http://schemas.microsoft.com/office/drawing/2014/chart" uri="{C3380CC4-5D6E-409C-BE32-E72D297353CC}">
              <c16:uniqueId val="{00000003-27DE-4639-88CE-E96D6F4AF260}"/>
            </c:ext>
          </c:extLst>
        </c:ser>
        <c:ser>
          <c:idx val="4"/>
          <c:order val="4"/>
          <c:tx>
            <c:strRef>
              <c:f>Dati!$G$1688</c:f>
              <c:strCache>
                <c:ptCount val="1"/>
                <c:pt idx="0">
                  <c:v>Ļoti svarīgi</c:v>
                </c:pt>
              </c:strCache>
            </c:strRef>
          </c:tx>
          <c:spPr>
            <a:solidFill>
              <a:srgbClr val="16697A"/>
            </a:solidFill>
          </c:spPr>
          <c:invertIfNegative val="0"/>
          <c:dLbls>
            <c:dLbl>
              <c:idx val="2"/>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83C6-4E44-8067-0AC19A93497C}"/>
                </c:ext>
              </c:extLst>
            </c:dLbl>
            <c:dLbl>
              <c:idx val="1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83C6-4E44-8067-0AC19A93497C}"/>
                </c:ext>
              </c:extLst>
            </c:dLbl>
            <c:dLbl>
              <c:idx val="1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83C6-4E44-8067-0AC19A93497C}"/>
                </c:ext>
              </c:extLst>
            </c:dLbl>
            <c:dLbl>
              <c:idx val="23"/>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83C6-4E44-8067-0AC19A93497C}"/>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Dati!$B$1689:$B$1713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Dati!$G$1689:$G$1713</c:f>
              <c:numCache>
                <c:formatCode>General</c:formatCode>
                <c:ptCount val="25"/>
                <c:pt idx="0" formatCode="0">
                  <c:v>39.627659574468083</c:v>
                </c:pt>
                <c:pt idx="2" formatCode="0">
                  <c:v>42.413793103448278</c:v>
                </c:pt>
                <c:pt idx="3" formatCode="0">
                  <c:v>30.232558139534881</c:v>
                </c:pt>
                <c:pt idx="5" formatCode="0">
                  <c:v>39.473684210526315</c:v>
                </c:pt>
                <c:pt idx="6" formatCode="0">
                  <c:v>39.694656488549619</c:v>
                </c:pt>
                <c:pt idx="8" formatCode="0">
                  <c:v>40.909090909090914</c:v>
                </c:pt>
                <c:pt idx="9" formatCode="0">
                  <c:v>35.555555555555557</c:v>
                </c:pt>
                <c:pt idx="11" formatCode="0">
                  <c:v>38.626609442060087</c:v>
                </c:pt>
                <c:pt idx="12" formatCode="0">
                  <c:v>41.25874125874126</c:v>
                </c:pt>
                <c:pt idx="14" formatCode="0">
                  <c:v>48.062015503875969</c:v>
                </c:pt>
                <c:pt idx="15" formatCode="0">
                  <c:v>35.222672064777328</c:v>
                </c:pt>
                <c:pt idx="17" formatCode="0">
                  <c:v>34.831460674157306</c:v>
                </c:pt>
                <c:pt idx="18" formatCode="0">
                  <c:v>43.939393939393938</c:v>
                </c:pt>
                <c:pt idx="20" formatCode="0">
                  <c:v>35.483870967741936</c:v>
                </c:pt>
                <c:pt idx="21" formatCode="0">
                  <c:v>40.445859872611464</c:v>
                </c:pt>
                <c:pt idx="23" formatCode="0">
                  <c:v>58.904109589041099</c:v>
                </c:pt>
                <c:pt idx="24" formatCode="0">
                  <c:v>34.983498349834989</c:v>
                </c:pt>
              </c:numCache>
            </c:numRef>
          </c:val>
          <c:extLst>
            <c:ext xmlns:c16="http://schemas.microsoft.com/office/drawing/2014/chart" uri="{C3380CC4-5D6E-409C-BE32-E72D297353CC}">
              <c16:uniqueId val="{00000004-27DE-4639-88CE-E96D6F4AF260}"/>
            </c:ext>
          </c:extLst>
        </c:ser>
        <c:ser>
          <c:idx val="5"/>
          <c:order val="5"/>
          <c:tx>
            <c:strRef>
              <c:f>Dati!$H$1688</c:f>
              <c:strCache>
                <c:ptCount val="1"/>
                <c:pt idx="0">
                  <c:v>.</c:v>
                </c:pt>
              </c:strCache>
            </c:strRef>
          </c:tx>
          <c:spPr>
            <a:noFill/>
          </c:spPr>
          <c:invertIfNegative val="0"/>
          <c:dLbls>
            <c:delete val="1"/>
          </c:dLbls>
          <c:cat>
            <c:strRef>
              <c:f>Dati!$B$1689:$B$1713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Dati!$H$1689:$H$1713</c:f>
              <c:numCache>
                <c:formatCode>General</c:formatCode>
                <c:ptCount val="25"/>
                <c:pt idx="0" formatCode="0">
                  <c:v>24.684348586417961</c:v>
                </c:pt>
                <c:pt idx="2" formatCode="0">
                  <c:v>21.922059518186114</c:v>
                </c:pt>
                <c:pt idx="3" formatCode="0">
                  <c:v>33.999044281618353</c:v>
                </c:pt>
                <c:pt idx="5" formatCode="0">
                  <c:v>28.389089161259317</c:v>
                </c:pt>
                <c:pt idx="6" formatCode="0">
                  <c:v>23.072362229425917</c:v>
                </c:pt>
                <c:pt idx="8" formatCode="0">
                  <c:v>26.168502730146567</c:v>
                </c:pt>
                <c:pt idx="9" formatCode="0">
                  <c:v>19.968036529680369</c:v>
                </c:pt>
                <c:pt idx="11" formatCode="0">
                  <c:v>25.919395614086667</c:v>
                </c:pt>
                <c:pt idx="12" formatCode="0">
                  <c:v>22.671999233643074</c:v>
                </c:pt>
                <c:pt idx="14" formatCode="0">
                  <c:v>25.084315599447812</c:v>
                </c:pt>
                <c:pt idx="15" formatCode="0">
                  <c:v>24.475458931839611</c:v>
                </c:pt>
                <c:pt idx="17" formatCode="0">
                  <c:v>31.503617054024939</c:v>
                </c:pt>
                <c:pt idx="18" formatCode="0">
                  <c:v>18.55389511553896</c:v>
                </c:pt>
                <c:pt idx="20" formatCode="0">
                  <c:v>36.849756959787896</c:v>
                </c:pt>
                <c:pt idx="21" formatCode="0">
                  <c:v>22.282261582758927</c:v>
                </c:pt>
                <c:pt idx="23" formatCode="0">
                  <c:v>7.0000000000000036</c:v>
                </c:pt>
                <c:pt idx="24" formatCode="0">
                  <c:v>28.944934219449344</c:v>
                </c:pt>
              </c:numCache>
            </c:numRef>
          </c:val>
          <c:extLst>
            <c:ext xmlns:c16="http://schemas.microsoft.com/office/drawing/2014/chart" uri="{C3380CC4-5D6E-409C-BE32-E72D297353CC}">
              <c16:uniqueId val="{00000005-27DE-4639-88CE-E96D6F4AF260}"/>
            </c:ext>
          </c:extLst>
        </c:ser>
        <c:ser>
          <c:idx val="6"/>
          <c:order val="6"/>
          <c:tx>
            <c:strRef>
              <c:f>Dati!$I$1688</c:f>
              <c:strCache>
                <c:ptCount val="1"/>
                <c:pt idx="0">
                  <c:v>Grūti pateikt</c:v>
                </c:pt>
              </c:strCache>
            </c:strRef>
          </c:tx>
          <c:spPr>
            <a:solidFill>
              <a:sysClr val="window" lastClr="FFFFFF">
                <a:lumMod val="75000"/>
              </a:sysClr>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DE-4639-88CE-E96D6F4AF260}"/>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DE-4639-88CE-E96D6F4AF260}"/>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DE-4639-88CE-E96D6F4AF260}"/>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DE-4639-88CE-E96D6F4AF260}"/>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7DE-4639-88CE-E96D6F4AF260}"/>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Dati!$B$1689:$B$1713</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Dati!$I$1689:$I$1713</c:f>
              <c:numCache>
                <c:formatCode>General</c:formatCode>
                <c:ptCount val="25"/>
                <c:pt idx="0" formatCode="0">
                  <c:v>3.7234042553191489</c:v>
                </c:pt>
                <c:pt idx="2" formatCode="0">
                  <c:v>4.1379310344827589</c:v>
                </c:pt>
                <c:pt idx="3" formatCode="0">
                  <c:v>2.3255813953488373</c:v>
                </c:pt>
                <c:pt idx="5" formatCode="0">
                  <c:v>1.7543859649122806</c:v>
                </c:pt>
                <c:pt idx="6" formatCode="0">
                  <c:v>4.5801526717557248</c:v>
                </c:pt>
                <c:pt idx="8" formatCode="0">
                  <c:v>4.5454545454545459</c:v>
                </c:pt>
                <c:pt idx="9" formatCode="0">
                  <c:v>1.1111111111111112</c:v>
                </c:pt>
                <c:pt idx="11" formatCode="0">
                  <c:v>5.5793991416309012</c:v>
                </c:pt>
                <c:pt idx="12" formatCode="0">
                  <c:v>0.69930069930069927</c:v>
                </c:pt>
                <c:pt idx="14" formatCode="0">
                  <c:v>2.3255813953488373</c:v>
                </c:pt>
                <c:pt idx="15" formatCode="0">
                  <c:v>4.4534412955465585</c:v>
                </c:pt>
                <c:pt idx="17" formatCode="0">
                  <c:v>5.0561797752808983</c:v>
                </c:pt>
                <c:pt idx="18" formatCode="0">
                  <c:v>2.5252525252525251</c:v>
                </c:pt>
                <c:pt idx="20" formatCode="0">
                  <c:v>8.064516129032258</c:v>
                </c:pt>
                <c:pt idx="21" formatCode="0">
                  <c:v>2.8662420382165608</c:v>
                </c:pt>
                <c:pt idx="23" formatCode="0">
                  <c:v>0</c:v>
                </c:pt>
                <c:pt idx="24" formatCode="0">
                  <c:v>4.6204620462046204</c:v>
                </c:pt>
              </c:numCache>
            </c:numRef>
          </c:val>
          <c:extLst>
            <c:ext xmlns:c16="http://schemas.microsoft.com/office/drawing/2014/chart" uri="{C3380CC4-5D6E-409C-BE32-E72D297353CC}">
              <c16:uniqueId val="{0000000B-27DE-4639-88CE-E96D6F4AF260}"/>
            </c:ext>
          </c:extLst>
        </c:ser>
        <c:dLbls>
          <c:showLegendKey val="0"/>
          <c:showVal val="1"/>
          <c:showCatName val="0"/>
          <c:showSerName val="0"/>
          <c:showPercent val="0"/>
          <c:showBubbleSize val="0"/>
        </c:dLbls>
        <c:gapWidth val="25"/>
        <c:overlap val="100"/>
        <c:axId val="414302872"/>
        <c:axId val="414303264"/>
      </c:barChart>
      <c:catAx>
        <c:axId val="41430287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303264"/>
        <c:crossesAt val="45.4"/>
        <c:auto val="1"/>
        <c:lblAlgn val="ctr"/>
        <c:lblOffset val="100"/>
        <c:tickLblSkip val="1"/>
        <c:tickMarkSkip val="1"/>
        <c:noMultiLvlLbl val="0"/>
      </c:catAx>
      <c:valAx>
        <c:axId val="414303264"/>
        <c:scaling>
          <c:orientation val="minMax"/>
          <c:max val="155"/>
          <c:min val="0"/>
        </c:scaling>
        <c:delete val="1"/>
        <c:axPos val="t"/>
        <c:numFmt formatCode="0" sourceLinked="1"/>
        <c:majorTickMark val="out"/>
        <c:minorTickMark val="none"/>
        <c:tickLblPos val="nextTo"/>
        <c:crossAx val="41430287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Dati!$C$1611</c:f>
              <c:strCache>
                <c:ptCount val="1"/>
                <c:pt idx="0">
                  <c:v>.</c:v>
                </c:pt>
              </c:strCache>
            </c:strRef>
          </c:tx>
          <c:spPr>
            <a:noFill/>
          </c:spPr>
          <c:invertIfNegative val="0"/>
          <c:dLbls>
            <c:delete val="1"/>
          </c:dLbls>
          <c:cat>
            <c:strRef>
              <c:f>Dati!$B$1612:$B$1638</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Dati!$C$1612:$C$1638</c:f>
              <c:numCache>
                <c:formatCode>General</c:formatCode>
                <c:ptCount val="27"/>
                <c:pt idx="0" formatCode="0">
                  <c:v>16.905293201868194</c:v>
                </c:pt>
                <c:pt idx="2" formatCode="0">
                  <c:v>12.775425678785091</c:v>
                </c:pt>
                <c:pt idx="3" formatCode="0">
                  <c:v>21.803001876172608</c:v>
                </c:pt>
                <c:pt idx="4" formatCode="0">
                  <c:v>15.484320557491294</c:v>
                </c:pt>
                <c:pt idx="6" formatCode="0">
                  <c:v>20.008130081300813</c:v>
                </c:pt>
                <c:pt idx="7" formatCode="0">
                  <c:v>7.0000000000000036</c:v>
                </c:pt>
                <c:pt idx="9" formatCode="0">
                  <c:v>17.520567892246088</c:v>
                </c:pt>
                <c:pt idx="10" formatCode="0">
                  <c:v>16.77188412660826</c:v>
                </c:pt>
                <c:pt idx="12" formatCode="0">
                  <c:v>8.1033681765389147</c:v>
                </c:pt>
                <c:pt idx="13" formatCode="0">
                  <c:v>17.444027517198251</c:v>
                </c:pt>
                <c:pt idx="14" formatCode="0">
                  <c:v>36.977827050997789</c:v>
                </c:pt>
                <c:pt idx="15" formatCode="0">
                  <c:v>10.238015138772077</c:v>
                </c:pt>
                <c:pt idx="16" formatCode="0">
                  <c:v>9.0791683326669386</c:v>
                </c:pt>
                <c:pt idx="18" formatCode="0">
                  <c:v>18.235080435910746</c:v>
                </c:pt>
                <c:pt idx="19" formatCode="0">
                  <c:v>9.3414634146341484</c:v>
                </c:pt>
                <c:pt idx="20" formatCode="0">
                  <c:v>32.651808242220355</c:v>
                </c:pt>
                <c:pt idx="21" formatCode="0">
                  <c:v>20.00813008130082</c:v>
                </c:pt>
                <c:pt idx="22" formatCode="0">
                  <c:v>15.410428931875529</c:v>
                </c:pt>
                <c:pt idx="24" formatCode="0">
                  <c:v>18.235080435910746</c:v>
                </c:pt>
                <c:pt idx="25" formatCode="0">
                  <c:v>18.754997249220615</c:v>
                </c:pt>
                <c:pt idx="26" formatCode="0">
                  <c:v>7.8869179600886952</c:v>
                </c:pt>
              </c:numCache>
            </c:numRef>
          </c:val>
          <c:extLst>
            <c:ext xmlns:c16="http://schemas.microsoft.com/office/drawing/2014/chart" uri="{C3380CC4-5D6E-409C-BE32-E72D297353CC}">
              <c16:uniqueId val="{00000000-A0D6-4074-A5CD-B2A53797E188}"/>
            </c:ext>
          </c:extLst>
        </c:ser>
        <c:ser>
          <c:idx val="1"/>
          <c:order val="1"/>
          <c:tx>
            <c:strRef>
              <c:f>Dati!$D$1611</c:f>
              <c:strCache>
                <c:ptCount val="1"/>
                <c:pt idx="0">
                  <c:v>Nemaz nebija svarīgi</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Dati!$B$1612:$B$1638</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Dati!$D$1612:$D$1638</c:f>
              <c:numCache>
                <c:formatCode>General</c:formatCode>
                <c:ptCount val="27"/>
                <c:pt idx="0" formatCode="0">
                  <c:v>16.223404255319149</c:v>
                </c:pt>
                <c:pt idx="2" formatCode="0">
                  <c:v>20.754716981132077</c:v>
                </c:pt>
                <c:pt idx="3" formatCode="0">
                  <c:v>16.153846153846153</c:v>
                </c:pt>
                <c:pt idx="4" formatCode="0">
                  <c:v>12.857142857142856</c:v>
                </c:pt>
                <c:pt idx="6" formatCode="0">
                  <c:v>14.930555555555555</c:v>
                </c:pt>
                <c:pt idx="7" formatCode="0">
                  <c:v>20.73170731707317</c:v>
                </c:pt>
                <c:pt idx="9" formatCode="0">
                  <c:v>26.865671641791046</c:v>
                </c:pt>
                <c:pt idx="10" formatCode="0">
                  <c:v>13.915857605177994</c:v>
                </c:pt>
                <c:pt idx="12" formatCode="0">
                  <c:v>23.809523809523807</c:v>
                </c:pt>
                <c:pt idx="13" formatCode="0">
                  <c:v>28.205128205128204</c:v>
                </c:pt>
                <c:pt idx="14" formatCode="0">
                  <c:v>3.6363636363636362</c:v>
                </c:pt>
                <c:pt idx="15" formatCode="0">
                  <c:v>22.413793103448278</c:v>
                </c:pt>
                <c:pt idx="16" formatCode="0">
                  <c:v>16.393442622950818</c:v>
                </c:pt>
                <c:pt idx="18" formatCode="0">
                  <c:v>14.893617021276595</c:v>
                </c:pt>
                <c:pt idx="19" formatCode="0">
                  <c:v>20</c:v>
                </c:pt>
                <c:pt idx="20" formatCode="0">
                  <c:v>3.4482758620689653</c:v>
                </c:pt>
                <c:pt idx="21" formatCode="0">
                  <c:v>16.666666666666664</c:v>
                </c:pt>
                <c:pt idx="22" formatCode="0">
                  <c:v>24.137931034482758</c:v>
                </c:pt>
                <c:pt idx="24" formatCode="0">
                  <c:v>14.893617021276595</c:v>
                </c:pt>
                <c:pt idx="25" formatCode="0">
                  <c:v>17.293233082706767</c:v>
                </c:pt>
                <c:pt idx="26" formatCode="0">
                  <c:v>18.181818181818183</c:v>
                </c:pt>
              </c:numCache>
            </c:numRef>
          </c:val>
          <c:extLst>
            <c:ext xmlns:c16="http://schemas.microsoft.com/office/drawing/2014/chart" uri="{C3380CC4-5D6E-409C-BE32-E72D297353CC}">
              <c16:uniqueId val="{00000001-A0D6-4074-A5CD-B2A53797E188}"/>
            </c:ext>
          </c:extLst>
        </c:ser>
        <c:ser>
          <c:idx val="2"/>
          <c:order val="2"/>
          <c:tx>
            <c:strRef>
              <c:f>Dati!$E$1611</c:f>
              <c:strCache>
                <c:ptCount val="1"/>
                <c:pt idx="0">
                  <c:v>Drīzāk nebija svarīgi</c:v>
                </c:pt>
              </c:strCache>
            </c:strRef>
          </c:tx>
          <c:spPr>
            <a:solidFill>
              <a:srgbClr val="E5E2D1"/>
            </a:solidFill>
          </c:spPr>
          <c:invertIfNegative val="0"/>
          <c:dLbls>
            <c:dLbl>
              <c:idx val="26"/>
              <c:spPr>
                <a:noFill/>
                <a:ln w="28575">
                  <a:solidFill>
                    <a:srgbClr val="FF0000"/>
                  </a:solidFill>
                </a:ln>
              </c:spPr>
              <c:txPr>
                <a:bodyPr/>
                <a:lstStyle/>
                <a:p>
                  <a:pPr>
                    <a:defRPr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DF65-4792-9A3C-F45F1C4E9507}"/>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Dati!$B$1612:$B$1638</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Dati!$E$1612:$E$1638</c:f>
              <c:numCache>
                <c:formatCode>General</c:formatCode>
                <c:ptCount val="27"/>
                <c:pt idx="0" formatCode="0">
                  <c:v>20.212765957446805</c:v>
                </c:pt>
                <c:pt idx="2" formatCode="0">
                  <c:v>19.811320754716981</c:v>
                </c:pt>
                <c:pt idx="3" formatCode="0">
                  <c:v>15.384615384615385</c:v>
                </c:pt>
                <c:pt idx="4" formatCode="0">
                  <c:v>25</c:v>
                </c:pt>
                <c:pt idx="6" formatCode="0">
                  <c:v>18.402777777777779</c:v>
                </c:pt>
                <c:pt idx="7" formatCode="0">
                  <c:v>25.609756097560975</c:v>
                </c:pt>
                <c:pt idx="9" formatCode="0">
                  <c:v>8.9552238805970141</c:v>
                </c:pt>
                <c:pt idx="10" formatCode="0">
                  <c:v>22.653721682847898</c:v>
                </c:pt>
                <c:pt idx="12" formatCode="0">
                  <c:v>21.428571428571427</c:v>
                </c:pt>
                <c:pt idx="13" formatCode="0">
                  <c:v>7.6923076923076925</c:v>
                </c:pt>
                <c:pt idx="14" formatCode="0">
                  <c:v>12.727272727272727</c:v>
                </c:pt>
                <c:pt idx="15" formatCode="0">
                  <c:v>20.689655172413794</c:v>
                </c:pt>
                <c:pt idx="16" formatCode="0">
                  <c:v>27.868852459016392</c:v>
                </c:pt>
                <c:pt idx="18" formatCode="0">
                  <c:v>20.212765957446805</c:v>
                </c:pt>
                <c:pt idx="19" formatCode="0">
                  <c:v>24</c:v>
                </c:pt>
                <c:pt idx="20" formatCode="0">
                  <c:v>17.241379310344829</c:v>
                </c:pt>
                <c:pt idx="21" formatCode="0">
                  <c:v>16.666666666666664</c:v>
                </c:pt>
                <c:pt idx="22" formatCode="0">
                  <c:v>13.793103448275861</c:v>
                </c:pt>
                <c:pt idx="24" formatCode="0">
                  <c:v>20.212765957446805</c:v>
                </c:pt>
                <c:pt idx="25" formatCode="0">
                  <c:v>17.293233082706767</c:v>
                </c:pt>
                <c:pt idx="26" formatCode="0">
                  <c:v>27.27272727272727</c:v>
                </c:pt>
              </c:numCache>
            </c:numRef>
          </c:val>
          <c:extLst>
            <c:ext xmlns:c16="http://schemas.microsoft.com/office/drawing/2014/chart" uri="{C3380CC4-5D6E-409C-BE32-E72D297353CC}">
              <c16:uniqueId val="{00000002-A0D6-4074-A5CD-B2A53797E188}"/>
            </c:ext>
          </c:extLst>
        </c:ser>
        <c:ser>
          <c:idx val="3"/>
          <c:order val="3"/>
          <c:tx>
            <c:strRef>
              <c:f>Dati!$F$1611</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Dati!$B$1612:$B$1638</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Dati!$F$1612:$F$1638</c:f>
              <c:numCache>
                <c:formatCode>General</c:formatCode>
                <c:ptCount val="27"/>
                <c:pt idx="0" formatCode="0">
                  <c:v>23.936170212765958</c:v>
                </c:pt>
                <c:pt idx="2" formatCode="0">
                  <c:v>20.754716981132077</c:v>
                </c:pt>
                <c:pt idx="3" formatCode="0">
                  <c:v>23.846153846153847</c:v>
                </c:pt>
                <c:pt idx="4" formatCode="0">
                  <c:v>26.428571428571431</c:v>
                </c:pt>
                <c:pt idx="6" formatCode="0">
                  <c:v>24.652777777777779</c:v>
                </c:pt>
                <c:pt idx="7" formatCode="0">
                  <c:v>21.951219512195124</c:v>
                </c:pt>
                <c:pt idx="9" formatCode="0">
                  <c:v>23.880597014925371</c:v>
                </c:pt>
                <c:pt idx="10" formatCode="0">
                  <c:v>23.948220064724918</c:v>
                </c:pt>
                <c:pt idx="12" formatCode="0">
                  <c:v>23.809523809523807</c:v>
                </c:pt>
                <c:pt idx="13" formatCode="0">
                  <c:v>28.205128205128204</c:v>
                </c:pt>
                <c:pt idx="14" formatCode="0">
                  <c:v>25.454545454545453</c:v>
                </c:pt>
                <c:pt idx="15" formatCode="0">
                  <c:v>20.689655172413794</c:v>
                </c:pt>
                <c:pt idx="16" formatCode="0">
                  <c:v>18.032786885245901</c:v>
                </c:pt>
                <c:pt idx="18" formatCode="0">
                  <c:v>22.340425531914892</c:v>
                </c:pt>
                <c:pt idx="19" formatCode="0">
                  <c:v>25</c:v>
                </c:pt>
                <c:pt idx="20" formatCode="0">
                  <c:v>31.03448275862069</c:v>
                </c:pt>
                <c:pt idx="21" formatCode="0">
                  <c:v>26.666666666666668</c:v>
                </c:pt>
                <c:pt idx="22" formatCode="0">
                  <c:v>20.689655172413794</c:v>
                </c:pt>
                <c:pt idx="24" formatCode="0">
                  <c:v>22.340425531914892</c:v>
                </c:pt>
                <c:pt idx="25" formatCode="0">
                  <c:v>25.563909774436087</c:v>
                </c:pt>
                <c:pt idx="26" formatCode="0">
                  <c:v>25.454545454545453</c:v>
                </c:pt>
              </c:numCache>
            </c:numRef>
          </c:val>
          <c:extLst>
            <c:ext xmlns:c16="http://schemas.microsoft.com/office/drawing/2014/chart" uri="{C3380CC4-5D6E-409C-BE32-E72D297353CC}">
              <c16:uniqueId val="{00000003-A0D6-4074-A5CD-B2A53797E188}"/>
            </c:ext>
          </c:extLst>
        </c:ser>
        <c:ser>
          <c:idx val="4"/>
          <c:order val="4"/>
          <c:tx>
            <c:strRef>
              <c:f>Dati!$G$1611</c:f>
              <c:strCache>
                <c:ptCount val="1"/>
                <c:pt idx="0">
                  <c:v>Ļoti svarīgi</c:v>
                </c:pt>
              </c:strCache>
            </c:strRef>
          </c:tx>
          <c:spPr>
            <a:solidFill>
              <a:srgbClr val="16697A"/>
            </a:solidFill>
          </c:spPr>
          <c:invertIfNegative val="0"/>
          <c:dLbls>
            <c:dLbl>
              <c:idx val="6"/>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DF65-4792-9A3C-F45F1C4E9507}"/>
                </c:ext>
              </c:extLst>
            </c:dLbl>
            <c:dLbl>
              <c:idx val="1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DF65-4792-9A3C-F45F1C4E9507}"/>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Dati!$B$1612:$B$1638</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Dati!$G$1612:$G$1638</c:f>
              <c:numCache>
                <c:formatCode>General</c:formatCode>
                <c:ptCount val="27"/>
                <c:pt idx="0" formatCode="0">
                  <c:v>38.297872340425535</c:v>
                </c:pt>
                <c:pt idx="2" formatCode="0">
                  <c:v>38.679245283018872</c:v>
                </c:pt>
                <c:pt idx="3" formatCode="0">
                  <c:v>43.07692307692308</c:v>
                </c:pt>
                <c:pt idx="4" formatCode="0">
                  <c:v>33.571428571428569</c:v>
                </c:pt>
                <c:pt idx="6" formatCode="0">
                  <c:v>40.625</c:v>
                </c:pt>
                <c:pt idx="7" formatCode="0">
                  <c:v>30.487804878048781</c:v>
                </c:pt>
                <c:pt idx="9" formatCode="0">
                  <c:v>35.820895522388057</c:v>
                </c:pt>
                <c:pt idx="10" formatCode="0">
                  <c:v>38.834951456310677</c:v>
                </c:pt>
                <c:pt idx="12" formatCode="0">
                  <c:v>28.571428571428569</c:v>
                </c:pt>
                <c:pt idx="13" formatCode="0">
                  <c:v>35.897435897435898</c:v>
                </c:pt>
                <c:pt idx="14" formatCode="0">
                  <c:v>56.36363636363636</c:v>
                </c:pt>
                <c:pt idx="15" formatCode="0">
                  <c:v>36.206896551724135</c:v>
                </c:pt>
                <c:pt idx="16" formatCode="0">
                  <c:v>37.704918032786885</c:v>
                </c:pt>
                <c:pt idx="18" formatCode="0">
                  <c:v>41.48936170212766</c:v>
                </c:pt>
                <c:pt idx="19" formatCode="0">
                  <c:v>30</c:v>
                </c:pt>
                <c:pt idx="20" formatCode="0">
                  <c:v>48.275862068965516</c:v>
                </c:pt>
                <c:pt idx="21" formatCode="0">
                  <c:v>33.333333333333329</c:v>
                </c:pt>
                <c:pt idx="22" formatCode="0">
                  <c:v>41.379310344827587</c:v>
                </c:pt>
                <c:pt idx="24" formatCode="0">
                  <c:v>41.48936170212766</c:v>
                </c:pt>
                <c:pt idx="25" formatCode="0">
                  <c:v>38.345864661654133</c:v>
                </c:pt>
                <c:pt idx="26" formatCode="0">
                  <c:v>27.27272727272727</c:v>
                </c:pt>
              </c:numCache>
            </c:numRef>
          </c:val>
          <c:extLst>
            <c:ext xmlns:c16="http://schemas.microsoft.com/office/drawing/2014/chart" uri="{C3380CC4-5D6E-409C-BE32-E72D297353CC}">
              <c16:uniqueId val="{00000004-A0D6-4074-A5CD-B2A53797E188}"/>
            </c:ext>
          </c:extLst>
        </c:ser>
        <c:ser>
          <c:idx val="5"/>
          <c:order val="5"/>
          <c:tx>
            <c:strRef>
              <c:f>Dati!$H$1611</c:f>
              <c:strCache>
                <c:ptCount val="1"/>
                <c:pt idx="0">
                  <c:v>.</c:v>
                </c:pt>
              </c:strCache>
            </c:strRef>
          </c:tx>
          <c:spPr>
            <a:noFill/>
          </c:spPr>
          <c:invertIfNegative val="0"/>
          <c:dLbls>
            <c:delete val="1"/>
          </c:dLbls>
          <c:cat>
            <c:strRef>
              <c:f>Dati!$B$1612:$B$1638</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Dati!$H$1612:$H$1638</c:f>
              <c:numCache>
                <c:formatCode>General</c:formatCode>
                <c:ptCount val="27"/>
                <c:pt idx="0" formatCode="0">
                  <c:v>26.58413926499032</c:v>
                </c:pt>
                <c:pt idx="2" formatCode="0">
                  <c:v>29.384219554030864</c:v>
                </c:pt>
                <c:pt idx="3" formatCode="0">
                  <c:v>21.895104895104886</c:v>
                </c:pt>
                <c:pt idx="4" formatCode="0">
                  <c:v>28.818181818181813</c:v>
                </c:pt>
                <c:pt idx="6" formatCode="0">
                  <c:v>23.540404040404034</c:v>
                </c:pt>
                <c:pt idx="7" formatCode="0">
                  <c:v>36.379157427937912</c:v>
                </c:pt>
                <c:pt idx="9" formatCode="0">
                  <c:v>29.116689280868385</c:v>
                </c:pt>
                <c:pt idx="10" formatCode="0">
                  <c:v>26.035010297146219</c:v>
                </c:pt>
                <c:pt idx="12" formatCode="0">
                  <c:v>36.437229437229433</c:v>
                </c:pt>
                <c:pt idx="13" formatCode="0">
                  <c:v>24.715617715617711</c:v>
                </c:pt>
                <c:pt idx="14" formatCode="0">
                  <c:v>7</c:v>
                </c:pt>
                <c:pt idx="15" formatCode="0">
                  <c:v>31.921630094043884</c:v>
                </c:pt>
                <c:pt idx="16" formatCode="0">
                  <c:v>33.080476900149023</c:v>
                </c:pt>
                <c:pt idx="18" formatCode="0">
                  <c:v>24.988394584139261</c:v>
                </c:pt>
                <c:pt idx="19" formatCode="0">
                  <c:v>33.818181818181813</c:v>
                </c:pt>
                <c:pt idx="20" formatCode="0">
                  <c:v>9.5078369905956066</c:v>
                </c:pt>
                <c:pt idx="21" formatCode="0">
                  <c:v>28.818181818181817</c:v>
                </c:pt>
                <c:pt idx="22" formatCode="0">
                  <c:v>26.749216300940432</c:v>
                </c:pt>
                <c:pt idx="24" formatCode="0">
                  <c:v>24.988394584139261</c:v>
                </c:pt>
                <c:pt idx="25" formatCode="0">
                  <c:v>24.908407382091593</c:v>
                </c:pt>
                <c:pt idx="26" formatCode="0">
                  <c:v>36.090909090909093</c:v>
                </c:pt>
              </c:numCache>
            </c:numRef>
          </c:val>
          <c:extLst>
            <c:ext xmlns:c16="http://schemas.microsoft.com/office/drawing/2014/chart" uri="{C3380CC4-5D6E-409C-BE32-E72D297353CC}">
              <c16:uniqueId val="{00000005-A0D6-4074-A5CD-B2A53797E188}"/>
            </c:ext>
          </c:extLst>
        </c:ser>
        <c:ser>
          <c:idx val="6"/>
          <c:order val="6"/>
          <c:tx>
            <c:strRef>
              <c:f>Dati!$I$1611</c:f>
              <c:strCache>
                <c:ptCount val="1"/>
                <c:pt idx="0">
                  <c:v>Grūti pateikt</c:v>
                </c:pt>
              </c:strCache>
            </c:strRef>
          </c:tx>
          <c:spPr>
            <a:solidFill>
              <a:sysClr val="window" lastClr="FFFFFF">
                <a:lumMod val="75000"/>
              </a:sysClr>
            </a:solidFill>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65-4792-9A3C-F45F1C4E9507}"/>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D6-4074-A5CD-B2A53797E188}"/>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65-4792-9A3C-F45F1C4E9507}"/>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F65-4792-9A3C-F45F1C4E9507}"/>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65-4792-9A3C-F45F1C4E9507}"/>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65-4792-9A3C-F45F1C4E9507}"/>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D6-4074-A5CD-B2A53797E188}"/>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65-4792-9A3C-F45F1C4E9507}"/>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Dati!$B$1612:$B$1638</c:f>
              <c:strCache>
                <c:ptCount val="27"/>
                <c:pt idx="0">
                  <c:v>VISAS RESPONDENTES, n=376</c:v>
                </c:pt>
                <c:pt idx="1">
                  <c:v>VECUMS</c:v>
                </c:pt>
                <c:pt idx="2">
                  <c:v>18–34 gadi, n=106</c:v>
                </c:pt>
                <c:pt idx="3">
                  <c:v>35–44 gadi, n=130</c:v>
                </c:pt>
                <c:pt idx="4">
                  <c:v>45–64 gadi, n=140</c:v>
                </c:pt>
                <c:pt idx="5">
                  <c:v>SARUNVALODA ĢIMENĒ</c:v>
                </c:pt>
                <c:pt idx="6">
                  <c:v>Latviešu, n=288</c:v>
                </c:pt>
                <c:pt idx="7">
                  <c:v>Krievu, n=82</c:v>
                </c:pt>
                <c:pt idx="8">
                  <c:v>IZGLĪTĪBA</c:v>
                </c:pt>
                <c:pt idx="9">
                  <c:v>Vidējā, prof. vidējā vai pamata, n=67</c:v>
                </c:pt>
                <c:pt idx="10">
                  <c:v>Augstākā, n=309</c:v>
                </c:pt>
                <c:pt idx="11">
                  <c:v>IENĀKUMI UZ VIENU CILVĒKU ĢIMENĒ</c:v>
                </c:pt>
                <c:pt idx="12">
                  <c:v>Zemi, n=42</c:v>
                </c:pt>
                <c:pt idx="13">
                  <c:v>Vidēji zemi, n=39</c:v>
                </c:pt>
                <c:pt idx="14">
                  <c:v>Vidēji, n=55</c:v>
                </c:pt>
                <c:pt idx="15">
                  <c:v>Vidēji augsti, n=58</c:v>
                </c:pt>
                <c:pt idx="16">
                  <c:v>Augsti, n=61</c:v>
                </c:pt>
                <c:pt idx="17">
                  <c:v>REĢIONS</c:v>
                </c:pt>
                <c:pt idx="18">
                  <c:v>Rīga, n=188</c:v>
                </c:pt>
                <c:pt idx="19">
                  <c:v>Vidzeme, n=100</c:v>
                </c:pt>
                <c:pt idx="20">
                  <c:v>Kurzeme, n=29</c:v>
                </c:pt>
                <c:pt idx="21">
                  <c:v>Zemgale, n=30</c:v>
                </c:pt>
                <c:pt idx="22">
                  <c:v>Latgale, n=29</c:v>
                </c:pt>
                <c:pt idx="23">
                  <c:v>APDZĪVOTĀS VIETAS TIPS</c:v>
                </c:pt>
                <c:pt idx="24">
                  <c:v>Rīga, n=188</c:v>
                </c:pt>
                <c:pt idx="25">
                  <c:v>Cita pilsēta, n=133</c:v>
                </c:pt>
                <c:pt idx="26">
                  <c:v>Lauki, n=55</c:v>
                </c:pt>
              </c:strCache>
            </c:strRef>
          </c:cat>
          <c:val>
            <c:numRef>
              <c:f>Dati!$I$1612:$I$1638</c:f>
              <c:numCache>
                <c:formatCode>General</c:formatCode>
                <c:ptCount val="27"/>
                <c:pt idx="0" formatCode="0">
                  <c:v>1.3297872340425532</c:v>
                </c:pt>
                <c:pt idx="2" formatCode="0">
                  <c:v>0</c:v>
                </c:pt>
                <c:pt idx="3" formatCode="0">
                  <c:v>1.5384615384615385</c:v>
                </c:pt>
                <c:pt idx="4" formatCode="0">
                  <c:v>2.1428571428571428</c:v>
                </c:pt>
                <c:pt idx="6" formatCode="0">
                  <c:v>1.3888888888888888</c:v>
                </c:pt>
                <c:pt idx="7" formatCode="0">
                  <c:v>1.2195121951219512</c:v>
                </c:pt>
                <c:pt idx="9" formatCode="0">
                  <c:v>4.4776119402985071</c:v>
                </c:pt>
                <c:pt idx="10" formatCode="0">
                  <c:v>0.64724919093851141</c:v>
                </c:pt>
                <c:pt idx="12" formatCode="0">
                  <c:v>2.3809523809523809</c:v>
                </c:pt>
                <c:pt idx="13" formatCode="0">
                  <c:v>0</c:v>
                </c:pt>
                <c:pt idx="14" formatCode="0">
                  <c:v>1.8181818181818181</c:v>
                </c:pt>
                <c:pt idx="15" formatCode="0">
                  <c:v>0</c:v>
                </c:pt>
                <c:pt idx="16" formatCode="0">
                  <c:v>0</c:v>
                </c:pt>
                <c:pt idx="18" formatCode="0">
                  <c:v>1.0638297872340425</c:v>
                </c:pt>
                <c:pt idx="19" formatCode="0">
                  <c:v>1</c:v>
                </c:pt>
                <c:pt idx="20" formatCode="0">
                  <c:v>0</c:v>
                </c:pt>
                <c:pt idx="21" formatCode="0">
                  <c:v>6.666666666666667</c:v>
                </c:pt>
                <c:pt idx="22" formatCode="0">
                  <c:v>0</c:v>
                </c:pt>
                <c:pt idx="24" formatCode="0">
                  <c:v>1.0638297872340425</c:v>
                </c:pt>
                <c:pt idx="25" formatCode="0">
                  <c:v>1.5037593984962405</c:v>
                </c:pt>
                <c:pt idx="26" formatCode="0">
                  <c:v>1.8181818181818181</c:v>
                </c:pt>
              </c:numCache>
            </c:numRef>
          </c:val>
          <c:extLst>
            <c:ext xmlns:c16="http://schemas.microsoft.com/office/drawing/2014/chart" uri="{C3380CC4-5D6E-409C-BE32-E72D297353CC}">
              <c16:uniqueId val="{00000008-A0D6-4074-A5CD-B2A53797E188}"/>
            </c:ext>
          </c:extLst>
        </c:ser>
        <c:dLbls>
          <c:showLegendKey val="0"/>
          <c:showVal val="1"/>
          <c:showCatName val="0"/>
          <c:showSerName val="0"/>
          <c:showPercent val="0"/>
          <c:showBubbleSize val="0"/>
        </c:dLbls>
        <c:gapWidth val="25"/>
        <c:overlap val="100"/>
        <c:axId val="414306008"/>
        <c:axId val="414313848"/>
      </c:barChart>
      <c:catAx>
        <c:axId val="41430600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313848"/>
        <c:crossesAt val="53.3"/>
        <c:auto val="1"/>
        <c:lblAlgn val="ctr"/>
        <c:lblOffset val="100"/>
        <c:tickLblSkip val="1"/>
        <c:tickMarkSkip val="1"/>
        <c:noMultiLvlLbl val="0"/>
      </c:catAx>
      <c:valAx>
        <c:axId val="414313848"/>
        <c:scaling>
          <c:orientation val="minMax"/>
          <c:max val="165"/>
          <c:min val="0"/>
        </c:scaling>
        <c:delete val="1"/>
        <c:axPos val="t"/>
        <c:numFmt formatCode="0" sourceLinked="1"/>
        <c:majorTickMark val="out"/>
        <c:minorTickMark val="none"/>
        <c:tickLblPos val="nextTo"/>
        <c:crossAx val="41430600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1653523542922408"/>
          <c:h val="0.85382476036181987"/>
        </c:manualLayout>
      </c:layout>
      <c:barChart>
        <c:barDir val="bar"/>
        <c:grouping val="stacked"/>
        <c:varyColors val="0"/>
        <c:ser>
          <c:idx val="0"/>
          <c:order val="0"/>
          <c:tx>
            <c:strRef>
              <c:f>Dati!$C$1625</c:f>
              <c:strCache>
                <c:ptCount val="1"/>
                <c:pt idx="0">
                  <c:v>.</c:v>
                </c:pt>
              </c:strCache>
            </c:strRef>
          </c:tx>
          <c:spPr>
            <a:noFill/>
          </c:spPr>
          <c:invertIfNegative val="0"/>
          <c:dLbls>
            <c:delete val="1"/>
          </c:dLbls>
          <c:cat>
            <c:strRef>
              <c:f>Dati!$B$1626:$B$1650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Dati!$C$1626:$C$1650</c:f>
              <c:numCache>
                <c:formatCode>General</c:formatCode>
                <c:ptCount val="25"/>
                <c:pt idx="0" formatCode="0">
                  <c:v>17.055057857409484</c:v>
                </c:pt>
                <c:pt idx="2" formatCode="0">
                  <c:v>19.35329703569268</c:v>
                </c:pt>
                <c:pt idx="3" formatCode="0">
                  <c:v>9.305181558547531</c:v>
                </c:pt>
                <c:pt idx="5" formatCode="0">
                  <c:v>7</c:v>
                </c:pt>
                <c:pt idx="6" formatCode="0">
                  <c:v>21.430159367885366</c:v>
                </c:pt>
                <c:pt idx="8" formatCode="0">
                  <c:v>16.428291007238375</c:v>
                </c:pt>
                <c:pt idx="9" formatCode="0">
                  <c:v>19.046783625730992</c:v>
                </c:pt>
                <c:pt idx="11" formatCode="0">
                  <c:v>17.439725924252688</c:v>
                </c:pt>
                <c:pt idx="12" formatCode="0">
                  <c:v>16.428291007238375</c:v>
                </c:pt>
                <c:pt idx="14" formatCode="0">
                  <c:v>10.855569155446755</c:v>
                </c:pt>
                <c:pt idx="15" formatCode="0">
                  <c:v>20.292847503373821</c:v>
                </c:pt>
                <c:pt idx="17" formatCode="0">
                  <c:v>16.412576384782184</c:v>
                </c:pt>
                <c:pt idx="18" formatCode="0">
                  <c:v>17.632642211589577</c:v>
                </c:pt>
                <c:pt idx="20" formatCode="0">
                  <c:v>9.9428409734012462</c:v>
                </c:pt>
                <c:pt idx="21" formatCode="0">
                  <c:v>18.459380936417478</c:v>
                </c:pt>
                <c:pt idx="23" formatCode="0">
                  <c:v>21.984378755106945</c:v>
                </c:pt>
                <c:pt idx="24" formatCode="0">
                  <c:v>15.867465693937813</c:v>
                </c:pt>
              </c:numCache>
            </c:numRef>
          </c:val>
          <c:extLst>
            <c:ext xmlns:c16="http://schemas.microsoft.com/office/drawing/2014/chart" uri="{C3380CC4-5D6E-409C-BE32-E72D297353CC}">
              <c16:uniqueId val="{00000000-84EE-4E06-ADCB-23D01965C41D}"/>
            </c:ext>
          </c:extLst>
        </c:ser>
        <c:ser>
          <c:idx val="1"/>
          <c:order val="1"/>
          <c:tx>
            <c:strRef>
              <c:f>Dati!$D$1625</c:f>
              <c:strCache>
                <c:ptCount val="1"/>
                <c:pt idx="0">
                  <c:v>Nemaz nebija svarīgi</c:v>
                </c:pt>
              </c:strCache>
            </c:strRef>
          </c:tx>
          <c:spPr>
            <a:solidFill>
              <a:srgbClr val="C4BD97"/>
            </a:solidFill>
          </c:spPr>
          <c:invertIfNegative val="0"/>
          <c:dLbls>
            <c:dLbl>
              <c:idx val="5"/>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BEB2-42DB-B45D-237CE92CCD88}"/>
                </c:ext>
              </c:extLst>
            </c:dLbl>
            <c:dLbl>
              <c:idx val="14"/>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BEB2-42DB-B45D-237CE92CCD88}"/>
                </c:ext>
              </c:extLst>
            </c:dLbl>
            <c:dLbl>
              <c:idx val="20"/>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BEB2-42DB-B45D-237CE92CCD88}"/>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Dati!$B$1626:$B$1650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Dati!$D$1626:$D$1650</c:f>
              <c:numCache>
                <c:formatCode>General</c:formatCode>
                <c:ptCount val="25"/>
                <c:pt idx="0" formatCode="0">
                  <c:v>16.223404255319149</c:v>
                </c:pt>
                <c:pt idx="2" formatCode="0">
                  <c:v>14.827586206896552</c:v>
                </c:pt>
                <c:pt idx="3" formatCode="0">
                  <c:v>20.930232558139537</c:v>
                </c:pt>
                <c:pt idx="5" formatCode="0">
                  <c:v>27.192982456140353</c:v>
                </c:pt>
                <c:pt idx="6" formatCode="0">
                  <c:v>11.450381679389313</c:v>
                </c:pt>
                <c:pt idx="8" formatCode="0">
                  <c:v>17.132867132867133</c:v>
                </c:pt>
                <c:pt idx="9" formatCode="0">
                  <c:v>13.333333333333334</c:v>
                </c:pt>
                <c:pt idx="11" formatCode="0">
                  <c:v>15.450643776824036</c:v>
                </c:pt>
                <c:pt idx="12" formatCode="0">
                  <c:v>17.482517482517483</c:v>
                </c:pt>
                <c:pt idx="14" formatCode="0">
                  <c:v>20.930232558139537</c:v>
                </c:pt>
                <c:pt idx="15" formatCode="0">
                  <c:v>13.765182186234817</c:v>
                </c:pt>
                <c:pt idx="17" formatCode="0">
                  <c:v>21.348314606741571</c:v>
                </c:pt>
                <c:pt idx="18" formatCode="0">
                  <c:v>11.616161616161616</c:v>
                </c:pt>
                <c:pt idx="20" formatCode="0">
                  <c:v>22.58064516129032</c:v>
                </c:pt>
                <c:pt idx="21" formatCode="0">
                  <c:v>14.968152866242038</c:v>
                </c:pt>
                <c:pt idx="23" formatCode="0">
                  <c:v>8.2191780821917799</c:v>
                </c:pt>
                <c:pt idx="24" formatCode="0">
                  <c:v>18.151815181518153</c:v>
                </c:pt>
              </c:numCache>
            </c:numRef>
          </c:val>
          <c:extLst>
            <c:ext xmlns:c16="http://schemas.microsoft.com/office/drawing/2014/chart" uri="{C3380CC4-5D6E-409C-BE32-E72D297353CC}">
              <c16:uniqueId val="{00000001-84EE-4E06-ADCB-23D01965C41D}"/>
            </c:ext>
          </c:extLst>
        </c:ser>
        <c:ser>
          <c:idx val="2"/>
          <c:order val="2"/>
          <c:tx>
            <c:strRef>
              <c:f>Dati!$E$1625</c:f>
              <c:strCache>
                <c:ptCount val="1"/>
                <c:pt idx="0">
                  <c:v>Drīzāk nebija svarīgi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Dati!$B$1626:$B$1650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Dati!$E$1626:$E$1650</c:f>
              <c:numCache>
                <c:formatCode>General</c:formatCode>
                <c:ptCount val="25"/>
                <c:pt idx="0" formatCode="0">
                  <c:v>20.212765957446805</c:v>
                </c:pt>
                <c:pt idx="2" formatCode="0">
                  <c:v>19.310344827586206</c:v>
                </c:pt>
                <c:pt idx="3" formatCode="0">
                  <c:v>23.255813953488371</c:v>
                </c:pt>
                <c:pt idx="5" formatCode="0">
                  <c:v>19.298245614035086</c:v>
                </c:pt>
                <c:pt idx="6" formatCode="0">
                  <c:v>20.610687022900763</c:v>
                </c:pt>
                <c:pt idx="8" formatCode="0">
                  <c:v>19.93006993006993</c:v>
                </c:pt>
                <c:pt idx="9" formatCode="0">
                  <c:v>21.111111111111111</c:v>
                </c:pt>
                <c:pt idx="11" formatCode="0">
                  <c:v>20.600858369098713</c:v>
                </c:pt>
                <c:pt idx="12" formatCode="0">
                  <c:v>19.58041958041958</c:v>
                </c:pt>
                <c:pt idx="14" formatCode="0">
                  <c:v>21.705426356589147</c:v>
                </c:pt>
                <c:pt idx="15" formatCode="0">
                  <c:v>19.4331983805668</c:v>
                </c:pt>
                <c:pt idx="17" formatCode="0">
                  <c:v>15.730337078651685</c:v>
                </c:pt>
                <c:pt idx="18" formatCode="0">
                  <c:v>24.242424242424242</c:v>
                </c:pt>
                <c:pt idx="20" formatCode="0">
                  <c:v>20.967741935483872</c:v>
                </c:pt>
                <c:pt idx="21" formatCode="0">
                  <c:v>20.063694267515924</c:v>
                </c:pt>
                <c:pt idx="23" formatCode="0">
                  <c:v>23.287671232876711</c:v>
                </c:pt>
                <c:pt idx="24" formatCode="0">
                  <c:v>19.471947194719473</c:v>
                </c:pt>
              </c:numCache>
            </c:numRef>
          </c:val>
          <c:extLst>
            <c:ext xmlns:c16="http://schemas.microsoft.com/office/drawing/2014/chart" uri="{C3380CC4-5D6E-409C-BE32-E72D297353CC}">
              <c16:uniqueId val="{00000002-84EE-4E06-ADCB-23D01965C41D}"/>
            </c:ext>
          </c:extLst>
        </c:ser>
        <c:ser>
          <c:idx val="3"/>
          <c:order val="3"/>
          <c:tx>
            <c:strRef>
              <c:f>Dati!$F$1625</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Dati!$B$1626:$B$1650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Dati!$F$1626:$F$1650</c:f>
              <c:numCache>
                <c:formatCode>General</c:formatCode>
                <c:ptCount val="25"/>
                <c:pt idx="0" formatCode="0">
                  <c:v>23.936170212765958</c:v>
                </c:pt>
                <c:pt idx="2" formatCode="0">
                  <c:v>23.793103448275861</c:v>
                </c:pt>
                <c:pt idx="3" formatCode="0">
                  <c:v>24.418604651162788</c:v>
                </c:pt>
                <c:pt idx="5" formatCode="0">
                  <c:v>21.929824561403507</c:v>
                </c:pt>
                <c:pt idx="6" formatCode="0">
                  <c:v>24.809160305343511</c:v>
                </c:pt>
                <c:pt idx="8" formatCode="0">
                  <c:v>21.678321678321677</c:v>
                </c:pt>
                <c:pt idx="9" formatCode="0">
                  <c:v>31.111111111111111</c:v>
                </c:pt>
                <c:pt idx="11" formatCode="0">
                  <c:v>21.030042918454935</c:v>
                </c:pt>
                <c:pt idx="12" formatCode="0">
                  <c:v>28.671328671328673</c:v>
                </c:pt>
                <c:pt idx="14" formatCode="0">
                  <c:v>19.379844961240313</c:v>
                </c:pt>
                <c:pt idx="15" formatCode="0">
                  <c:v>26.315789473684209</c:v>
                </c:pt>
                <c:pt idx="17" formatCode="0">
                  <c:v>25.280898876404496</c:v>
                </c:pt>
                <c:pt idx="18" formatCode="0">
                  <c:v>22.727272727272727</c:v>
                </c:pt>
                <c:pt idx="20" formatCode="0">
                  <c:v>22.58064516129032</c:v>
                </c:pt>
                <c:pt idx="21" formatCode="0">
                  <c:v>24.203821656050955</c:v>
                </c:pt>
                <c:pt idx="23" formatCode="0">
                  <c:v>21.917808219178081</c:v>
                </c:pt>
                <c:pt idx="24" formatCode="0">
                  <c:v>24.422442244224424</c:v>
                </c:pt>
              </c:numCache>
            </c:numRef>
          </c:val>
          <c:extLst>
            <c:ext xmlns:c16="http://schemas.microsoft.com/office/drawing/2014/chart" uri="{C3380CC4-5D6E-409C-BE32-E72D297353CC}">
              <c16:uniqueId val="{00000003-84EE-4E06-ADCB-23D01965C41D}"/>
            </c:ext>
          </c:extLst>
        </c:ser>
        <c:ser>
          <c:idx val="4"/>
          <c:order val="4"/>
          <c:tx>
            <c:strRef>
              <c:f>Dati!$G$1625</c:f>
              <c:strCache>
                <c:ptCount val="1"/>
                <c:pt idx="0">
                  <c:v>Ļoti svarīgi</c:v>
                </c:pt>
              </c:strCache>
            </c:strRef>
          </c:tx>
          <c:spPr>
            <a:solidFill>
              <a:srgbClr val="16697A"/>
            </a:solidFill>
          </c:spPr>
          <c:invertIfNegative val="0"/>
          <c:dLbls>
            <c:dLbl>
              <c:idx val="1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BEB2-42DB-B45D-237CE92CCD88}"/>
                </c:ext>
              </c:extLst>
            </c:dLbl>
            <c:dLbl>
              <c:idx val="23"/>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4-BEB2-42DB-B45D-237CE92CCD88}"/>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Dati!$B$1626:$B$1650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Dati!$G$1626:$G$1650</c:f>
              <c:numCache>
                <c:formatCode>General</c:formatCode>
                <c:ptCount val="25"/>
                <c:pt idx="0" formatCode="0">
                  <c:v>38.297872340425535</c:v>
                </c:pt>
                <c:pt idx="2" formatCode="0">
                  <c:v>40.344827586206897</c:v>
                </c:pt>
                <c:pt idx="3" formatCode="0">
                  <c:v>31.395348837209301</c:v>
                </c:pt>
                <c:pt idx="5" formatCode="0">
                  <c:v>30.701754385964914</c:v>
                </c:pt>
                <c:pt idx="6" formatCode="0">
                  <c:v>41.603053435114504</c:v>
                </c:pt>
                <c:pt idx="8" formatCode="0">
                  <c:v>40.209790209790206</c:v>
                </c:pt>
                <c:pt idx="9" formatCode="0">
                  <c:v>32.222222222222221</c:v>
                </c:pt>
                <c:pt idx="11" formatCode="0">
                  <c:v>41.630901287553648</c:v>
                </c:pt>
                <c:pt idx="12" formatCode="0">
                  <c:v>32.867132867132867</c:v>
                </c:pt>
                <c:pt idx="14" formatCode="0">
                  <c:v>37.209302325581397</c:v>
                </c:pt>
                <c:pt idx="15" formatCode="0">
                  <c:v>38.866396761133601</c:v>
                </c:pt>
                <c:pt idx="17" formatCode="0">
                  <c:v>37.078651685393261</c:v>
                </c:pt>
                <c:pt idx="18" formatCode="0">
                  <c:v>39.393939393939391</c:v>
                </c:pt>
                <c:pt idx="20" formatCode="0">
                  <c:v>33.87096774193548</c:v>
                </c:pt>
                <c:pt idx="21" formatCode="0">
                  <c:v>39.171974522292999</c:v>
                </c:pt>
                <c:pt idx="23" formatCode="0">
                  <c:v>46.575342465753423</c:v>
                </c:pt>
                <c:pt idx="24" formatCode="0">
                  <c:v>36.303630363036305</c:v>
                </c:pt>
              </c:numCache>
            </c:numRef>
          </c:val>
          <c:extLst>
            <c:ext xmlns:c16="http://schemas.microsoft.com/office/drawing/2014/chart" uri="{C3380CC4-5D6E-409C-BE32-E72D297353CC}">
              <c16:uniqueId val="{00000004-84EE-4E06-ADCB-23D01965C41D}"/>
            </c:ext>
          </c:extLst>
        </c:ser>
        <c:ser>
          <c:idx val="5"/>
          <c:order val="5"/>
          <c:tx>
            <c:strRef>
              <c:f>Dati!$H$1625</c:f>
              <c:strCache>
                <c:ptCount val="1"/>
                <c:pt idx="0">
                  <c:v>.</c:v>
                </c:pt>
              </c:strCache>
            </c:strRef>
          </c:tx>
          <c:spPr>
            <a:noFill/>
          </c:spPr>
          <c:invertIfNegative val="0"/>
          <c:dLbls>
            <c:delete val="1"/>
          </c:dLbls>
          <c:cat>
            <c:strRef>
              <c:f>Dati!$B$1626:$B$1650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Dati!$H$1626:$H$1650</c:f>
              <c:numCache>
                <c:formatCode>General</c:formatCode>
                <c:ptCount val="25"/>
                <c:pt idx="0" formatCode="0">
                  <c:v>13.259108131740014</c:v>
                </c:pt>
                <c:pt idx="2" formatCode="0">
                  <c:v>11.355219650448749</c:v>
                </c:pt>
                <c:pt idx="3" formatCode="0">
                  <c:v>19.679197196559421</c:v>
                </c:pt>
                <c:pt idx="5" formatCode="0">
                  <c:v>22.861571737563082</c:v>
                </c:pt>
                <c:pt idx="6" formatCode="0">
                  <c:v>9.0809369444734926</c:v>
                </c:pt>
                <c:pt idx="8" formatCode="0">
                  <c:v>13.605038796819624</c:v>
                </c:pt>
                <c:pt idx="9" formatCode="0">
                  <c:v>12.159817351598175</c:v>
                </c:pt>
                <c:pt idx="11" formatCode="0">
                  <c:v>12.832206478922924</c:v>
                </c:pt>
                <c:pt idx="12" formatCode="0">
                  <c:v>13.954689146469967</c:v>
                </c:pt>
                <c:pt idx="14" formatCode="0">
                  <c:v>18.904003398109797</c:v>
                </c:pt>
                <c:pt idx="15" formatCode="0">
                  <c:v>10.310964450113698</c:v>
                </c:pt>
                <c:pt idx="17" formatCode="0">
                  <c:v>13.13360012313375</c:v>
                </c:pt>
                <c:pt idx="18" formatCode="0">
                  <c:v>13.371938563719389</c:v>
                </c:pt>
                <c:pt idx="20" formatCode="0">
                  <c:v>19.041537781705706</c:v>
                </c:pt>
                <c:pt idx="21" formatCode="0">
                  <c:v>12.117354506587553</c:v>
                </c:pt>
                <c:pt idx="23" formatCode="0">
                  <c:v>7.0000000000000036</c:v>
                </c:pt>
                <c:pt idx="24" formatCode="0">
                  <c:v>14.767078077670778</c:v>
                </c:pt>
              </c:numCache>
            </c:numRef>
          </c:val>
          <c:extLst>
            <c:ext xmlns:c16="http://schemas.microsoft.com/office/drawing/2014/chart" uri="{C3380CC4-5D6E-409C-BE32-E72D297353CC}">
              <c16:uniqueId val="{00000005-84EE-4E06-ADCB-23D01965C41D}"/>
            </c:ext>
          </c:extLst>
        </c:ser>
        <c:ser>
          <c:idx val="6"/>
          <c:order val="6"/>
          <c:tx>
            <c:strRef>
              <c:f>Dati!$I$1625</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B2-42DB-B45D-237CE92CCD88}"/>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EB2-42DB-B45D-237CE92CCD88}"/>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B2-42DB-B45D-237CE92CCD88}"/>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Dati!$B$1626:$B$1650</c:f>
              <c:strCache>
                <c:ptCount val="25"/>
                <c:pt idx="0">
                  <c:v>VISAS RESPONDENTES, n=376</c:v>
                </c:pt>
                <c:pt idx="1">
                  <c:v>PIEREDZE AR LĀZERPROC. </c:v>
                </c:pt>
                <c:pt idx="2">
                  <c:v>Ir pieredze ar kādu no lāzerproc., n=290</c:v>
                </c:pt>
                <c:pt idx="3">
                  <c:v>Nav pieredzes, n=86</c:v>
                </c:pt>
                <c:pt idx="4">
                  <c:v>PIEREDZE AR SKAISTUMA INJEKCIJĀM</c:v>
                </c:pt>
                <c:pt idx="5">
                  <c:v>Ir pieredze, n=114</c:v>
                </c:pt>
                <c:pt idx="6">
                  <c:v>Nav pieredzes, n=262</c:v>
                </c:pt>
                <c:pt idx="7">
                  <c:v>APSVĒRŠANA VEIKT PROCEDŪRAS</c:v>
                </c:pt>
                <c:pt idx="8">
                  <c:v>Apsver veikt kādu no procedūrām, n=286</c:v>
                </c:pt>
                <c:pt idx="9">
                  <c:v>Neapsver, n=90</c:v>
                </c:pt>
                <c:pt idx="10">
                  <c:v>APSVĒRŠANA VEIKT LĀZERPROC.</c:v>
                </c:pt>
                <c:pt idx="11">
                  <c:v>Apsver veikt kādu no lāzerproc., n=233</c:v>
                </c:pt>
                <c:pt idx="12">
                  <c:v>Neapsver, n=143</c:v>
                </c:pt>
                <c:pt idx="14">
                  <c:v>Apsver, n=129</c:v>
                </c:pt>
                <c:pt idx="15">
                  <c:v>Neapsver, n=247</c:v>
                </c:pt>
                <c:pt idx="16">
                  <c:v>LABĀKAS CENAS PIEDĀVĀJUMS / AKCIJA</c:v>
                </c:pt>
                <c:pt idx="17">
                  <c:v>Jā, bija un to izmantoja, n=178</c:v>
                </c:pt>
                <c:pt idx="18">
                  <c:v>Neizmantoja, n=198</c:v>
                </c:pt>
                <c:pt idx="20">
                  <c:v>Jā, redzēja un tā pārliecināja, n=62</c:v>
                </c:pt>
                <c:pt idx="21">
                  <c:v>Nē, neredzēja, n=314</c:v>
                </c:pt>
                <c:pt idx="22">
                  <c:v>VAI IETEICA AR ĀRSTNIECĪBU SAIST. PERSONAS</c:v>
                </c:pt>
                <c:pt idx="23">
                  <c:v>Jā, ieteica, n=73</c:v>
                </c:pt>
                <c:pt idx="24">
                  <c:v>Nē, neieteica, n=303</c:v>
                </c:pt>
              </c:strCache>
            </c:strRef>
          </c:cat>
          <c:val>
            <c:numRef>
              <c:f>Dati!$I$1626:$I$1650</c:f>
              <c:numCache>
                <c:formatCode>General</c:formatCode>
                <c:ptCount val="25"/>
                <c:pt idx="0" formatCode="0">
                  <c:v>1.3297872340425532</c:v>
                </c:pt>
                <c:pt idx="2" formatCode="0">
                  <c:v>1.7241379310344827</c:v>
                </c:pt>
                <c:pt idx="3" formatCode="0">
                  <c:v>0</c:v>
                </c:pt>
                <c:pt idx="5" formatCode="0">
                  <c:v>0.8771929824561403</c:v>
                </c:pt>
                <c:pt idx="6" formatCode="0">
                  <c:v>1.5267175572519083</c:v>
                </c:pt>
                <c:pt idx="8" formatCode="0">
                  <c:v>1.048951048951049</c:v>
                </c:pt>
                <c:pt idx="9" formatCode="0">
                  <c:v>2.2222222222222223</c:v>
                </c:pt>
                <c:pt idx="11" formatCode="0">
                  <c:v>1.2875536480686696</c:v>
                </c:pt>
                <c:pt idx="12" formatCode="0">
                  <c:v>1.3986013986013985</c:v>
                </c:pt>
                <c:pt idx="14" formatCode="0">
                  <c:v>0.77519379844961245</c:v>
                </c:pt>
                <c:pt idx="15" formatCode="0">
                  <c:v>1.6194331983805668</c:v>
                </c:pt>
                <c:pt idx="17" formatCode="0">
                  <c:v>0.5617977528089888</c:v>
                </c:pt>
                <c:pt idx="18" formatCode="0">
                  <c:v>2.0202020202020203</c:v>
                </c:pt>
                <c:pt idx="20" formatCode="0">
                  <c:v>0</c:v>
                </c:pt>
                <c:pt idx="21" formatCode="0">
                  <c:v>1.5923566878980893</c:v>
                </c:pt>
                <c:pt idx="23" formatCode="0">
                  <c:v>0</c:v>
                </c:pt>
                <c:pt idx="24" formatCode="0">
                  <c:v>1.6501650165016499</c:v>
                </c:pt>
              </c:numCache>
            </c:numRef>
          </c:val>
          <c:extLst>
            <c:ext xmlns:c16="http://schemas.microsoft.com/office/drawing/2014/chart" uri="{C3380CC4-5D6E-409C-BE32-E72D297353CC}">
              <c16:uniqueId val="{00000006-84EE-4E06-ADCB-23D01965C41D}"/>
            </c:ext>
          </c:extLst>
        </c:ser>
        <c:dLbls>
          <c:showLegendKey val="0"/>
          <c:showVal val="1"/>
          <c:showCatName val="0"/>
          <c:showSerName val="0"/>
          <c:showPercent val="0"/>
          <c:showBubbleSize val="0"/>
        </c:dLbls>
        <c:gapWidth val="25"/>
        <c:overlap val="100"/>
        <c:axId val="414311888"/>
        <c:axId val="414313456"/>
      </c:barChart>
      <c:catAx>
        <c:axId val="4143118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313456"/>
        <c:crossesAt val="53.5"/>
        <c:auto val="1"/>
        <c:lblAlgn val="ctr"/>
        <c:lblOffset val="100"/>
        <c:tickLblSkip val="1"/>
        <c:tickMarkSkip val="1"/>
        <c:noMultiLvlLbl val="0"/>
      </c:catAx>
      <c:valAx>
        <c:axId val="414313456"/>
        <c:scaling>
          <c:orientation val="minMax"/>
          <c:max val="145"/>
          <c:min val="0"/>
        </c:scaling>
        <c:delete val="1"/>
        <c:axPos val="t"/>
        <c:numFmt formatCode="0" sourceLinked="1"/>
        <c:majorTickMark val="out"/>
        <c:minorTickMark val="none"/>
        <c:tickLblPos val="nextTo"/>
        <c:crossAx val="41431188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8696003078"/>
          <c:y val="9.752825109080014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436630577427822"/>
          <c:y val="9.7172337936693609E-2"/>
          <c:w val="0.4825433681263821"/>
          <c:h val="0.88617350769069614"/>
        </c:manualLayout>
      </c:layout>
      <c:barChart>
        <c:barDir val="bar"/>
        <c:grouping val="stacked"/>
        <c:varyColors val="0"/>
        <c:ser>
          <c:idx val="0"/>
          <c:order val="0"/>
          <c:tx>
            <c:strRef>
              <c:f>Dati!$C$201</c:f>
              <c:strCache>
                <c:ptCount val="1"/>
                <c:pt idx="0">
                  <c:v>Jā, pēdējā gada laikā</c:v>
                </c:pt>
              </c:strCache>
            </c:strRef>
          </c:tx>
          <c:spPr>
            <a:solidFill>
              <a:srgbClr val="16697A"/>
            </a:solidFill>
          </c:spPr>
          <c:invertIfNegative val="0"/>
          <c:dLbls>
            <c:dLbl>
              <c:idx val="13"/>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06-463A-A73E-4074589ACCDE}"/>
                </c:ext>
              </c:extLst>
            </c:dLbl>
            <c:dLbl>
              <c:idx val="1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flowChartConnector">
                      <a:avLst/>
                    </a:prstGeom>
                  </c15:spPr>
                  <c15:layout>
                    <c:manualLayout>
                      <c:w val="5.3453315128410041E-2"/>
                      <c:h val="3.03820543332405E-2"/>
                    </c:manualLayout>
                  </c15:layout>
                </c:ext>
                <c:ext xmlns:c16="http://schemas.microsoft.com/office/drawing/2014/chart" uri="{C3380CC4-5D6E-409C-BE32-E72D297353CC}">
                  <c16:uniqueId val="{00000000-F33A-437A-A1BF-0814D69C613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Dati!$B$202:$B$228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Dati!$C$202:$C$228</c:f>
              <c:numCache>
                <c:formatCode>General</c:formatCode>
                <c:ptCount val="27"/>
                <c:pt idx="0" formatCode="0">
                  <c:v>5.6504599211563731</c:v>
                </c:pt>
                <c:pt idx="2" formatCode="0">
                  <c:v>6.2271062271062272</c:v>
                </c:pt>
                <c:pt idx="3" formatCode="0">
                  <c:v>5.785123966942149</c:v>
                </c:pt>
                <c:pt idx="4" formatCode="0">
                  <c:v>4.8780487804878048</c:v>
                </c:pt>
                <c:pt idx="6" formatCode="0">
                  <c:v>5.7471264367816088</c:v>
                </c:pt>
                <c:pt idx="7" formatCode="0">
                  <c:v>5.7971014492753623</c:v>
                </c:pt>
                <c:pt idx="9" formatCode="0">
                  <c:v>3.8043478260869565</c:v>
                </c:pt>
                <c:pt idx="10" formatCode="0">
                  <c:v>6.239168110918544</c:v>
                </c:pt>
                <c:pt idx="12" formatCode="0">
                  <c:v>5</c:v>
                </c:pt>
                <c:pt idx="13" formatCode="0">
                  <c:v>1.0638297872340425</c:v>
                </c:pt>
                <c:pt idx="14" formatCode="0">
                  <c:v>2.9411764705882355</c:v>
                </c:pt>
                <c:pt idx="15" formatCode="0">
                  <c:v>4.3478260869565215</c:v>
                </c:pt>
                <c:pt idx="16" formatCode="0">
                  <c:v>12.380952380952381</c:v>
                </c:pt>
                <c:pt idx="18" formatCode="0">
                  <c:v>5.8659217877094969</c:v>
                </c:pt>
                <c:pt idx="19" formatCode="0">
                  <c:v>5.5555555555555554</c:v>
                </c:pt>
                <c:pt idx="20" formatCode="0">
                  <c:v>4.4117647058823533</c:v>
                </c:pt>
                <c:pt idx="21" formatCode="0">
                  <c:v>4.4776119402985071</c:v>
                </c:pt>
                <c:pt idx="22" formatCode="0">
                  <c:v>7.6923076923076925</c:v>
                </c:pt>
                <c:pt idx="24" formatCode="0">
                  <c:v>5.8659217877094969</c:v>
                </c:pt>
                <c:pt idx="25" formatCode="0">
                  <c:v>6.5693430656934311</c:v>
                </c:pt>
                <c:pt idx="26" formatCode="0">
                  <c:v>3.1007751937984498</c:v>
                </c:pt>
              </c:numCache>
            </c:numRef>
          </c:val>
          <c:extLst>
            <c:ext xmlns:c16="http://schemas.microsoft.com/office/drawing/2014/chart" uri="{C3380CC4-5D6E-409C-BE32-E72D297353CC}">
              <c16:uniqueId val="{00000000-BF06-463A-A73E-4074589ACCDE}"/>
            </c:ext>
          </c:extLst>
        </c:ser>
        <c:ser>
          <c:idx val="1"/>
          <c:order val="1"/>
          <c:tx>
            <c:strRef>
              <c:f>Dati!$D$201</c:f>
              <c:strCache>
                <c:ptCount val="1"/>
                <c:pt idx="0">
                  <c:v>Jā, pēdējo 3 gadu laikā</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Dati!$B$202:$B$228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Dati!$D$202:$D$228</c:f>
              <c:numCache>
                <c:formatCode>General</c:formatCode>
                <c:ptCount val="27"/>
                <c:pt idx="0" formatCode="0">
                  <c:v>4.2049934296977662</c:v>
                </c:pt>
                <c:pt idx="2" formatCode="0">
                  <c:v>3.2967032967032965</c:v>
                </c:pt>
                <c:pt idx="3" formatCode="0">
                  <c:v>3.3057851239669422</c:v>
                </c:pt>
                <c:pt idx="4" formatCode="0">
                  <c:v>6.0975609756097562</c:v>
                </c:pt>
                <c:pt idx="6" formatCode="0">
                  <c:v>4.2692939244663384</c:v>
                </c:pt>
                <c:pt idx="7" formatCode="0">
                  <c:v>4.3478260869565215</c:v>
                </c:pt>
                <c:pt idx="9" formatCode="0">
                  <c:v>1.6304347826086956</c:v>
                </c:pt>
                <c:pt idx="10" formatCode="0">
                  <c:v>5.0259965337954942</c:v>
                </c:pt>
                <c:pt idx="12" formatCode="0">
                  <c:v>4</c:v>
                </c:pt>
                <c:pt idx="13" formatCode="0">
                  <c:v>4.2553191489361701</c:v>
                </c:pt>
                <c:pt idx="14" formatCode="0">
                  <c:v>4.9019607843137258</c:v>
                </c:pt>
                <c:pt idx="15" formatCode="0">
                  <c:v>2.6086956521739131</c:v>
                </c:pt>
                <c:pt idx="16" formatCode="0">
                  <c:v>6.666666666666667</c:v>
                </c:pt>
                <c:pt idx="18" formatCode="0">
                  <c:v>4.4692737430167595</c:v>
                </c:pt>
                <c:pt idx="19" formatCode="0">
                  <c:v>4.6296296296296298</c:v>
                </c:pt>
                <c:pt idx="20" formatCode="0">
                  <c:v>2.9411764705882355</c:v>
                </c:pt>
                <c:pt idx="21" formatCode="0">
                  <c:v>2.9850746268656718</c:v>
                </c:pt>
                <c:pt idx="22" formatCode="0">
                  <c:v>3.8461538461538463</c:v>
                </c:pt>
                <c:pt idx="24" formatCode="0">
                  <c:v>4.4692737430167595</c:v>
                </c:pt>
                <c:pt idx="25" formatCode="0">
                  <c:v>3.2846715328467155</c:v>
                </c:pt>
                <c:pt idx="26" formatCode="0">
                  <c:v>5.4263565891472867</c:v>
                </c:pt>
              </c:numCache>
            </c:numRef>
          </c:val>
          <c:extLst>
            <c:ext xmlns:c16="http://schemas.microsoft.com/office/drawing/2014/chart" uri="{C3380CC4-5D6E-409C-BE32-E72D297353CC}">
              <c16:uniqueId val="{00000001-BF06-463A-A73E-4074589ACCDE}"/>
            </c:ext>
          </c:extLst>
        </c:ser>
        <c:ser>
          <c:idx val="2"/>
          <c:order val="2"/>
          <c:tx>
            <c:strRef>
              <c:f>Dati!$E$201</c:f>
              <c:strCache>
                <c:ptCount val="1"/>
                <c:pt idx="0">
                  <c:v>Jā, pēdējo 5 gadu laikā</c:v>
                </c:pt>
              </c:strCache>
            </c:strRef>
          </c:tx>
          <c:spPr>
            <a:solidFill>
              <a:srgbClr val="C2BDC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Dati!$B$202:$B$228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Dati!$E$202:$E$228</c:f>
              <c:numCache>
                <c:formatCode>General</c:formatCode>
                <c:ptCount val="27"/>
                <c:pt idx="0" formatCode="0">
                  <c:v>3.8107752956636007</c:v>
                </c:pt>
                <c:pt idx="2" formatCode="0">
                  <c:v>2.9304029304029302</c:v>
                </c:pt>
                <c:pt idx="3" formatCode="0">
                  <c:v>5.3719008264462813</c:v>
                </c:pt>
                <c:pt idx="4" formatCode="0">
                  <c:v>3.2520325203252032</c:v>
                </c:pt>
                <c:pt idx="6" formatCode="0">
                  <c:v>3.4482758620689653</c:v>
                </c:pt>
                <c:pt idx="7" formatCode="0">
                  <c:v>5.7971014492753623</c:v>
                </c:pt>
                <c:pt idx="9" formatCode="0">
                  <c:v>2.7173913043478262</c:v>
                </c:pt>
                <c:pt idx="10" formatCode="0">
                  <c:v>4.1594454072790299</c:v>
                </c:pt>
                <c:pt idx="12" formatCode="0">
                  <c:v>3</c:v>
                </c:pt>
                <c:pt idx="13" formatCode="0">
                  <c:v>4.2553191489361701</c:v>
                </c:pt>
                <c:pt idx="14" formatCode="0">
                  <c:v>4.9019607843137258</c:v>
                </c:pt>
                <c:pt idx="15" formatCode="0">
                  <c:v>5.2173913043478262</c:v>
                </c:pt>
                <c:pt idx="16" formatCode="0">
                  <c:v>3.8095238095238093</c:v>
                </c:pt>
                <c:pt idx="18" formatCode="0">
                  <c:v>4.1899441340782122</c:v>
                </c:pt>
                <c:pt idx="19" formatCode="0">
                  <c:v>2.7777777777777777</c:v>
                </c:pt>
                <c:pt idx="20" formatCode="0">
                  <c:v>2.9411764705882355</c:v>
                </c:pt>
                <c:pt idx="21" formatCode="0">
                  <c:v>4.4776119402985071</c:v>
                </c:pt>
                <c:pt idx="22" formatCode="0">
                  <c:v>5.7692307692307692</c:v>
                </c:pt>
                <c:pt idx="24" formatCode="0">
                  <c:v>4.1899441340782122</c:v>
                </c:pt>
                <c:pt idx="25" formatCode="0">
                  <c:v>4.3795620437956204</c:v>
                </c:pt>
                <c:pt idx="26" formatCode="0">
                  <c:v>1.5503875968992249</c:v>
                </c:pt>
              </c:numCache>
            </c:numRef>
          </c:val>
          <c:extLst>
            <c:ext xmlns:c16="http://schemas.microsoft.com/office/drawing/2014/chart" uri="{C3380CC4-5D6E-409C-BE32-E72D297353CC}">
              <c16:uniqueId val="{00000002-BF06-463A-A73E-4074589ACCDE}"/>
            </c:ext>
          </c:extLst>
        </c:ser>
        <c:ser>
          <c:idx val="3"/>
          <c:order val="3"/>
          <c:tx>
            <c:strRef>
              <c:f>Dati!$F$201</c:f>
              <c:strCache>
                <c:ptCount val="1"/>
                <c:pt idx="0">
                  <c:v>Senāk</c:v>
                </c:pt>
              </c:strCache>
            </c:strRef>
          </c:tx>
          <c:spPr>
            <a:solidFill>
              <a:srgbClr val="7C7287"/>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Dati!$B$202:$B$228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Dati!$F$202:$F$228</c:f>
              <c:numCache>
                <c:formatCode>General</c:formatCode>
                <c:ptCount val="27"/>
                <c:pt idx="0" formatCode="0">
                  <c:v>5.1248357424441524</c:v>
                </c:pt>
                <c:pt idx="2" formatCode="0">
                  <c:v>2.9304029304029302</c:v>
                </c:pt>
                <c:pt idx="3" formatCode="0">
                  <c:v>6.6115702479338845</c:v>
                </c:pt>
                <c:pt idx="4" formatCode="0">
                  <c:v>6.0975609756097562</c:v>
                </c:pt>
                <c:pt idx="6" formatCode="0">
                  <c:v>5.2545155993431854</c:v>
                </c:pt>
                <c:pt idx="7" formatCode="0">
                  <c:v>5.0724637681159424</c:v>
                </c:pt>
                <c:pt idx="9" formatCode="0">
                  <c:v>3.2608695652173911</c:v>
                </c:pt>
                <c:pt idx="10" formatCode="0">
                  <c:v>5.7192374350086652</c:v>
                </c:pt>
                <c:pt idx="12" formatCode="0">
                  <c:v>4</c:v>
                </c:pt>
                <c:pt idx="13" formatCode="0">
                  <c:v>4.2553191489361701</c:v>
                </c:pt>
                <c:pt idx="14" formatCode="0">
                  <c:v>1.9607843137254901</c:v>
                </c:pt>
                <c:pt idx="15" formatCode="0">
                  <c:v>5.2173913043478262</c:v>
                </c:pt>
                <c:pt idx="16" formatCode="0">
                  <c:v>7.6190476190476186</c:v>
                </c:pt>
                <c:pt idx="18" formatCode="0">
                  <c:v>6.4245810055865924</c:v>
                </c:pt>
                <c:pt idx="19" formatCode="0">
                  <c:v>4.6296296296296298</c:v>
                </c:pt>
                <c:pt idx="20" formatCode="0">
                  <c:v>2.9411764705882355</c:v>
                </c:pt>
                <c:pt idx="21" formatCode="0">
                  <c:v>4.4776119402985071</c:v>
                </c:pt>
                <c:pt idx="22" formatCode="0">
                  <c:v>1.9230769230769231</c:v>
                </c:pt>
                <c:pt idx="24" formatCode="0">
                  <c:v>6.4245810055865924</c:v>
                </c:pt>
                <c:pt idx="25" formatCode="0">
                  <c:v>4.0145985401459852</c:v>
                </c:pt>
                <c:pt idx="26" formatCode="0">
                  <c:v>3.8759689922480618</c:v>
                </c:pt>
              </c:numCache>
            </c:numRef>
          </c:val>
          <c:extLst>
            <c:ext xmlns:c16="http://schemas.microsoft.com/office/drawing/2014/chart" uri="{C3380CC4-5D6E-409C-BE32-E72D297353CC}">
              <c16:uniqueId val="{00000003-BF06-463A-A73E-4074589ACCDE}"/>
            </c:ext>
          </c:extLst>
        </c:ser>
        <c:ser>
          <c:idx val="4"/>
          <c:order val="4"/>
          <c:tx>
            <c:strRef>
              <c:f>Dati!$G$201</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Dati!$B$202:$B$228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Dati!$G$202:$G$228</c:f>
              <c:numCache>
                <c:formatCode>General</c:formatCode>
                <c:ptCount val="27"/>
                <c:pt idx="0" formatCode="0">
                  <c:v>79.369250985545335</c:v>
                </c:pt>
                <c:pt idx="2" formatCode="0">
                  <c:v>83.150183150183153</c:v>
                </c:pt>
                <c:pt idx="3" formatCode="0">
                  <c:v>76.033057851239676</c:v>
                </c:pt>
                <c:pt idx="4" formatCode="0">
                  <c:v>78.455284552845526</c:v>
                </c:pt>
                <c:pt idx="6" formatCode="0">
                  <c:v>79.474548440065675</c:v>
                </c:pt>
                <c:pt idx="7" formatCode="0">
                  <c:v>76.811594202898547</c:v>
                </c:pt>
                <c:pt idx="9" formatCode="0">
                  <c:v>86.413043478260875</c:v>
                </c:pt>
                <c:pt idx="10" formatCode="0">
                  <c:v>77.123050259965339</c:v>
                </c:pt>
                <c:pt idx="12" formatCode="0">
                  <c:v>83</c:v>
                </c:pt>
                <c:pt idx="13" formatCode="0">
                  <c:v>84.042553191489361</c:v>
                </c:pt>
                <c:pt idx="14" formatCode="0">
                  <c:v>79.411764705882348</c:v>
                </c:pt>
                <c:pt idx="15" formatCode="0">
                  <c:v>81.739130434782609</c:v>
                </c:pt>
                <c:pt idx="16" formatCode="0">
                  <c:v>69.523809523809518</c:v>
                </c:pt>
                <c:pt idx="18" formatCode="0">
                  <c:v>76.815642458100555</c:v>
                </c:pt>
                <c:pt idx="19" formatCode="0">
                  <c:v>81.481481481481481</c:v>
                </c:pt>
                <c:pt idx="20" formatCode="0">
                  <c:v>83.82352941176471</c:v>
                </c:pt>
                <c:pt idx="21" formatCode="0">
                  <c:v>82.089552238805965</c:v>
                </c:pt>
                <c:pt idx="22" formatCode="0">
                  <c:v>78.84615384615384</c:v>
                </c:pt>
                <c:pt idx="24" formatCode="0">
                  <c:v>76.815642458100555</c:v>
                </c:pt>
                <c:pt idx="25" formatCode="0">
                  <c:v>79.927007299270073</c:v>
                </c:pt>
                <c:pt idx="26" formatCode="0">
                  <c:v>85.271317829457359</c:v>
                </c:pt>
              </c:numCache>
            </c:numRef>
          </c:val>
          <c:extLst>
            <c:ext xmlns:c16="http://schemas.microsoft.com/office/drawing/2014/chart" uri="{C3380CC4-5D6E-409C-BE32-E72D297353CC}">
              <c16:uniqueId val="{00000004-BF06-463A-A73E-4074589ACCDE}"/>
            </c:ext>
          </c:extLst>
        </c:ser>
        <c:ser>
          <c:idx val="5"/>
          <c:order val="5"/>
          <c:tx>
            <c:strRef>
              <c:f>Dati!$H$201</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06-463A-A73E-4074589ACCDE}"/>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F06-463A-A73E-4074589ACCD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06-463A-A73E-4074589ACCDE}"/>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Dati!$B$202:$B$228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Dati!$H$202:$H$228</c:f>
              <c:numCache>
                <c:formatCode>General</c:formatCode>
                <c:ptCount val="27"/>
                <c:pt idx="0" formatCode="0">
                  <c:v>1.8396846254927726</c:v>
                </c:pt>
                <c:pt idx="2" formatCode="0">
                  <c:v>1.4652014652014651</c:v>
                </c:pt>
                <c:pt idx="3" formatCode="0">
                  <c:v>2.8925619834710745</c:v>
                </c:pt>
                <c:pt idx="4" formatCode="0">
                  <c:v>1.2195121951219512</c:v>
                </c:pt>
                <c:pt idx="6" formatCode="0">
                  <c:v>1.80623973727422</c:v>
                </c:pt>
                <c:pt idx="7" formatCode="0">
                  <c:v>2.1739130434782608</c:v>
                </c:pt>
                <c:pt idx="9" formatCode="0">
                  <c:v>2.1739130434782608</c:v>
                </c:pt>
                <c:pt idx="10" formatCode="0">
                  <c:v>1.733102253032929</c:v>
                </c:pt>
                <c:pt idx="12" formatCode="0">
                  <c:v>1</c:v>
                </c:pt>
                <c:pt idx="13" formatCode="0">
                  <c:v>2.1276595744680851</c:v>
                </c:pt>
                <c:pt idx="14" formatCode="0">
                  <c:v>5.882352941176471</c:v>
                </c:pt>
                <c:pt idx="15" formatCode="0">
                  <c:v>0.86956521739130432</c:v>
                </c:pt>
                <c:pt idx="18" formatCode="0">
                  <c:v>2.2346368715083798</c:v>
                </c:pt>
                <c:pt idx="19" formatCode="0">
                  <c:v>0.92592592592592593</c:v>
                </c:pt>
                <c:pt idx="20" formatCode="0">
                  <c:v>2.9411764705882355</c:v>
                </c:pt>
                <c:pt idx="21" formatCode="0">
                  <c:v>1.4925373134328359</c:v>
                </c:pt>
                <c:pt idx="22" formatCode="0">
                  <c:v>1.9230769230769231</c:v>
                </c:pt>
                <c:pt idx="24" formatCode="0">
                  <c:v>2.2346368715083798</c:v>
                </c:pt>
                <c:pt idx="25" formatCode="0">
                  <c:v>1.8248175182481752</c:v>
                </c:pt>
                <c:pt idx="26" formatCode="0">
                  <c:v>0.77519379844961245</c:v>
                </c:pt>
              </c:numCache>
            </c:numRef>
          </c:val>
          <c:extLst>
            <c:ext xmlns:c16="http://schemas.microsoft.com/office/drawing/2014/chart" uri="{C3380CC4-5D6E-409C-BE32-E72D297353CC}">
              <c16:uniqueId val="{00000008-BF06-463A-A73E-4074589ACCDE}"/>
            </c:ext>
          </c:extLst>
        </c:ser>
        <c:dLbls>
          <c:dLblPos val="ctr"/>
          <c:showLegendKey val="0"/>
          <c:showVal val="1"/>
          <c:showCatName val="0"/>
          <c:showSerName val="0"/>
          <c:showPercent val="0"/>
          <c:showBubbleSize val="0"/>
        </c:dLbls>
        <c:gapWidth val="20"/>
        <c:overlap val="100"/>
        <c:axId val="395856176"/>
        <c:axId val="395856960"/>
      </c:barChart>
      <c:catAx>
        <c:axId val="39585617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5856960"/>
        <c:crossesAt val="0"/>
        <c:auto val="1"/>
        <c:lblAlgn val="ctr"/>
        <c:lblOffset val="100"/>
        <c:tickLblSkip val="1"/>
        <c:tickMarkSkip val="1"/>
        <c:noMultiLvlLbl val="0"/>
      </c:catAx>
      <c:valAx>
        <c:axId val="395856960"/>
        <c:scaling>
          <c:orientation val="minMax"/>
          <c:max val="100"/>
          <c:min val="-2"/>
        </c:scaling>
        <c:delete val="1"/>
        <c:axPos val="t"/>
        <c:numFmt formatCode="0" sourceLinked="1"/>
        <c:majorTickMark val="out"/>
        <c:minorTickMark val="none"/>
        <c:tickLblPos val="nextTo"/>
        <c:crossAx val="395856176"/>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7056892053716537"/>
          <c:y val="0.20544741123552493"/>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8951458653875167"/>
          <c:w val="0.53707158541941147"/>
          <c:h val="0.80014571454430261"/>
        </c:manualLayout>
      </c:layout>
      <c:barChart>
        <c:barDir val="bar"/>
        <c:grouping val="stacked"/>
        <c:varyColors val="0"/>
        <c:ser>
          <c:idx val="0"/>
          <c:order val="0"/>
          <c:tx>
            <c:strRef>
              <c:f>Dati!$C$1718</c:f>
              <c:strCache>
                <c:ptCount val="1"/>
                <c:pt idx="0">
                  <c:v>.</c:v>
                </c:pt>
              </c:strCache>
            </c:strRef>
          </c:tx>
          <c:spPr>
            <a:noFill/>
          </c:spPr>
          <c:invertIfNegative val="0"/>
          <c:dLbls>
            <c:delete val="1"/>
          </c:dLbls>
          <c:cat>
            <c:strRef>
              <c:f>Dati!$B$1719:$B$1721</c:f>
              <c:strCache>
                <c:ptCount val="3"/>
                <c:pt idx="0">
                  <c:v>«Kādu kaitējumu Jūsu veselībai var nodarīt, ja estētiskās medicīnas pakalpojumu Jums sniedz speciālists, kurš apguvis metodi pašmācības ceļā vai neoficiālas iekārtas izplatītāja vadībā?»</c:v>
                </c:pt>
                <c:pt idx="1">
                  <c:v>«Kādu kaitējumu Jūsu veselībai var nodarīt, ja estētiskās medicīnas pakalpojuma sniegšanā izmanto iekārtu, kuras izcelsme ir neskaidra, un/vai tai nav atbilstoša estētiskās medicīnas iekārtas CE marķējuma?»</c:v>
                </c:pt>
                <c:pt idx="2">
                  <c:v>«Cik bīstami var būt lāzeri, ar kuriem tiek veiktas estētiskās medicīnas lāzerprocedūras, un kādu kaitējumu veselībai tie var radīt neprasmīgas pielietošanas gadījumā?»</c:v>
                </c:pt>
              </c:strCache>
            </c:strRef>
          </c:cat>
          <c:val>
            <c:numRef>
              <c:f>Dati!$C$1719:$C$1721</c:f>
              <c:numCache>
                <c:formatCode>0</c:formatCode>
                <c:ptCount val="3"/>
                <c:pt idx="0">
                  <c:v>17.189228529839884</c:v>
                </c:pt>
                <c:pt idx="1">
                  <c:v>9.3289665211062598</c:v>
                </c:pt>
                <c:pt idx="2">
                  <c:v>7</c:v>
                </c:pt>
              </c:numCache>
            </c:numRef>
          </c:val>
          <c:extLst>
            <c:ext xmlns:c16="http://schemas.microsoft.com/office/drawing/2014/chart" uri="{C3380CC4-5D6E-409C-BE32-E72D297353CC}">
              <c16:uniqueId val="{00000000-D4FC-4C9A-8EC4-66F126B56B4F}"/>
            </c:ext>
          </c:extLst>
        </c:ser>
        <c:ser>
          <c:idx val="1"/>
          <c:order val="1"/>
          <c:tx>
            <c:strRef>
              <c:f>Dati!$D$1718</c:f>
              <c:strCache>
                <c:ptCount val="1"/>
                <c:pt idx="0">
                  <c:v>Nezina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11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Dati!$B$1719:$B$1721</c:f>
              <c:strCache>
                <c:ptCount val="3"/>
                <c:pt idx="0">
                  <c:v>«Kādu kaitējumu Jūsu veselībai var nodarīt, ja estētiskās medicīnas pakalpojumu Jums sniedz speciālists, kurš apguvis metodi pašmācības ceļā vai neoficiālas iekārtas izplatītāja vadībā?»</c:v>
                </c:pt>
                <c:pt idx="1">
                  <c:v>«Kādu kaitējumu Jūsu veselībai var nodarīt, ja estētiskās medicīnas pakalpojuma sniegšanā izmanto iekārtu, kuras izcelsme ir neskaidra, un/vai tai nav atbilstoša estētiskās medicīnas iekārtas CE marķējuma?»</c:v>
                </c:pt>
                <c:pt idx="2">
                  <c:v>«Cik bīstami var būt lāzeri, ar kuriem tiek veiktas estētiskās medicīnas lāzerprocedūras, un kādu kaitējumu veselībai tie var radīt neprasmīgas pielietošanas gadījumā?»</c:v>
                </c:pt>
              </c:strCache>
            </c:strRef>
          </c:cat>
          <c:val>
            <c:numRef>
              <c:f>Dati!$D$1719:$D$1721</c:f>
              <c:numCache>
                <c:formatCode>0</c:formatCode>
                <c:ptCount val="3"/>
                <c:pt idx="0">
                  <c:v>14.701601164483261</c:v>
                </c:pt>
                <c:pt idx="1">
                  <c:v>22.561863173216885</c:v>
                </c:pt>
                <c:pt idx="2">
                  <c:v>24.890829694323145</c:v>
                </c:pt>
              </c:numCache>
            </c:numRef>
          </c:val>
          <c:extLst>
            <c:ext xmlns:c16="http://schemas.microsoft.com/office/drawing/2014/chart" uri="{C3380CC4-5D6E-409C-BE32-E72D297353CC}">
              <c16:uniqueId val="{00000001-D4FC-4C9A-8EC4-66F126B56B4F}"/>
            </c:ext>
          </c:extLst>
        </c:ser>
        <c:ser>
          <c:idx val="2"/>
          <c:order val="2"/>
          <c:tx>
            <c:strRef>
              <c:f>Dati!$E$1718</c:f>
              <c:strCache>
                <c:ptCount val="1"/>
                <c:pt idx="0">
                  <c:v>Apmēram zina/nojauš</c:v>
                </c:pt>
              </c:strCache>
            </c:strRef>
          </c:tx>
          <c:spPr>
            <a:solidFill>
              <a:srgbClr val="C2BDC7"/>
            </a:solidFill>
          </c:spPr>
          <c:invertIfNegative val="0"/>
          <c:dLbls>
            <c:spPr>
              <a:noFill/>
              <a:ln>
                <a:noFill/>
              </a:ln>
              <a:effectLst/>
            </c:spPr>
            <c:txPr>
              <a:bodyPr wrap="square" lIns="38100" tIns="19050" rIns="38100" bIns="19050" anchor="ctr">
                <a:spAutoFit/>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Dati!$B$1719:$B$1721</c:f>
              <c:strCache>
                <c:ptCount val="3"/>
                <c:pt idx="0">
                  <c:v>«Kādu kaitējumu Jūsu veselībai var nodarīt, ja estētiskās medicīnas pakalpojumu Jums sniedz speciālists, kurš apguvis metodi pašmācības ceļā vai neoficiālas iekārtas izplatītāja vadībā?»</c:v>
                </c:pt>
                <c:pt idx="1">
                  <c:v>«Kādu kaitējumu Jūsu veselībai var nodarīt, ja estētiskās medicīnas pakalpojuma sniegšanā izmanto iekārtu, kuras izcelsme ir neskaidra, un/vai tai nav atbilstoša estētiskās medicīnas iekārtas CE marķējuma?»</c:v>
                </c:pt>
                <c:pt idx="2">
                  <c:v>«Cik bīstami var būt lāzeri, ar kuriem tiek veiktas estētiskās medicīnas lāzerprocedūras, un kādu kaitējumu veselībai tie var radīt neprasmīgas pielietošanas gadījumā?»</c:v>
                </c:pt>
              </c:strCache>
            </c:strRef>
          </c:cat>
          <c:val>
            <c:numRef>
              <c:f>Dati!$E$1719:$E$1721</c:f>
              <c:numCache>
                <c:formatCode>0</c:formatCode>
                <c:ptCount val="3"/>
                <c:pt idx="0">
                  <c:v>26.78311499272198</c:v>
                </c:pt>
                <c:pt idx="1">
                  <c:v>32.168850072780202</c:v>
                </c:pt>
                <c:pt idx="2">
                  <c:v>39.010189228529839</c:v>
                </c:pt>
              </c:numCache>
            </c:numRef>
          </c:val>
          <c:extLst>
            <c:ext xmlns:c16="http://schemas.microsoft.com/office/drawing/2014/chart" uri="{C3380CC4-5D6E-409C-BE32-E72D297353CC}">
              <c16:uniqueId val="{00000002-D4FC-4C9A-8EC4-66F126B56B4F}"/>
            </c:ext>
          </c:extLst>
        </c:ser>
        <c:ser>
          <c:idx val="3"/>
          <c:order val="3"/>
          <c:tx>
            <c:strRef>
              <c:f>Dati!$F$1718</c:f>
              <c:strCache>
                <c:ptCount val="1"/>
                <c:pt idx="0">
                  <c:v>Drīzāk labi zina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Dati!$B$1719:$B$1721</c:f>
              <c:strCache>
                <c:ptCount val="3"/>
                <c:pt idx="0">
                  <c:v>«Kādu kaitējumu Jūsu veselībai var nodarīt, ja estētiskās medicīnas pakalpojumu Jums sniedz speciālists, kurš apguvis metodi pašmācības ceļā vai neoficiālas iekārtas izplatītāja vadībā?»</c:v>
                </c:pt>
                <c:pt idx="1">
                  <c:v>«Kādu kaitējumu Jūsu veselībai var nodarīt, ja estētiskās medicīnas pakalpojuma sniegšanā izmanto iekārtu, kuras izcelsme ir neskaidra, un/vai tai nav atbilstoša estētiskās medicīnas iekārtas CE marķējuma?»</c:v>
                </c:pt>
                <c:pt idx="2">
                  <c:v>«Cik bīstami var būt lāzeri, ar kuriem tiek veiktas estētiskās medicīnas lāzerprocedūras, un kādu kaitējumu veselībai tie var radīt neprasmīgas pielietošanas gadījumā?»</c:v>
                </c:pt>
              </c:strCache>
            </c:strRef>
          </c:cat>
          <c:val>
            <c:numRef>
              <c:f>Dati!$F$1719:$F$1721</c:f>
              <c:numCache>
                <c:formatCode>0</c:formatCode>
                <c:ptCount val="3"/>
                <c:pt idx="0">
                  <c:v>27.074235807860266</c:v>
                </c:pt>
                <c:pt idx="1">
                  <c:v>27.219796215429405</c:v>
                </c:pt>
                <c:pt idx="2">
                  <c:v>23.289665211062591</c:v>
                </c:pt>
              </c:numCache>
            </c:numRef>
          </c:val>
          <c:extLst>
            <c:ext xmlns:c16="http://schemas.microsoft.com/office/drawing/2014/chart" uri="{C3380CC4-5D6E-409C-BE32-E72D297353CC}">
              <c16:uniqueId val="{00000003-D4FC-4C9A-8EC4-66F126B56B4F}"/>
            </c:ext>
          </c:extLst>
        </c:ser>
        <c:ser>
          <c:idx val="4"/>
          <c:order val="4"/>
          <c:tx>
            <c:strRef>
              <c:f>Dati!$G$1718</c:f>
              <c:strCache>
                <c:ptCount val="1"/>
                <c:pt idx="0">
                  <c:v>Ļoti labi zina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Dati!$B$1719:$B$1721</c:f>
              <c:strCache>
                <c:ptCount val="3"/>
                <c:pt idx="0">
                  <c:v>«Kādu kaitējumu Jūsu veselībai var nodarīt, ja estētiskās medicīnas pakalpojumu Jums sniedz speciālists, kurš apguvis metodi pašmācības ceļā vai neoficiālas iekārtas izplatītāja vadībā?»</c:v>
                </c:pt>
                <c:pt idx="1">
                  <c:v>«Kādu kaitējumu Jūsu veselībai var nodarīt, ja estētiskās medicīnas pakalpojuma sniegšanā izmanto iekārtu, kuras izcelsme ir neskaidra, un/vai tai nav atbilstoša estētiskās medicīnas iekārtas CE marķējuma?»</c:v>
                </c:pt>
                <c:pt idx="2">
                  <c:v>«Cik bīstami var būt lāzeri, ar kuriem tiek veiktas estētiskās medicīnas lāzerprocedūras, un kādu kaitējumu veselībai tie var radīt neprasmīgas pielietošanas gadījumā?»</c:v>
                </c:pt>
              </c:strCache>
            </c:strRef>
          </c:cat>
          <c:val>
            <c:numRef>
              <c:f>Dati!$G$1719:$G$1721</c:f>
              <c:numCache>
                <c:formatCode>0</c:formatCode>
                <c:ptCount val="3"/>
                <c:pt idx="0">
                  <c:v>29.112081513828237</c:v>
                </c:pt>
                <c:pt idx="1">
                  <c:v>16.011644832605533</c:v>
                </c:pt>
                <c:pt idx="2">
                  <c:v>9.3158660844250374</c:v>
                </c:pt>
              </c:numCache>
            </c:numRef>
          </c:val>
          <c:extLst>
            <c:ext xmlns:c16="http://schemas.microsoft.com/office/drawing/2014/chart" uri="{C3380CC4-5D6E-409C-BE32-E72D297353CC}">
              <c16:uniqueId val="{00000004-D4FC-4C9A-8EC4-66F126B56B4F}"/>
            </c:ext>
          </c:extLst>
        </c:ser>
        <c:ser>
          <c:idx val="5"/>
          <c:order val="5"/>
          <c:tx>
            <c:strRef>
              <c:f>Dati!$H$1718</c:f>
              <c:strCache>
                <c:ptCount val="1"/>
                <c:pt idx="0">
                  <c:v>.</c:v>
                </c:pt>
              </c:strCache>
            </c:strRef>
          </c:tx>
          <c:spPr>
            <a:noFill/>
          </c:spPr>
          <c:invertIfNegative val="0"/>
          <c:dLbls>
            <c:delete val="1"/>
          </c:dLbls>
          <c:cat>
            <c:strRef>
              <c:f>Dati!$B$1719:$B$1721</c:f>
              <c:strCache>
                <c:ptCount val="3"/>
                <c:pt idx="0">
                  <c:v>«Kādu kaitējumu Jūsu veselībai var nodarīt, ja estētiskās medicīnas pakalpojumu Jums sniedz speciālists, kurš apguvis metodi pašmācības ceļā vai neoficiālas iekārtas izplatītāja vadībā?»</c:v>
                </c:pt>
                <c:pt idx="1">
                  <c:v>«Kādu kaitējumu Jūsu veselībai var nodarīt, ja estētiskās medicīnas pakalpojuma sniegšanā izmanto iekārtu, kuras izcelsme ir neskaidra, un/vai tai nav atbilstoša estētiskās medicīnas iekārtas CE marķējuma?»</c:v>
                </c:pt>
                <c:pt idx="2">
                  <c:v>«Cik bīstami var būt lāzeri, ar kuriem tiek veiktas estētiskās medicīnas lāzerprocedūras, un kādu kaitējumu veselībai tie var radīt neprasmīgas pielietošanas gadījumā?»</c:v>
                </c:pt>
              </c:strCache>
            </c:strRef>
          </c:cat>
          <c:val>
            <c:numRef>
              <c:f>Dati!$H$1719:$H$1721</c:f>
              <c:numCache>
                <c:formatCode>0</c:formatCode>
                <c:ptCount val="3"/>
                <c:pt idx="0">
                  <c:v>7</c:v>
                </c:pt>
                <c:pt idx="1">
                  <c:v>14.56914119359535</c:v>
                </c:pt>
                <c:pt idx="2">
                  <c:v>18.353711790393014</c:v>
                </c:pt>
              </c:numCache>
            </c:numRef>
          </c:val>
          <c:extLst>
            <c:ext xmlns:c16="http://schemas.microsoft.com/office/drawing/2014/chart" uri="{C3380CC4-5D6E-409C-BE32-E72D297353CC}">
              <c16:uniqueId val="{00000005-D4FC-4C9A-8EC4-66F126B56B4F}"/>
            </c:ext>
          </c:extLst>
        </c:ser>
        <c:ser>
          <c:idx val="6"/>
          <c:order val="6"/>
          <c:tx>
            <c:strRef>
              <c:f>Dati!$I$1718</c:f>
              <c:strCache>
                <c:ptCount val="1"/>
                <c:pt idx="0">
                  <c:v>Grūti pateikt</c:v>
                </c:pt>
              </c:strCache>
            </c:strRef>
          </c:tx>
          <c:spPr>
            <a:solidFill>
              <a:sysClr val="window" lastClr="FFFFFF">
                <a:lumMod val="75000"/>
              </a:sysClr>
            </a:solidFill>
          </c:spPr>
          <c:invertIfNegative val="0"/>
          <c:dLbls>
            <c:dLbl>
              <c:idx val="0"/>
              <c:layout>
                <c:manualLayout>
                  <c:x val="1.4949747669147207E-2"/>
                  <c:y val="5.570644168194794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FC-4C9A-8EC4-66F126B56B4F}"/>
                </c:ext>
              </c:extLst>
            </c:dLbl>
            <c:dLbl>
              <c:idx val="1"/>
              <c:layout>
                <c:manualLayout>
                  <c:x val="1.54675605166367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FC-4C9A-8EC4-66F126B56B4F}"/>
                </c:ext>
              </c:extLst>
            </c:dLbl>
            <c:spPr>
              <a:noFill/>
              <a:ln>
                <a:noFill/>
              </a:ln>
              <a:effectLst/>
            </c:spPr>
            <c:txPr>
              <a:bodyPr wrap="square" lIns="38100" tIns="19050" rIns="38100" bIns="19050" anchor="ctr">
                <a:spAutoFit/>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Dati!$B$1719:$B$1721</c:f>
              <c:strCache>
                <c:ptCount val="3"/>
                <c:pt idx="0">
                  <c:v>«Kādu kaitējumu Jūsu veselībai var nodarīt, ja estētiskās medicīnas pakalpojumu Jums sniedz speciālists, kurš apguvis metodi pašmācības ceļā vai neoficiālas iekārtas izplatītāja vadībā?»</c:v>
                </c:pt>
                <c:pt idx="1">
                  <c:v>«Kādu kaitējumu Jūsu veselībai var nodarīt, ja estētiskās medicīnas pakalpojuma sniegšanā izmanto iekārtu, kuras izcelsme ir neskaidra, un/vai tai nav atbilstoša estētiskās medicīnas iekārtas CE marķējuma?»</c:v>
                </c:pt>
                <c:pt idx="2">
                  <c:v>«Cik bīstami var būt lāzeri, ar kuriem tiek veiktas estētiskās medicīnas lāzerprocedūras, un kādu kaitējumu veselībai tie var radīt neprasmīgas pielietošanas gadījumā?»</c:v>
                </c:pt>
              </c:strCache>
            </c:strRef>
          </c:cat>
          <c:val>
            <c:numRef>
              <c:f>Dati!$I$1719:$I$1721</c:f>
              <c:numCache>
                <c:formatCode>0</c:formatCode>
                <c:ptCount val="3"/>
                <c:pt idx="0">
                  <c:v>2.3289665211062593</c:v>
                </c:pt>
                <c:pt idx="1">
                  <c:v>2.0378457059679769</c:v>
                </c:pt>
                <c:pt idx="2">
                  <c:v>3.4934497816593884</c:v>
                </c:pt>
              </c:numCache>
            </c:numRef>
          </c:val>
          <c:extLst>
            <c:ext xmlns:c16="http://schemas.microsoft.com/office/drawing/2014/chart" uri="{C3380CC4-5D6E-409C-BE32-E72D297353CC}">
              <c16:uniqueId val="{00000006-D4FC-4C9A-8EC4-66F126B56B4F}"/>
            </c:ext>
          </c:extLst>
        </c:ser>
        <c:dLbls>
          <c:showLegendKey val="0"/>
          <c:showVal val="1"/>
          <c:showCatName val="0"/>
          <c:showSerName val="0"/>
          <c:showPercent val="0"/>
          <c:showBubbleSize val="0"/>
        </c:dLbls>
        <c:gapWidth val="25"/>
        <c:overlap val="100"/>
        <c:axId val="416217528"/>
        <c:axId val="416221448"/>
      </c:barChart>
      <c:catAx>
        <c:axId val="41621752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1000"/>
            </a:pPr>
            <a:endParaRPr lang="lv-LV"/>
          </a:p>
        </c:txPr>
        <c:crossAx val="416221448"/>
        <c:crossesAt val="31.9"/>
        <c:auto val="1"/>
        <c:lblAlgn val="ctr"/>
        <c:lblOffset val="100"/>
        <c:tickLblSkip val="1"/>
        <c:tickMarkSkip val="1"/>
        <c:noMultiLvlLbl val="0"/>
      </c:catAx>
      <c:valAx>
        <c:axId val="416221448"/>
        <c:scaling>
          <c:orientation val="minMax"/>
          <c:max val="140"/>
          <c:min val="0"/>
        </c:scaling>
        <c:delete val="1"/>
        <c:axPos val="t"/>
        <c:numFmt formatCode="0" sourceLinked="1"/>
        <c:majorTickMark val="out"/>
        <c:minorTickMark val="none"/>
        <c:tickLblPos val="nextTo"/>
        <c:crossAx val="41621752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4126799026391295"/>
          <c:y val="0.10449726609963549"/>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Dati!$C$1918</c:f>
              <c:strCache>
                <c:ptCount val="1"/>
                <c:pt idx="0">
                  <c:v>.</c:v>
                </c:pt>
              </c:strCache>
            </c:strRef>
          </c:tx>
          <c:spPr>
            <a:noFill/>
          </c:spPr>
          <c:invertIfNegative val="0"/>
          <c:dLbls>
            <c:delete val="1"/>
          </c:dLbls>
          <c:cat>
            <c:strRef>
              <c:f>Dati!$B$1919:$B$1946</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Dati!$C$1919:$C$1946</c:f>
              <c:numCache>
                <c:formatCode>0</c:formatCode>
                <c:ptCount val="28"/>
                <c:pt idx="0">
                  <c:v>12.988054007930533</c:v>
                </c:pt>
                <c:pt idx="1">
                  <c:v>27.689655172413794</c:v>
                </c:pt>
                <c:pt idx="2">
                  <c:v>17.163339382940109</c:v>
                </c:pt>
                <c:pt idx="3">
                  <c:v>8.8490754622688641</c:v>
                </c:pt>
                <c:pt idx="4">
                  <c:v>27.689655172413794</c:v>
                </c:pt>
                <c:pt idx="5">
                  <c:v>17</c:v>
                </c:pt>
                <c:pt idx="6">
                  <c:v>10.057413358811779</c:v>
                </c:pt>
                <c:pt idx="7">
                  <c:v>27.689655172413794</c:v>
                </c:pt>
                <c:pt idx="8">
                  <c:v>22.639150121908742</c:v>
                </c:pt>
                <c:pt idx="9">
                  <c:v>11.363124560168895</c:v>
                </c:pt>
                <c:pt idx="10">
                  <c:v>27.689655172413794</c:v>
                </c:pt>
                <c:pt idx="11">
                  <c:v>16.656791322648537</c:v>
                </c:pt>
                <c:pt idx="12">
                  <c:v>7</c:v>
                </c:pt>
                <c:pt idx="13">
                  <c:v>27.689655172413794</c:v>
                </c:pt>
                <c:pt idx="14">
                  <c:v>16.068033550792173</c:v>
                </c:pt>
                <c:pt idx="15">
                  <c:v>9.393125203959535</c:v>
                </c:pt>
                <c:pt idx="16">
                  <c:v>27.689655172413794</c:v>
                </c:pt>
                <c:pt idx="17">
                  <c:v>21.729390271751541</c:v>
                </c:pt>
                <c:pt idx="18">
                  <c:v>10.525476067936182</c:v>
                </c:pt>
                <c:pt idx="19">
                  <c:v>27.689655172413794</c:v>
                </c:pt>
                <c:pt idx="20">
                  <c:v>15.189655172413794</c:v>
                </c:pt>
                <c:pt idx="21">
                  <c:v>19.068965517241381</c:v>
                </c:pt>
                <c:pt idx="22">
                  <c:v>27.689655172413794</c:v>
                </c:pt>
                <c:pt idx="23">
                  <c:v>10.740502630040915</c:v>
                </c:pt>
                <c:pt idx="24">
                  <c:v>18.502376020470329</c:v>
                </c:pt>
                <c:pt idx="25">
                  <c:v>27.689655172413794</c:v>
                </c:pt>
                <c:pt idx="26">
                  <c:v>26.240379810094954</c:v>
                </c:pt>
                <c:pt idx="27">
                  <c:v>14.869142351900974</c:v>
                </c:pt>
              </c:numCache>
            </c:numRef>
          </c:val>
          <c:extLst>
            <c:ext xmlns:c16="http://schemas.microsoft.com/office/drawing/2014/chart" uri="{C3380CC4-5D6E-409C-BE32-E72D297353CC}">
              <c16:uniqueId val="{00000000-11C8-4FA5-B69E-F327C16FAE8F}"/>
            </c:ext>
          </c:extLst>
        </c:ser>
        <c:ser>
          <c:idx val="1"/>
          <c:order val="1"/>
          <c:tx>
            <c:strRef>
              <c:f>Dati!$D$1918</c:f>
              <c:strCache>
                <c:ptCount val="1"/>
                <c:pt idx="0">
                  <c:v>Nezina</c:v>
                </c:pt>
              </c:strCache>
            </c:strRef>
          </c:tx>
          <c:spPr>
            <a:solidFill>
              <a:srgbClr val="C4BD97"/>
            </a:solidFill>
          </c:spPr>
          <c:invertIfNegative val="0"/>
          <c:dLbls>
            <c:dLbl>
              <c:idx val="2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C8-4FA5-B69E-F327C16FAE8F}"/>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Dati!$B$1919:$B$1946</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Dati!$D$1919:$D$1946</c:f>
              <c:numCache>
                <c:formatCode>General</c:formatCode>
                <c:ptCount val="28"/>
                <c:pt idx="0" formatCode="0">
                  <c:v>14.701601164483261</c:v>
                </c:pt>
                <c:pt idx="2" formatCode="0">
                  <c:v>10.526315789473683</c:v>
                </c:pt>
                <c:pt idx="3" formatCode="0">
                  <c:v>18.840579710144929</c:v>
                </c:pt>
                <c:pt idx="5" formatCode="0">
                  <c:v>10.689655172413794</c:v>
                </c:pt>
                <c:pt idx="6" formatCode="0">
                  <c:v>17.632241813602015</c:v>
                </c:pt>
                <c:pt idx="8" formatCode="0">
                  <c:v>5.0505050505050502</c:v>
                </c:pt>
                <c:pt idx="9" formatCode="0">
                  <c:v>16.326530612244898</c:v>
                </c:pt>
                <c:pt idx="11" formatCode="0">
                  <c:v>11.032863849765258</c:v>
                </c:pt>
                <c:pt idx="12" formatCode="0">
                  <c:v>20.689655172413794</c:v>
                </c:pt>
                <c:pt idx="14" formatCode="0">
                  <c:v>11.621621621621623</c:v>
                </c:pt>
                <c:pt idx="15" formatCode="0">
                  <c:v>18.296529968454259</c:v>
                </c:pt>
                <c:pt idx="17" formatCode="0">
                  <c:v>5.9602649006622519</c:v>
                </c:pt>
                <c:pt idx="18" formatCode="0">
                  <c:v>17.164179104477611</c:v>
                </c:pt>
                <c:pt idx="20" formatCode="0">
                  <c:v>12.5</c:v>
                </c:pt>
                <c:pt idx="21" formatCode="0">
                  <c:v>8.6206896551724146</c:v>
                </c:pt>
                <c:pt idx="23" formatCode="0">
                  <c:v>16.949152542372879</c:v>
                </c:pt>
                <c:pt idx="24" formatCode="0">
                  <c:v>9.1872791519434625</c:v>
                </c:pt>
                <c:pt idx="26" formatCode="0">
                  <c:v>1.4492753623188406</c:v>
                </c:pt>
                <c:pt idx="27" formatCode="0">
                  <c:v>12.820512820512819</c:v>
                </c:pt>
              </c:numCache>
            </c:numRef>
          </c:val>
          <c:extLst>
            <c:ext xmlns:c16="http://schemas.microsoft.com/office/drawing/2014/chart" uri="{C3380CC4-5D6E-409C-BE32-E72D297353CC}">
              <c16:uniqueId val="{00000002-11C8-4FA5-B69E-F327C16FAE8F}"/>
            </c:ext>
          </c:extLst>
        </c:ser>
        <c:ser>
          <c:idx val="2"/>
          <c:order val="2"/>
          <c:tx>
            <c:strRef>
              <c:f>Dati!$E$1918</c:f>
              <c:strCache>
                <c:ptCount val="1"/>
                <c:pt idx="0">
                  <c:v>Apmēram zina/nojauš</c:v>
                </c:pt>
              </c:strCache>
            </c:strRef>
          </c:tx>
          <c:spPr>
            <a:solidFill>
              <a:srgbClr val="C2BDC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Dati!$B$1919:$B$1946</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Dati!$E$1919:$E$1946</c:f>
              <c:numCache>
                <c:formatCode>General</c:formatCode>
                <c:ptCount val="28"/>
                <c:pt idx="0" formatCode="0">
                  <c:v>26.78311499272198</c:v>
                </c:pt>
                <c:pt idx="2" formatCode="0">
                  <c:v>26.315789473684209</c:v>
                </c:pt>
                <c:pt idx="3" formatCode="0">
                  <c:v>27.246376811594203</c:v>
                </c:pt>
                <c:pt idx="5" formatCode="0">
                  <c:v>25.517241379310345</c:v>
                </c:pt>
                <c:pt idx="6" formatCode="0">
                  <c:v>27.70780856423174</c:v>
                </c:pt>
                <c:pt idx="8" formatCode="0">
                  <c:v>22.222222222222221</c:v>
                </c:pt>
                <c:pt idx="9" formatCode="0">
                  <c:v>27.551020408163261</c:v>
                </c:pt>
                <c:pt idx="11" formatCode="0">
                  <c:v>23.474178403755868</c:v>
                </c:pt>
                <c:pt idx="12" formatCode="0">
                  <c:v>32.183908045977013</c:v>
                </c:pt>
                <c:pt idx="14" formatCode="0">
                  <c:v>23.783783783783786</c:v>
                </c:pt>
                <c:pt idx="15" formatCode="0">
                  <c:v>30.28391167192429</c:v>
                </c:pt>
                <c:pt idx="17" formatCode="0">
                  <c:v>19.205298013245034</c:v>
                </c:pt>
                <c:pt idx="18" formatCode="0">
                  <c:v>28.917910447761191</c:v>
                </c:pt>
                <c:pt idx="20" formatCode="0">
                  <c:v>27.380952380952383</c:v>
                </c:pt>
                <c:pt idx="21" formatCode="0">
                  <c:v>25.287356321839084</c:v>
                </c:pt>
                <c:pt idx="23" formatCode="0">
                  <c:v>27.118644067796609</c:v>
                </c:pt>
                <c:pt idx="24" formatCode="0">
                  <c:v>26.148409893992934</c:v>
                </c:pt>
                <c:pt idx="26" formatCode="0">
                  <c:v>21.739130434782609</c:v>
                </c:pt>
                <c:pt idx="27" formatCode="0">
                  <c:v>27.472527472527474</c:v>
                </c:pt>
              </c:numCache>
            </c:numRef>
          </c:val>
          <c:extLst>
            <c:ext xmlns:c16="http://schemas.microsoft.com/office/drawing/2014/chart" uri="{C3380CC4-5D6E-409C-BE32-E72D297353CC}">
              <c16:uniqueId val="{00000003-11C8-4FA5-B69E-F327C16FAE8F}"/>
            </c:ext>
          </c:extLst>
        </c:ser>
        <c:ser>
          <c:idx val="3"/>
          <c:order val="3"/>
          <c:tx>
            <c:strRef>
              <c:f>Dati!$F$1918</c:f>
              <c:strCache>
                <c:ptCount val="1"/>
                <c:pt idx="0">
                  <c:v>Drīzāk labi zina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Dati!$B$1919:$B$1946</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Dati!$F$1919:$F$1946</c:f>
              <c:numCache>
                <c:formatCode>General</c:formatCode>
                <c:ptCount val="28"/>
                <c:pt idx="0" formatCode="0">
                  <c:v>27.074235807860266</c:v>
                </c:pt>
                <c:pt idx="2" formatCode="0">
                  <c:v>29.532163742690059</c:v>
                </c:pt>
                <c:pt idx="3" formatCode="0">
                  <c:v>24.637681159420293</c:v>
                </c:pt>
                <c:pt idx="5" formatCode="0">
                  <c:v>30.344827586206897</c:v>
                </c:pt>
                <c:pt idx="6" formatCode="0">
                  <c:v>24.685138539042821</c:v>
                </c:pt>
                <c:pt idx="8" formatCode="0">
                  <c:v>36.363636363636367</c:v>
                </c:pt>
                <c:pt idx="9" formatCode="0">
                  <c:v>25.510204081632654</c:v>
                </c:pt>
                <c:pt idx="11" formatCode="0">
                  <c:v>28.638497652582164</c:v>
                </c:pt>
                <c:pt idx="12" formatCode="0">
                  <c:v>24.521072796934863</c:v>
                </c:pt>
                <c:pt idx="14" formatCode="0">
                  <c:v>28.648648648648649</c:v>
                </c:pt>
                <c:pt idx="15" formatCode="0">
                  <c:v>25.236593059936908</c:v>
                </c:pt>
                <c:pt idx="17" formatCode="0">
                  <c:v>28.476821192052981</c:v>
                </c:pt>
                <c:pt idx="18" formatCode="0">
                  <c:v>26.679104477611943</c:v>
                </c:pt>
                <c:pt idx="20" formatCode="0">
                  <c:v>25</c:v>
                </c:pt>
                <c:pt idx="21" formatCode="0">
                  <c:v>33.90804597701149</c:v>
                </c:pt>
                <c:pt idx="23" formatCode="0">
                  <c:v>23.728813559322035</c:v>
                </c:pt>
                <c:pt idx="24" formatCode="0">
                  <c:v>30.742049469964666</c:v>
                </c:pt>
                <c:pt idx="26" formatCode="0">
                  <c:v>36.231884057971016</c:v>
                </c:pt>
                <c:pt idx="27" formatCode="0">
                  <c:v>27.838827838827839</c:v>
                </c:pt>
              </c:numCache>
            </c:numRef>
          </c:val>
          <c:extLst>
            <c:ext xmlns:c16="http://schemas.microsoft.com/office/drawing/2014/chart" uri="{C3380CC4-5D6E-409C-BE32-E72D297353CC}">
              <c16:uniqueId val="{00000004-11C8-4FA5-B69E-F327C16FAE8F}"/>
            </c:ext>
          </c:extLst>
        </c:ser>
        <c:ser>
          <c:idx val="4"/>
          <c:order val="4"/>
          <c:tx>
            <c:strRef>
              <c:f>Dati!$G$1918</c:f>
              <c:strCache>
                <c:ptCount val="1"/>
                <c:pt idx="0">
                  <c:v>Ļoti labi zina</c:v>
                </c:pt>
              </c:strCache>
            </c:strRef>
          </c:tx>
          <c:spPr>
            <a:solidFill>
              <a:srgbClr val="16697A"/>
            </a:solidFill>
          </c:spPr>
          <c:invertIfNegative val="0"/>
          <c:dLbls>
            <c:dLbl>
              <c:idx val="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5689-49BF-AC8A-3E9508AD2B56}"/>
                </c:ext>
              </c:extLst>
            </c:dLbl>
            <c:dLbl>
              <c:idx val="11"/>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5689-49BF-AC8A-3E9508AD2B56}"/>
                </c:ext>
              </c:extLst>
            </c:dLbl>
            <c:dLbl>
              <c:idx val="1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5689-49BF-AC8A-3E9508AD2B56}"/>
                </c:ext>
              </c:extLst>
            </c:dLbl>
            <c:dLbl>
              <c:idx val="17"/>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5689-49BF-AC8A-3E9508AD2B56}"/>
                </c:ext>
              </c:extLst>
            </c:dLbl>
            <c:dLbl>
              <c:idx val="26"/>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4-5689-49BF-AC8A-3E9508AD2B56}"/>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Dati!$B$1919:$B$1946</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Dati!$G$1919:$G$1946</c:f>
              <c:numCache>
                <c:formatCode>General</c:formatCode>
                <c:ptCount val="28"/>
                <c:pt idx="0" formatCode="0">
                  <c:v>29.112081513828237</c:v>
                </c:pt>
                <c:pt idx="2" formatCode="0">
                  <c:v>32.163742690058477</c:v>
                </c:pt>
                <c:pt idx="3" formatCode="0">
                  <c:v>26.086956521739129</c:v>
                </c:pt>
                <c:pt idx="5" formatCode="0">
                  <c:v>32.41379310344827</c:v>
                </c:pt>
                <c:pt idx="6" formatCode="0">
                  <c:v>26.700251889168765</c:v>
                </c:pt>
                <c:pt idx="8" formatCode="0">
                  <c:v>36.363636363636367</c:v>
                </c:pt>
                <c:pt idx="9" formatCode="0">
                  <c:v>27.89115646258503</c:v>
                </c:pt>
                <c:pt idx="11" formatCode="0">
                  <c:v>35.2112676056338</c:v>
                </c:pt>
                <c:pt idx="12" formatCode="0">
                  <c:v>19.157088122605366</c:v>
                </c:pt>
                <c:pt idx="14" formatCode="0">
                  <c:v>34.054054054054056</c:v>
                </c:pt>
                <c:pt idx="15" formatCode="0">
                  <c:v>23.343848580441641</c:v>
                </c:pt>
                <c:pt idx="17" formatCode="0">
                  <c:v>44.370860927152314</c:v>
                </c:pt>
                <c:pt idx="18" formatCode="0">
                  <c:v>24.813432835820894</c:v>
                </c:pt>
                <c:pt idx="20" formatCode="0">
                  <c:v>33.333333333333329</c:v>
                </c:pt>
                <c:pt idx="21" formatCode="0">
                  <c:v>31.03448275862069</c:v>
                </c:pt>
                <c:pt idx="23" formatCode="0">
                  <c:v>28.8135593220339</c:v>
                </c:pt>
                <c:pt idx="24" formatCode="0">
                  <c:v>32.862190812720847</c:v>
                </c:pt>
                <c:pt idx="26" formatCode="0">
                  <c:v>40.579710144927539</c:v>
                </c:pt>
                <c:pt idx="27" formatCode="0">
                  <c:v>30.036630036630036</c:v>
                </c:pt>
              </c:numCache>
            </c:numRef>
          </c:val>
          <c:extLst>
            <c:ext xmlns:c16="http://schemas.microsoft.com/office/drawing/2014/chart" uri="{C3380CC4-5D6E-409C-BE32-E72D297353CC}">
              <c16:uniqueId val="{00000005-11C8-4FA5-B69E-F327C16FAE8F}"/>
            </c:ext>
          </c:extLst>
        </c:ser>
        <c:ser>
          <c:idx val="5"/>
          <c:order val="5"/>
          <c:tx>
            <c:strRef>
              <c:f>Dati!$H$1918</c:f>
              <c:strCache>
                <c:ptCount val="1"/>
                <c:pt idx="0">
                  <c:v>.</c:v>
                </c:pt>
              </c:strCache>
            </c:strRef>
          </c:tx>
          <c:spPr>
            <a:noFill/>
          </c:spPr>
          <c:invertIfNegative val="0"/>
          <c:dLbls>
            <c:delete val="1"/>
          </c:dLbls>
          <c:cat>
            <c:strRef>
              <c:f>Dati!$B$1919:$B$1946</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Dati!$H$1919:$H$1946</c:f>
              <c:numCache>
                <c:formatCode>0</c:formatCode>
                <c:ptCount val="28"/>
                <c:pt idx="0">
                  <c:v>22.581292323270684</c:v>
                </c:pt>
                <c:pt idx="1">
                  <c:v>105.55072463768116</c:v>
                </c:pt>
                <c:pt idx="2">
                  <c:v>17.539028731248404</c:v>
                </c:pt>
                <c:pt idx="3">
                  <c:v>27.579710144927532</c:v>
                </c:pt>
                <c:pt idx="4">
                  <c:v>105.55072463768116</c:v>
                </c:pt>
                <c:pt idx="5">
                  <c:v>17.274862568715644</c:v>
                </c:pt>
                <c:pt idx="6">
                  <c:v>26.457525645237823</c:v>
                </c:pt>
                <c:pt idx="7">
                  <c:v>105.55072463768116</c:v>
                </c:pt>
                <c:pt idx="8">
                  <c:v>10.601229688186201</c:v>
                </c:pt>
                <c:pt idx="9">
                  <c:v>24.598343685300215</c:v>
                </c:pt>
                <c:pt idx="10">
                  <c:v>105.55072463768116</c:v>
                </c:pt>
                <c:pt idx="11">
                  <c:v>18.226780975709321</c:v>
                </c:pt>
                <c:pt idx="12">
                  <c:v>29.688655672163925</c:v>
                </c:pt>
                <c:pt idx="13">
                  <c:v>105.55072463768116</c:v>
                </c:pt>
                <c:pt idx="14">
                  <c:v>19.064238151194662</c:v>
                </c:pt>
                <c:pt idx="15">
                  <c:v>26.686371325378314</c:v>
                </c:pt>
                <c:pt idx="16">
                  <c:v>105.55072463768116</c:v>
                </c:pt>
                <c:pt idx="17">
                  <c:v>13.497744505230827</c:v>
                </c:pt>
                <c:pt idx="18">
                  <c:v>25.140276876487132</c:v>
                </c:pt>
                <c:pt idx="19">
                  <c:v>105.55072463768116</c:v>
                </c:pt>
                <c:pt idx="20">
                  <c:v>19.836438923395445</c:v>
                </c:pt>
                <c:pt idx="21">
                  <c:v>15.320839580209885</c:v>
                </c:pt>
                <c:pt idx="22">
                  <c:v>105.55072463768116</c:v>
                </c:pt>
                <c:pt idx="23">
                  <c:v>25.889707688528617</c:v>
                </c:pt>
                <c:pt idx="24">
                  <c:v>15.798074461002699</c:v>
                </c:pt>
                <c:pt idx="25">
                  <c:v>105.55072463768116</c:v>
                </c:pt>
                <c:pt idx="26">
                  <c:v>6.9999999999999929</c:v>
                </c:pt>
                <c:pt idx="27">
                  <c:v>20.202739289695799</c:v>
                </c:pt>
              </c:numCache>
            </c:numRef>
          </c:val>
          <c:extLst>
            <c:ext xmlns:c16="http://schemas.microsoft.com/office/drawing/2014/chart" uri="{C3380CC4-5D6E-409C-BE32-E72D297353CC}">
              <c16:uniqueId val="{00000006-11C8-4FA5-B69E-F327C16FAE8F}"/>
            </c:ext>
          </c:extLst>
        </c:ser>
        <c:ser>
          <c:idx val="6"/>
          <c:order val="6"/>
          <c:tx>
            <c:strRef>
              <c:f>Dati!$I$1918</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C8-4FA5-B69E-F327C16FAE8F}"/>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C8-4FA5-B69E-F327C16FAE8F}"/>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89-49BF-AC8A-3E9508AD2B56}"/>
                </c:ext>
              </c:extLst>
            </c:dLbl>
            <c:dLbl>
              <c:idx val="9"/>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C8-4FA5-B69E-F327C16FAE8F}"/>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1C8-4FA5-B69E-F327C16FAE8F}"/>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C8-4FA5-B69E-F327C16FAE8F}"/>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C8-4FA5-B69E-F327C16FAE8F}"/>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89-49BF-AC8A-3E9508AD2B56}"/>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Dati!$B$1919:$B$1946</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Dati!$I$1919:$I$1946</c:f>
              <c:numCache>
                <c:formatCode>General</c:formatCode>
                <c:ptCount val="28"/>
                <c:pt idx="0" formatCode="0">
                  <c:v>2.3289665211062593</c:v>
                </c:pt>
                <c:pt idx="2" formatCode="0">
                  <c:v>1.4619883040935671</c:v>
                </c:pt>
                <c:pt idx="3" formatCode="0">
                  <c:v>3.1884057971014492</c:v>
                </c:pt>
                <c:pt idx="5" formatCode="0">
                  <c:v>1.0344827586206897</c:v>
                </c:pt>
                <c:pt idx="6" formatCode="0">
                  <c:v>3.2745591939546599</c:v>
                </c:pt>
                <c:pt idx="8" formatCode="0">
                  <c:v>0</c:v>
                </c:pt>
                <c:pt idx="9" formatCode="0">
                  <c:v>2.7210884353741496</c:v>
                </c:pt>
                <c:pt idx="11" formatCode="0">
                  <c:v>1.643192488262911</c:v>
                </c:pt>
                <c:pt idx="12" formatCode="0">
                  <c:v>3.4482758620689653</c:v>
                </c:pt>
                <c:pt idx="14" formatCode="0">
                  <c:v>1.8918918918918921</c:v>
                </c:pt>
                <c:pt idx="15" formatCode="0">
                  <c:v>2.8391167192429023</c:v>
                </c:pt>
                <c:pt idx="17" formatCode="0">
                  <c:v>1.9867549668874174</c:v>
                </c:pt>
                <c:pt idx="18" formatCode="0">
                  <c:v>2.4253731343283582</c:v>
                </c:pt>
                <c:pt idx="20" formatCode="0">
                  <c:v>1.7857142857142856</c:v>
                </c:pt>
                <c:pt idx="21" formatCode="0">
                  <c:v>1.1494252873563218</c:v>
                </c:pt>
                <c:pt idx="23" formatCode="0">
                  <c:v>3.3898305084745761</c:v>
                </c:pt>
                <c:pt idx="24" formatCode="0">
                  <c:v>1.0600706713780919</c:v>
                </c:pt>
                <c:pt idx="26" formatCode="0">
                  <c:v>0</c:v>
                </c:pt>
                <c:pt idx="27" formatCode="0">
                  <c:v>1.8315018315018317</c:v>
                </c:pt>
              </c:numCache>
            </c:numRef>
          </c:val>
          <c:extLst>
            <c:ext xmlns:c16="http://schemas.microsoft.com/office/drawing/2014/chart" uri="{C3380CC4-5D6E-409C-BE32-E72D297353CC}">
              <c16:uniqueId val="{0000000D-11C8-4FA5-B69E-F327C16FAE8F}"/>
            </c:ext>
          </c:extLst>
        </c:ser>
        <c:dLbls>
          <c:showLegendKey val="0"/>
          <c:showVal val="1"/>
          <c:showCatName val="0"/>
          <c:showSerName val="0"/>
          <c:showPercent val="0"/>
          <c:showBubbleSize val="0"/>
        </c:dLbls>
        <c:gapWidth val="25"/>
        <c:overlap val="100"/>
        <c:axId val="416220272"/>
        <c:axId val="416217920"/>
      </c:barChart>
      <c:catAx>
        <c:axId val="41622027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6217920"/>
        <c:crossesAt val="27.7"/>
        <c:auto val="1"/>
        <c:lblAlgn val="ctr"/>
        <c:lblOffset val="100"/>
        <c:tickLblSkip val="1"/>
        <c:tickMarkSkip val="1"/>
        <c:noMultiLvlLbl val="0"/>
      </c:catAx>
      <c:valAx>
        <c:axId val="416217920"/>
        <c:scaling>
          <c:orientation val="minMax"/>
          <c:max val="165"/>
          <c:min val="0"/>
        </c:scaling>
        <c:delete val="1"/>
        <c:axPos val="t"/>
        <c:numFmt formatCode="0" sourceLinked="1"/>
        <c:majorTickMark val="out"/>
        <c:minorTickMark val="none"/>
        <c:tickLblPos val="nextTo"/>
        <c:crossAx val="41622027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222326999995222"/>
          <c:y val="0.108783751856352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Dati!$C$1886</c:f>
              <c:strCache>
                <c:ptCount val="1"/>
                <c:pt idx="0">
                  <c:v>.</c:v>
                </c:pt>
              </c:strCache>
            </c:strRef>
          </c:tx>
          <c:spPr>
            <a:noFill/>
          </c:spPr>
          <c:invertIfNegative val="0"/>
          <c:dLbls>
            <c:delete val="1"/>
          </c:dLbls>
          <c:cat>
            <c:strRef>
              <c:f>Dati!$B$1887:$B$1913</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Dati!$C$1887:$C$1913</c:f>
              <c:numCache>
                <c:formatCode>0</c:formatCode>
                <c:ptCount val="27"/>
                <c:pt idx="0">
                  <c:v>11.447335005729506</c:v>
                </c:pt>
                <c:pt idx="1">
                  <c:v>26.148936170212767</c:v>
                </c:pt>
                <c:pt idx="2">
                  <c:v>7.7895611702127674</c:v>
                </c:pt>
                <c:pt idx="3">
                  <c:v>11.537064024094047</c:v>
                </c:pt>
                <c:pt idx="4">
                  <c:v>15.771577679646729</c:v>
                </c:pt>
                <c:pt idx="5">
                  <c:v>26.148936170212767</c:v>
                </c:pt>
                <c:pt idx="6">
                  <c:v>10.97526158154732</c:v>
                </c:pt>
                <c:pt idx="7">
                  <c:v>12.086436170212767</c:v>
                </c:pt>
                <c:pt idx="8">
                  <c:v>26.148936170212767</c:v>
                </c:pt>
                <c:pt idx="9">
                  <c:v>10.580073894763665</c:v>
                </c:pt>
                <c:pt idx="10">
                  <c:v>11.725859247135846</c:v>
                </c:pt>
                <c:pt idx="11">
                  <c:v>26.148936170212767</c:v>
                </c:pt>
                <c:pt idx="12">
                  <c:v>10.191489361702128</c:v>
                </c:pt>
                <c:pt idx="13">
                  <c:v>12.895924122019995</c:v>
                </c:pt>
                <c:pt idx="14">
                  <c:v>11.376208897485494</c:v>
                </c:pt>
                <c:pt idx="15">
                  <c:v>16.714973906061822</c:v>
                </c:pt>
                <c:pt idx="16">
                  <c:v>15.839657819697305</c:v>
                </c:pt>
                <c:pt idx="17">
                  <c:v>26.148936170212767</c:v>
                </c:pt>
                <c:pt idx="18">
                  <c:v>14.56357031655423</c:v>
                </c:pt>
                <c:pt idx="19">
                  <c:v>8.0142211443060312</c:v>
                </c:pt>
                <c:pt idx="20">
                  <c:v>8.9075568598679382</c:v>
                </c:pt>
                <c:pt idx="21">
                  <c:v>11.39483780955703</c:v>
                </c:pt>
                <c:pt idx="22">
                  <c:v>7</c:v>
                </c:pt>
                <c:pt idx="23">
                  <c:v>26.148936170212767</c:v>
                </c:pt>
                <c:pt idx="24">
                  <c:v>14.56357031655423</c:v>
                </c:pt>
                <c:pt idx="25">
                  <c:v>8.9358214161144076</c:v>
                </c:pt>
                <c:pt idx="26">
                  <c:v>7.8880666049953767</c:v>
                </c:pt>
              </c:numCache>
            </c:numRef>
          </c:val>
          <c:extLst>
            <c:ext xmlns:c16="http://schemas.microsoft.com/office/drawing/2014/chart" uri="{C3380CC4-5D6E-409C-BE32-E72D297353CC}">
              <c16:uniqueId val="{00000000-048C-49F2-873D-3B94823E6AF8}"/>
            </c:ext>
          </c:extLst>
        </c:ser>
        <c:ser>
          <c:idx val="1"/>
          <c:order val="1"/>
          <c:tx>
            <c:strRef>
              <c:f>Dati!$D$1886</c:f>
              <c:strCache>
                <c:ptCount val="1"/>
                <c:pt idx="0">
                  <c:v>Nezina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Dati!$B$1887:$B$1913</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Dati!$D$1887:$D$1913</c:f>
              <c:numCache>
                <c:formatCode>General</c:formatCode>
                <c:ptCount val="27"/>
                <c:pt idx="0" formatCode="0">
                  <c:v>14.701601164483261</c:v>
                </c:pt>
                <c:pt idx="2" formatCode="0">
                  <c:v>18.359375</c:v>
                </c:pt>
                <c:pt idx="3" formatCode="0">
                  <c:v>14.611872146118721</c:v>
                </c:pt>
                <c:pt idx="4" formatCode="0">
                  <c:v>10.377358490566039</c:v>
                </c:pt>
                <c:pt idx="6" formatCode="0">
                  <c:v>15.173674588665447</c:v>
                </c:pt>
                <c:pt idx="7" formatCode="0">
                  <c:v>14.0625</c:v>
                </c:pt>
                <c:pt idx="9" formatCode="0">
                  <c:v>15.568862275449103</c:v>
                </c:pt>
                <c:pt idx="10" formatCode="0">
                  <c:v>14.423076923076922</c:v>
                </c:pt>
                <c:pt idx="12" formatCode="0">
                  <c:v>15.957446808510639</c:v>
                </c:pt>
                <c:pt idx="13" formatCode="0">
                  <c:v>13.253012048192772</c:v>
                </c:pt>
                <c:pt idx="14" formatCode="0">
                  <c:v>14.772727272727273</c:v>
                </c:pt>
                <c:pt idx="15" formatCode="0">
                  <c:v>9.433962264150944</c:v>
                </c:pt>
                <c:pt idx="16" formatCode="0">
                  <c:v>10.309278350515463</c:v>
                </c:pt>
                <c:pt idx="18" formatCode="0">
                  <c:v>11.585365853658537</c:v>
                </c:pt>
                <c:pt idx="19" formatCode="0">
                  <c:v>18.134715025906736</c:v>
                </c:pt>
                <c:pt idx="20" formatCode="0">
                  <c:v>17.241379310344829</c:v>
                </c:pt>
                <c:pt idx="21" formatCode="0">
                  <c:v>14.754098360655737</c:v>
                </c:pt>
                <c:pt idx="22" formatCode="0">
                  <c:v>19.148936170212767</c:v>
                </c:pt>
                <c:pt idx="24" formatCode="0">
                  <c:v>11.585365853658537</c:v>
                </c:pt>
                <c:pt idx="25" formatCode="0">
                  <c:v>17.21311475409836</c:v>
                </c:pt>
                <c:pt idx="26" formatCode="0">
                  <c:v>18.260869565217391</c:v>
                </c:pt>
              </c:numCache>
            </c:numRef>
          </c:val>
          <c:extLst>
            <c:ext xmlns:c16="http://schemas.microsoft.com/office/drawing/2014/chart" uri="{C3380CC4-5D6E-409C-BE32-E72D297353CC}">
              <c16:uniqueId val="{00000001-048C-49F2-873D-3B94823E6AF8}"/>
            </c:ext>
          </c:extLst>
        </c:ser>
        <c:ser>
          <c:idx val="2"/>
          <c:order val="2"/>
          <c:tx>
            <c:strRef>
              <c:f>Dati!$E$1886</c:f>
              <c:strCache>
                <c:ptCount val="1"/>
                <c:pt idx="0">
                  <c:v>Apmēram zina/nojauš</c:v>
                </c:pt>
              </c:strCache>
            </c:strRef>
          </c:tx>
          <c:spPr>
            <a:solidFill>
              <a:srgbClr val="C2BDC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Dati!$B$1887:$B$1913</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Dati!$E$1887:$E$1913</c:f>
              <c:numCache>
                <c:formatCode>General</c:formatCode>
                <c:ptCount val="27"/>
                <c:pt idx="0" formatCode="0">
                  <c:v>26.78311499272198</c:v>
                </c:pt>
                <c:pt idx="2" formatCode="0">
                  <c:v>25.78125</c:v>
                </c:pt>
                <c:pt idx="3" formatCode="0">
                  <c:v>23.74429223744292</c:v>
                </c:pt>
                <c:pt idx="4" formatCode="0">
                  <c:v>31.132075471698112</c:v>
                </c:pt>
                <c:pt idx="6" formatCode="0">
                  <c:v>27.239488117001827</c:v>
                </c:pt>
                <c:pt idx="7" formatCode="0">
                  <c:v>24.21875</c:v>
                </c:pt>
                <c:pt idx="9" formatCode="0">
                  <c:v>32.934131736526943</c:v>
                </c:pt>
                <c:pt idx="10" formatCode="0">
                  <c:v>24.807692307692307</c:v>
                </c:pt>
                <c:pt idx="12" formatCode="0">
                  <c:v>31.914893617021278</c:v>
                </c:pt>
                <c:pt idx="13" formatCode="0">
                  <c:v>25.301204819277107</c:v>
                </c:pt>
                <c:pt idx="14" formatCode="0">
                  <c:v>25</c:v>
                </c:pt>
                <c:pt idx="15" formatCode="0">
                  <c:v>29.245283018867923</c:v>
                </c:pt>
                <c:pt idx="16" formatCode="0">
                  <c:v>25.773195876288657</c:v>
                </c:pt>
                <c:pt idx="18" formatCode="0">
                  <c:v>27.439024390243905</c:v>
                </c:pt>
                <c:pt idx="19" formatCode="0">
                  <c:v>23.834196891191709</c:v>
                </c:pt>
                <c:pt idx="20" formatCode="0">
                  <c:v>34.482758620689658</c:v>
                </c:pt>
                <c:pt idx="21" formatCode="0">
                  <c:v>26.229508196721312</c:v>
                </c:pt>
                <c:pt idx="22" formatCode="0">
                  <c:v>25.531914893617021</c:v>
                </c:pt>
                <c:pt idx="24" formatCode="0">
                  <c:v>27.439024390243905</c:v>
                </c:pt>
                <c:pt idx="25" formatCode="0">
                  <c:v>26.639344262295083</c:v>
                </c:pt>
                <c:pt idx="26" formatCode="0">
                  <c:v>25.217391304347824</c:v>
                </c:pt>
              </c:numCache>
            </c:numRef>
          </c:val>
          <c:extLst>
            <c:ext xmlns:c16="http://schemas.microsoft.com/office/drawing/2014/chart" uri="{C3380CC4-5D6E-409C-BE32-E72D297353CC}">
              <c16:uniqueId val="{00000002-048C-49F2-873D-3B94823E6AF8}"/>
            </c:ext>
          </c:extLst>
        </c:ser>
        <c:ser>
          <c:idx val="3"/>
          <c:order val="3"/>
          <c:tx>
            <c:strRef>
              <c:f>Dati!$F$1886</c:f>
              <c:strCache>
                <c:ptCount val="1"/>
                <c:pt idx="0">
                  <c:v>Drīzāk labi zina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Dati!$B$1887:$B$1913</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Dati!$F$1887:$F$1913</c:f>
              <c:numCache>
                <c:formatCode>General</c:formatCode>
                <c:ptCount val="27"/>
                <c:pt idx="0" formatCode="0">
                  <c:v>27.074235807860266</c:v>
                </c:pt>
                <c:pt idx="2" formatCode="0">
                  <c:v>25.390625</c:v>
                </c:pt>
                <c:pt idx="3" formatCode="0">
                  <c:v>31.506849315068493</c:v>
                </c:pt>
                <c:pt idx="4" formatCode="0">
                  <c:v>24.528301886792452</c:v>
                </c:pt>
                <c:pt idx="6" formatCode="0">
                  <c:v>27.056672760511884</c:v>
                </c:pt>
                <c:pt idx="7" formatCode="0">
                  <c:v>25.78125</c:v>
                </c:pt>
                <c:pt idx="9" formatCode="0">
                  <c:v>22.754491017964071</c:v>
                </c:pt>
                <c:pt idx="10" formatCode="0">
                  <c:v>28.46153846153846</c:v>
                </c:pt>
                <c:pt idx="12" formatCode="0">
                  <c:v>21.276595744680851</c:v>
                </c:pt>
                <c:pt idx="13" formatCode="0">
                  <c:v>27.710843373493976</c:v>
                </c:pt>
                <c:pt idx="14" formatCode="0">
                  <c:v>23.863636363636363</c:v>
                </c:pt>
                <c:pt idx="15" formatCode="0">
                  <c:v>32.075471698113205</c:v>
                </c:pt>
                <c:pt idx="16" formatCode="0">
                  <c:v>32.989690721649481</c:v>
                </c:pt>
                <c:pt idx="18" formatCode="0">
                  <c:v>28.658536585365852</c:v>
                </c:pt>
                <c:pt idx="19" formatCode="0">
                  <c:v>29.015544041450774</c:v>
                </c:pt>
                <c:pt idx="20" formatCode="0">
                  <c:v>20.689655172413794</c:v>
                </c:pt>
                <c:pt idx="21" formatCode="0">
                  <c:v>24.590163934426229</c:v>
                </c:pt>
                <c:pt idx="22" formatCode="0">
                  <c:v>19.148936170212767</c:v>
                </c:pt>
                <c:pt idx="24" formatCode="0">
                  <c:v>28.658536585365852</c:v>
                </c:pt>
                <c:pt idx="25" formatCode="0">
                  <c:v>24.590163934426229</c:v>
                </c:pt>
                <c:pt idx="26" formatCode="0">
                  <c:v>27.826086956521738</c:v>
                </c:pt>
              </c:numCache>
            </c:numRef>
          </c:val>
          <c:extLst>
            <c:ext xmlns:c16="http://schemas.microsoft.com/office/drawing/2014/chart" uri="{C3380CC4-5D6E-409C-BE32-E72D297353CC}">
              <c16:uniqueId val="{00000003-048C-49F2-873D-3B94823E6AF8}"/>
            </c:ext>
          </c:extLst>
        </c:ser>
        <c:ser>
          <c:idx val="4"/>
          <c:order val="4"/>
          <c:tx>
            <c:strRef>
              <c:f>Dati!$G$1886</c:f>
              <c:strCache>
                <c:ptCount val="1"/>
                <c:pt idx="0">
                  <c:v>Ļoti labi zina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Dati!$B$1887:$B$1913</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Dati!$G$1887:$G$1913</c:f>
              <c:numCache>
                <c:formatCode>General</c:formatCode>
                <c:ptCount val="27"/>
                <c:pt idx="0" formatCode="0">
                  <c:v>29.112081513828237</c:v>
                </c:pt>
                <c:pt idx="2" formatCode="0">
                  <c:v>28.90625</c:v>
                </c:pt>
                <c:pt idx="3" formatCode="0">
                  <c:v>27.397260273972602</c:v>
                </c:pt>
                <c:pt idx="4" formatCode="0">
                  <c:v>31.132075471698112</c:v>
                </c:pt>
                <c:pt idx="6" formatCode="0">
                  <c:v>28.519195612431442</c:v>
                </c:pt>
                <c:pt idx="7" formatCode="0">
                  <c:v>32.8125</c:v>
                </c:pt>
                <c:pt idx="9" formatCode="0">
                  <c:v>26.946107784431138</c:v>
                </c:pt>
                <c:pt idx="10" formatCode="0">
                  <c:v>29.807692307692307</c:v>
                </c:pt>
                <c:pt idx="12" formatCode="0">
                  <c:v>25.531914893617021</c:v>
                </c:pt>
                <c:pt idx="13" formatCode="0">
                  <c:v>31.325301204819279</c:v>
                </c:pt>
                <c:pt idx="14" formatCode="0">
                  <c:v>31.818181818181817</c:v>
                </c:pt>
                <c:pt idx="15" formatCode="0">
                  <c:v>28.30188679245283</c:v>
                </c:pt>
                <c:pt idx="16" formatCode="0">
                  <c:v>29.896907216494846</c:v>
                </c:pt>
                <c:pt idx="18" formatCode="0">
                  <c:v>30.182926829268293</c:v>
                </c:pt>
                <c:pt idx="19" formatCode="0">
                  <c:v>26.424870466321241</c:v>
                </c:pt>
                <c:pt idx="20" formatCode="0">
                  <c:v>27.586206896551722</c:v>
                </c:pt>
                <c:pt idx="21" formatCode="0">
                  <c:v>31.147540983606557</c:v>
                </c:pt>
                <c:pt idx="22" formatCode="0">
                  <c:v>31.914893617021278</c:v>
                </c:pt>
                <c:pt idx="24" formatCode="0">
                  <c:v>30.182926829268293</c:v>
                </c:pt>
                <c:pt idx="25" formatCode="0">
                  <c:v>28.688524590163933</c:v>
                </c:pt>
                <c:pt idx="26" formatCode="0">
                  <c:v>26.956521739130434</c:v>
                </c:pt>
              </c:numCache>
            </c:numRef>
          </c:val>
          <c:extLst>
            <c:ext xmlns:c16="http://schemas.microsoft.com/office/drawing/2014/chart" uri="{C3380CC4-5D6E-409C-BE32-E72D297353CC}">
              <c16:uniqueId val="{00000004-048C-49F2-873D-3B94823E6AF8}"/>
            </c:ext>
          </c:extLst>
        </c:ser>
        <c:ser>
          <c:idx val="5"/>
          <c:order val="5"/>
          <c:tx>
            <c:strRef>
              <c:f>Dati!$H$1886</c:f>
              <c:strCache>
                <c:ptCount val="1"/>
                <c:pt idx="0">
                  <c:v>.</c:v>
                </c:pt>
              </c:strCache>
            </c:strRef>
          </c:tx>
          <c:spPr>
            <a:noFill/>
          </c:spPr>
          <c:invertIfNegative val="0"/>
          <c:dLbls>
            <c:delete val="1"/>
          </c:dLbls>
          <c:cat>
            <c:strRef>
              <c:f>Dati!$B$1887:$B$1913</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Dati!$H$1887:$H$1913</c:f>
              <c:numCache>
                <c:formatCode>0</c:formatCode>
                <c:ptCount val="27"/>
                <c:pt idx="0">
                  <c:v>13.653209195023475</c:v>
                </c:pt>
                <c:pt idx="1">
                  <c:v>96.622641509433961</c:v>
                </c:pt>
                <c:pt idx="2">
                  <c:v>16.544516509433961</c:v>
                </c:pt>
                <c:pt idx="3">
                  <c:v>13.974239682949943</c:v>
                </c:pt>
                <c:pt idx="4">
                  <c:v>9.8301886792452855</c:v>
                </c:pt>
                <c:pt idx="5">
                  <c:v>96.622641509433961</c:v>
                </c:pt>
                <c:pt idx="6">
                  <c:v>13.807285019488802</c:v>
                </c:pt>
                <c:pt idx="7">
                  <c:v>13.810141509433961</c:v>
                </c:pt>
                <c:pt idx="8">
                  <c:v>96.622641509433961</c:v>
                </c:pt>
                <c:pt idx="9">
                  <c:v>13.987910970511813</c:v>
                </c:pt>
                <c:pt idx="10">
                  <c:v>13.545718432510888</c:v>
                </c:pt>
                <c:pt idx="11">
                  <c:v>96.622641509433961</c:v>
                </c:pt>
                <c:pt idx="12">
                  <c:v>17.899237254114823</c:v>
                </c:pt>
                <c:pt idx="13">
                  <c:v>12.285292111843596</c:v>
                </c:pt>
                <c:pt idx="14">
                  <c:v>15.940823327615789</c:v>
                </c:pt>
                <c:pt idx="15">
                  <c:v>7</c:v>
                </c:pt>
                <c:pt idx="16">
                  <c:v>7.9628476950009777</c:v>
                </c:pt>
                <c:pt idx="17">
                  <c:v>96.622641509433961</c:v>
                </c:pt>
                <c:pt idx="18">
                  <c:v>10.342153704555908</c:v>
                </c:pt>
                <c:pt idx="19">
                  <c:v>17.348030110470241</c:v>
                </c:pt>
                <c:pt idx="20">
                  <c:v>13.864020819778787</c:v>
                </c:pt>
                <c:pt idx="21">
                  <c:v>14.655428394679859</c:v>
                </c:pt>
                <c:pt idx="22">
                  <c:v>20.026896828582899</c:v>
                </c:pt>
                <c:pt idx="23">
                  <c:v>96.622641509433961</c:v>
                </c:pt>
                <c:pt idx="24">
                  <c:v>10.342153704555908</c:v>
                </c:pt>
                <c:pt idx="25">
                  <c:v>16.704608722548713</c:v>
                </c:pt>
                <c:pt idx="26">
                  <c:v>16.622641509433965</c:v>
                </c:pt>
              </c:numCache>
            </c:numRef>
          </c:val>
          <c:extLst>
            <c:ext xmlns:c16="http://schemas.microsoft.com/office/drawing/2014/chart" uri="{C3380CC4-5D6E-409C-BE32-E72D297353CC}">
              <c16:uniqueId val="{00000005-048C-49F2-873D-3B94823E6AF8}"/>
            </c:ext>
          </c:extLst>
        </c:ser>
        <c:ser>
          <c:idx val="6"/>
          <c:order val="6"/>
          <c:tx>
            <c:strRef>
              <c:f>Dati!$I$1886</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8C-49F2-873D-3B94823E6AF8}"/>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8C-49F2-873D-3B94823E6AF8}"/>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8C-49F2-873D-3B94823E6AF8}"/>
                </c:ext>
              </c:extLst>
            </c:dLbl>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8C-49F2-873D-3B94823E6AF8}"/>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8C-49F2-873D-3B94823E6AF8}"/>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8C-49F2-873D-3B94823E6AF8}"/>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D9-4CAB-A211-3F9C8BBA8DAA}"/>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48C-49F2-873D-3B94823E6AF8}"/>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48C-49F2-873D-3B94823E6AF8}"/>
                </c:ext>
              </c:extLst>
            </c:dLbl>
            <c:dLbl>
              <c:idx val="2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48C-49F2-873D-3B94823E6AF8}"/>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Dati!$B$1887:$B$1913</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Dati!$I$1887:$I$1913</c:f>
              <c:numCache>
                <c:formatCode>General</c:formatCode>
                <c:ptCount val="27"/>
                <c:pt idx="0" formatCode="0">
                  <c:v>2.3289665211062593</c:v>
                </c:pt>
                <c:pt idx="2" formatCode="0">
                  <c:v>1.5625</c:v>
                </c:pt>
                <c:pt idx="3" formatCode="0">
                  <c:v>2.7397260273972601</c:v>
                </c:pt>
                <c:pt idx="4" formatCode="0">
                  <c:v>2.8301886792452833</c:v>
                </c:pt>
                <c:pt idx="6" formatCode="0">
                  <c:v>2.0109689213893969</c:v>
                </c:pt>
                <c:pt idx="7" formatCode="0">
                  <c:v>3.125</c:v>
                </c:pt>
                <c:pt idx="9" formatCode="0">
                  <c:v>1.7964071856287425</c:v>
                </c:pt>
                <c:pt idx="10" formatCode="0">
                  <c:v>2.5</c:v>
                </c:pt>
                <c:pt idx="12" formatCode="0">
                  <c:v>5.3191489361702127</c:v>
                </c:pt>
                <c:pt idx="13" formatCode="0">
                  <c:v>2.4096385542168677</c:v>
                </c:pt>
                <c:pt idx="14" formatCode="0">
                  <c:v>4.5454545454545459</c:v>
                </c:pt>
                <c:pt idx="15" formatCode="0">
                  <c:v>0.94339622641509435</c:v>
                </c:pt>
                <c:pt idx="16" formatCode="0">
                  <c:v>1.0309278350515463</c:v>
                </c:pt>
                <c:pt idx="18" formatCode="0">
                  <c:v>2.1341463414634148</c:v>
                </c:pt>
                <c:pt idx="19" formatCode="0">
                  <c:v>2.5906735751295336</c:v>
                </c:pt>
                <c:pt idx="20" formatCode="0">
                  <c:v>0</c:v>
                </c:pt>
                <c:pt idx="21" formatCode="0">
                  <c:v>3.278688524590164</c:v>
                </c:pt>
                <c:pt idx="22" formatCode="0">
                  <c:v>4.2553191489361701</c:v>
                </c:pt>
                <c:pt idx="24" formatCode="0">
                  <c:v>2.1341463414634148</c:v>
                </c:pt>
                <c:pt idx="25" formatCode="0">
                  <c:v>2.8688524590163933</c:v>
                </c:pt>
                <c:pt idx="26" formatCode="0">
                  <c:v>1.7391304347826086</c:v>
                </c:pt>
              </c:numCache>
            </c:numRef>
          </c:val>
          <c:extLst>
            <c:ext xmlns:c16="http://schemas.microsoft.com/office/drawing/2014/chart" uri="{C3380CC4-5D6E-409C-BE32-E72D297353CC}">
              <c16:uniqueId val="{0000000F-048C-49F2-873D-3B94823E6AF8}"/>
            </c:ext>
          </c:extLst>
        </c:ser>
        <c:dLbls>
          <c:showLegendKey val="0"/>
          <c:showVal val="1"/>
          <c:showCatName val="0"/>
          <c:showSerName val="0"/>
          <c:showPercent val="0"/>
          <c:showBubbleSize val="0"/>
        </c:dLbls>
        <c:gapWidth val="25"/>
        <c:overlap val="100"/>
        <c:axId val="416218704"/>
        <c:axId val="416226152"/>
      </c:barChart>
      <c:catAx>
        <c:axId val="41621870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6226152"/>
        <c:crossesAt val="26.1"/>
        <c:auto val="1"/>
        <c:lblAlgn val="ctr"/>
        <c:lblOffset val="100"/>
        <c:tickLblSkip val="1"/>
        <c:tickMarkSkip val="1"/>
        <c:noMultiLvlLbl val="0"/>
      </c:catAx>
      <c:valAx>
        <c:axId val="416226152"/>
        <c:scaling>
          <c:orientation val="minMax"/>
          <c:max val="150"/>
          <c:min val="0"/>
        </c:scaling>
        <c:delete val="1"/>
        <c:axPos val="t"/>
        <c:numFmt formatCode="0" sourceLinked="1"/>
        <c:majorTickMark val="out"/>
        <c:minorTickMark val="none"/>
        <c:tickLblPos val="nextTo"/>
        <c:crossAx val="41621870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5803435798409109"/>
          <c:y val="9.806753746456056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Dati!$C$1819</c:f>
              <c:strCache>
                <c:ptCount val="1"/>
                <c:pt idx="0">
                  <c:v>.</c:v>
                </c:pt>
              </c:strCache>
            </c:strRef>
          </c:tx>
          <c:spPr>
            <a:noFill/>
          </c:spPr>
          <c:invertIfNegative val="0"/>
          <c:dLbls>
            <c:delete val="1"/>
          </c:dLbls>
          <c:cat>
            <c:strRef>
              <c:f>Dati!$B$1820:$B$1846</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Dati!$C$1820:$C$1846</c:f>
              <c:numCache>
                <c:formatCode>0</c:formatCode>
                <c:ptCount val="27"/>
                <c:pt idx="0">
                  <c:v>11.000636826783115</c:v>
                </c:pt>
                <c:pt idx="1">
                  <c:v>33.5625</c:v>
                </c:pt>
                <c:pt idx="2">
                  <c:v>7</c:v>
                </c:pt>
                <c:pt idx="3">
                  <c:v>12.101312785388128</c:v>
                </c:pt>
                <c:pt idx="4">
                  <c:v>14.694575471698112</c:v>
                </c:pt>
                <c:pt idx="5">
                  <c:v>33.5625</c:v>
                </c:pt>
                <c:pt idx="6">
                  <c:v>10.344949725776967</c:v>
                </c:pt>
                <c:pt idx="7">
                  <c:v>11.6875</c:v>
                </c:pt>
                <c:pt idx="8">
                  <c:v>33.5625</c:v>
                </c:pt>
                <c:pt idx="9">
                  <c:v>7.8139970059880248</c:v>
                </c:pt>
                <c:pt idx="10">
                  <c:v>12.02403846153846</c:v>
                </c:pt>
                <c:pt idx="11">
                  <c:v>33.5625</c:v>
                </c:pt>
                <c:pt idx="12">
                  <c:v>8.0305851063829792</c:v>
                </c:pt>
                <c:pt idx="13">
                  <c:v>10.670933734939759</c:v>
                </c:pt>
                <c:pt idx="14">
                  <c:v>16.517045454545457</c:v>
                </c:pt>
                <c:pt idx="15">
                  <c:v>14.694575471698112</c:v>
                </c:pt>
                <c:pt idx="16">
                  <c:v>12.943943298969074</c:v>
                </c:pt>
                <c:pt idx="17">
                  <c:v>33.5625</c:v>
                </c:pt>
                <c:pt idx="18">
                  <c:v>12.221036585365855</c:v>
                </c:pt>
                <c:pt idx="19">
                  <c:v>9.7283031088082907</c:v>
                </c:pt>
                <c:pt idx="20">
                  <c:v>11.148706896551722</c:v>
                </c:pt>
                <c:pt idx="21">
                  <c:v>8.9723360655737707</c:v>
                </c:pt>
                <c:pt idx="22">
                  <c:v>10.158244680851062</c:v>
                </c:pt>
                <c:pt idx="23">
                  <c:v>33.5625</c:v>
                </c:pt>
                <c:pt idx="24">
                  <c:v>12.221036585365855</c:v>
                </c:pt>
                <c:pt idx="25">
                  <c:v>9.3821721311475414</c:v>
                </c:pt>
                <c:pt idx="26">
                  <c:v>10.953804347826086</c:v>
                </c:pt>
              </c:numCache>
            </c:numRef>
          </c:val>
          <c:extLst>
            <c:ext xmlns:c16="http://schemas.microsoft.com/office/drawing/2014/chart" uri="{C3380CC4-5D6E-409C-BE32-E72D297353CC}">
              <c16:uniqueId val="{00000000-F38E-45BB-BEAF-2138D5E8CED8}"/>
            </c:ext>
          </c:extLst>
        </c:ser>
        <c:ser>
          <c:idx val="1"/>
          <c:order val="1"/>
          <c:tx>
            <c:strRef>
              <c:f>Dati!$D$1819</c:f>
              <c:strCache>
                <c:ptCount val="1"/>
                <c:pt idx="0">
                  <c:v>Nezina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Dati!$B$1820:$B$1846</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Dati!$D$1820:$D$1846</c:f>
              <c:numCache>
                <c:formatCode>General</c:formatCode>
                <c:ptCount val="27"/>
                <c:pt idx="0" formatCode="0">
                  <c:v>22.561863173216885</c:v>
                </c:pt>
                <c:pt idx="2" formatCode="0">
                  <c:v>26.5625</c:v>
                </c:pt>
                <c:pt idx="3" formatCode="0">
                  <c:v>21.461187214611872</c:v>
                </c:pt>
                <c:pt idx="4" formatCode="0">
                  <c:v>18.867924528301888</c:v>
                </c:pt>
                <c:pt idx="6" formatCode="0">
                  <c:v>23.217550274223033</c:v>
                </c:pt>
                <c:pt idx="7" formatCode="0">
                  <c:v>21.875</c:v>
                </c:pt>
                <c:pt idx="9" formatCode="0">
                  <c:v>25.748502994011975</c:v>
                </c:pt>
                <c:pt idx="10" formatCode="0">
                  <c:v>21.53846153846154</c:v>
                </c:pt>
                <c:pt idx="12" formatCode="0">
                  <c:v>25.531914893617021</c:v>
                </c:pt>
                <c:pt idx="13" formatCode="0">
                  <c:v>22.891566265060241</c:v>
                </c:pt>
                <c:pt idx="14" formatCode="0">
                  <c:v>17.045454545454543</c:v>
                </c:pt>
                <c:pt idx="15" formatCode="0">
                  <c:v>18.867924528301888</c:v>
                </c:pt>
                <c:pt idx="16" formatCode="0">
                  <c:v>20.618556701030926</c:v>
                </c:pt>
                <c:pt idx="18" formatCode="0">
                  <c:v>21.341463414634145</c:v>
                </c:pt>
                <c:pt idx="19" formatCode="0">
                  <c:v>23.834196891191709</c:v>
                </c:pt>
                <c:pt idx="20" formatCode="0">
                  <c:v>22.413793103448278</c:v>
                </c:pt>
                <c:pt idx="21" formatCode="0">
                  <c:v>24.590163934426229</c:v>
                </c:pt>
                <c:pt idx="22" formatCode="0">
                  <c:v>23.404255319148938</c:v>
                </c:pt>
                <c:pt idx="24" formatCode="0">
                  <c:v>21.341463414634145</c:v>
                </c:pt>
                <c:pt idx="25" formatCode="0">
                  <c:v>24.180327868852459</c:v>
                </c:pt>
                <c:pt idx="26" formatCode="0">
                  <c:v>22.608695652173914</c:v>
                </c:pt>
              </c:numCache>
            </c:numRef>
          </c:val>
          <c:extLst>
            <c:ext xmlns:c16="http://schemas.microsoft.com/office/drawing/2014/chart" uri="{C3380CC4-5D6E-409C-BE32-E72D297353CC}">
              <c16:uniqueId val="{00000001-F38E-45BB-BEAF-2138D5E8CED8}"/>
            </c:ext>
          </c:extLst>
        </c:ser>
        <c:ser>
          <c:idx val="2"/>
          <c:order val="2"/>
          <c:tx>
            <c:strRef>
              <c:f>Dati!$E$1819</c:f>
              <c:strCache>
                <c:ptCount val="1"/>
                <c:pt idx="0">
                  <c:v>Apmēram zina/nojauš</c:v>
                </c:pt>
              </c:strCache>
            </c:strRef>
          </c:tx>
          <c:spPr>
            <a:solidFill>
              <a:srgbClr val="C2BDC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Dati!$B$1820:$B$1846</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Dati!$E$1820:$E$1846</c:f>
              <c:numCache>
                <c:formatCode>General</c:formatCode>
                <c:ptCount val="27"/>
                <c:pt idx="0" formatCode="0">
                  <c:v>32.168850072780202</c:v>
                </c:pt>
                <c:pt idx="2" formatCode="0">
                  <c:v>29.296875</c:v>
                </c:pt>
                <c:pt idx="3" formatCode="0">
                  <c:v>31.506849315068493</c:v>
                </c:pt>
                <c:pt idx="4" formatCode="0">
                  <c:v>36.320754716981128</c:v>
                </c:pt>
                <c:pt idx="6" formatCode="0">
                  <c:v>33.089579524680076</c:v>
                </c:pt>
                <c:pt idx="7" formatCode="0">
                  <c:v>27.34375</c:v>
                </c:pt>
                <c:pt idx="9" formatCode="0">
                  <c:v>32.335329341317362</c:v>
                </c:pt>
                <c:pt idx="10" formatCode="0">
                  <c:v>32.11538461538462</c:v>
                </c:pt>
                <c:pt idx="12" formatCode="0">
                  <c:v>36.170212765957451</c:v>
                </c:pt>
                <c:pt idx="13" formatCode="0">
                  <c:v>30.120481927710845</c:v>
                </c:pt>
                <c:pt idx="14" formatCode="0">
                  <c:v>27.27272727272727</c:v>
                </c:pt>
                <c:pt idx="15" formatCode="0">
                  <c:v>33.018867924528301</c:v>
                </c:pt>
                <c:pt idx="16" formatCode="0">
                  <c:v>35.051546391752574</c:v>
                </c:pt>
                <c:pt idx="18" formatCode="0">
                  <c:v>32.31707317073171</c:v>
                </c:pt>
                <c:pt idx="19" formatCode="0">
                  <c:v>32.124352331606218</c:v>
                </c:pt>
                <c:pt idx="20" formatCode="0">
                  <c:v>29.310344827586203</c:v>
                </c:pt>
                <c:pt idx="21" formatCode="0">
                  <c:v>36.065573770491802</c:v>
                </c:pt>
                <c:pt idx="22" formatCode="0">
                  <c:v>29.787234042553191</c:v>
                </c:pt>
                <c:pt idx="24" formatCode="0">
                  <c:v>32.31707317073171</c:v>
                </c:pt>
                <c:pt idx="25" formatCode="0">
                  <c:v>31.967213114754102</c:v>
                </c:pt>
                <c:pt idx="26" formatCode="0">
                  <c:v>32.173913043478258</c:v>
                </c:pt>
              </c:numCache>
            </c:numRef>
          </c:val>
          <c:extLst>
            <c:ext xmlns:c16="http://schemas.microsoft.com/office/drawing/2014/chart" uri="{C3380CC4-5D6E-409C-BE32-E72D297353CC}">
              <c16:uniqueId val="{00000002-F38E-45BB-BEAF-2138D5E8CED8}"/>
            </c:ext>
          </c:extLst>
        </c:ser>
        <c:ser>
          <c:idx val="3"/>
          <c:order val="3"/>
          <c:tx>
            <c:strRef>
              <c:f>Dati!$F$1819</c:f>
              <c:strCache>
                <c:ptCount val="1"/>
                <c:pt idx="0">
                  <c:v>Drīzāk labi zina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Dati!$B$1820:$B$1846</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Dati!$F$1820:$F$1846</c:f>
              <c:numCache>
                <c:formatCode>General</c:formatCode>
                <c:ptCount val="27"/>
                <c:pt idx="0" formatCode="0">
                  <c:v>27.219796215429405</c:v>
                </c:pt>
                <c:pt idx="2" formatCode="0">
                  <c:v>26.5625</c:v>
                </c:pt>
                <c:pt idx="3" formatCode="0">
                  <c:v>29.223744292237441</c:v>
                </c:pt>
                <c:pt idx="4" formatCode="0">
                  <c:v>25.943396226415093</c:v>
                </c:pt>
                <c:pt idx="6" formatCode="0">
                  <c:v>26.142595978062154</c:v>
                </c:pt>
                <c:pt idx="7" formatCode="0">
                  <c:v>30.46875</c:v>
                </c:pt>
                <c:pt idx="9" formatCode="0">
                  <c:v>25.748502994011975</c:v>
                </c:pt>
                <c:pt idx="10" formatCode="0">
                  <c:v>27.692307692307693</c:v>
                </c:pt>
                <c:pt idx="12" formatCode="0">
                  <c:v>20.212765957446805</c:v>
                </c:pt>
                <c:pt idx="13" formatCode="0">
                  <c:v>34.939759036144579</c:v>
                </c:pt>
                <c:pt idx="14" formatCode="0">
                  <c:v>31.818181818181817</c:v>
                </c:pt>
                <c:pt idx="15" formatCode="0">
                  <c:v>31.132075471698112</c:v>
                </c:pt>
                <c:pt idx="16" formatCode="0">
                  <c:v>24.742268041237114</c:v>
                </c:pt>
                <c:pt idx="18" formatCode="0">
                  <c:v>27.134146341463417</c:v>
                </c:pt>
                <c:pt idx="19" formatCode="0">
                  <c:v>29.015544041450774</c:v>
                </c:pt>
                <c:pt idx="20" formatCode="0">
                  <c:v>31.03448275862069</c:v>
                </c:pt>
                <c:pt idx="21" formatCode="0">
                  <c:v>24.590163934426229</c:v>
                </c:pt>
                <c:pt idx="22" formatCode="0">
                  <c:v>19.148936170212767</c:v>
                </c:pt>
                <c:pt idx="24" formatCode="0">
                  <c:v>27.134146341463417</c:v>
                </c:pt>
                <c:pt idx="25" formatCode="0">
                  <c:v>27.459016393442624</c:v>
                </c:pt>
                <c:pt idx="26" formatCode="0">
                  <c:v>26.956521739130434</c:v>
                </c:pt>
              </c:numCache>
            </c:numRef>
          </c:val>
          <c:extLst>
            <c:ext xmlns:c16="http://schemas.microsoft.com/office/drawing/2014/chart" uri="{C3380CC4-5D6E-409C-BE32-E72D297353CC}">
              <c16:uniqueId val="{00000003-F38E-45BB-BEAF-2138D5E8CED8}"/>
            </c:ext>
          </c:extLst>
        </c:ser>
        <c:ser>
          <c:idx val="4"/>
          <c:order val="4"/>
          <c:tx>
            <c:strRef>
              <c:f>Dati!$G$1819</c:f>
              <c:strCache>
                <c:ptCount val="1"/>
                <c:pt idx="0">
                  <c:v>Ļoti labi zina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Dati!$B$1820:$B$1846</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Dati!$G$1820:$G$1846</c:f>
              <c:numCache>
                <c:formatCode>General</c:formatCode>
                <c:ptCount val="27"/>
                <c:pt idx="0" formatCode="0">
                  <c:v>16.011644832605533</c:v>
                </c:pt>
                <c:pt idx="2" formatCode="0">
                  <c:v>16.40625</c:v>
                </c:pt>
                <c:pt idx="3" formatCode="0">
                  <c:v>15.068493150684931</c:v>
                </c:pt>
                <c:pt idx="4" formatCode="0">
                  <c:v>16.509433962264151</c:v>
                </c:pt>
                <c:pt idx="6" formatCode="0">
                  <c:v>15.722120658135283</c:v>
                </c:pt>
                <c:pt idx="7" formatCode="0">
                  <c:v>17.96875</c:v>
                </c:pt>
                <c:pt idx="9" formatCode="0">
                  <c:v>14.37125748502994</c:v>
                </c:pt>
                <c:pt idx="10" formatCode="0">
                  <c:v>16.538461538461537</c:v>
                </c:pt>
                <c:pt idx="12" formatCode="0">
                  <c:v>13.829787234042554</c:v>
                </c:pt>
                <c:pt idx="13" formatCode="0">
                  <c:v>10.843373493975903</c:v>
                </c:pt>
                <c:pt idx="14" formatCode="0">
                  <c:v>19.318181818181817</c:v>
                </c:pt>
                <c:pt idx="15" formatCode="0">
                  <c:v>15.09433962264151</c:v>
                </c:pt>
                <c:pt idx="16" formatCode="0">
                  <c:v>19.587628865979383</c:v>
                </c:pt>
                <c:pt idx="18" formatCode="0">
                  <c:v>17.682926829268293</c:v>
                </c:pt>
                <c:pt idx="19" formatCode="0">
                  <c:v>13.471502590673575</c:v>
                </c:pt>
                <c:pt idx="20" formatCode="0">
                  <c:v>17.241379310344829</c:v>
                </c:pt>
                <c:pt idx="21" formatCode="0">
                  <c:v>13.114754098360656</c:v>
                </c:pt>
                <c:pt idx="22" formatCode="0">
                  <c:v>17.021276595744681</c:v>
                </c:pt>
                <c:pt idx="24" formatCode="0">
                  <c:v>17.682926829268293</c:v>
                </c:pt>
                <c:pt idx="25" formatCode="0">
                  <c:v>13.524590163934427</c:v>
                </c:pt>
                <c:pt idx="26" formatCode="0">
                  <c:v>16.521739130434781</c:v>
                </c:pt>
              </c:numCache>
            </c:numRef>
          </c:val>
          <c:extLst>
            <c:ext xmlns:c16="http://schemas.microsoft.com/office/drawing/2014/chart" uri="{C3380CC4-5D6E-409C-BE32-E72D297353CC}">
              <c16:uniqueId val="{00000004-F38E-45BB-BEAF-2138D5E8CED8}"/>
            </c:ext>
          </c:extLst>
        </c:ser>
        <c:ser>
          <c:idx val="5"/>
          <c:order val="5"/>
          <c:tx>
            <c:strRef>
              <c:f>Dati!$H$1819</c:f>
              <c:strCache>
                <c:ptCount val="1"/>
                <c:pt idx="0">
                  <c:v>.</c:v>
                </c:pt>
              </c:strCache>
            </c:strRef>
          </c:tx>
          <c:spPr>
            <a:noFill/>
          </c:spPr>
          <c:invertIfNegative val="0"/>
          <c:dLbls>
            <c:delete val="1"/>
          </c:dLbls>
          <c:cat>
            <c:strRef>
              <c:f>Dati!$B$1820:$B$1846</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Dati!$H$1820:$H$1846</c:f>
              <c:numCache>
                <c:formatCode>0</c:formatCode>
                <c:ptCount val="27"/>
                <c:pt idx="0">
                  <c:v>10.981152178153934</c:v>
                </c:pt>
                <c:pt idx="1">
                  <c:v>86.381443298969074</c:v>
                </c:pt>
                <c:pt idx="2">
                  <c:v>14.115818298969074</c:v>
                </c:pt>
                <c:pt idx="3">
                  <c:v>10.582356540978211</c:v>
                </c:pt>
                <c:pt idx="4">
                  <c:v>7.6078583933087032</c:v>
                </c:pt>
                <c:pt idx="5">
                  <c:v>86.381443298969074</c:v>
                </c:pt>
                <c:pt idx="6">
                  <c:v>11.427147138091563</c:v>
                </c:pt>
                <c:pt idx="7">
                  <c:v>10.600193298969074</c:v>
                </c:pt>
                <c:pt idx="8">
                  <c:v>86.381443298969074</c:v>
                </c:pt>
                <c:pt idx="9">
                  <c:v>13.926353478609798</c:v>
                </c:pt>
                <c:pt idx="10">
                  <c:v>10.035289452815228</c:v>
                </c:pt>
                <c:pt idx="11">
                  <c:v>86.381443298969074</c:v>
                </c:pt>
                <c:pt idx="12">
                  <c:v>16.168677341522262</c:v>
                </c:pt>
                <c:pt idx="13">
                  <c:v>10.477828841137747</c:v>
                </c:pt>
                <c:pt idx="14">
                  <c:v>7.972352389878175</c:v>
                </c:pt>
                <c:pt idx="15">
                  <c:v>7.1361602801011443</c:v>
                </c:pt>
                <c:pt idx="16">
                  <c:v>7.0000000000000071</c:v>
                </c:pt>
                <c:pt idx="17">
                  <c:v>86.381443298969074</c:v>
                </c:pt>
                <c:pt idx="18">
                  <c:v>9.2472969575056467</c:v>
                </c:pt>
                <c:pt idx="19">
                  <c:v>11.770044335238502</c:v>
                </c:pt>
                <c:pt idx="20">
                  <c:v>8.7952364024173555</c:v>
                </c:pt>
                <c:pt idx="21">
                  <c:v>12.610951495690394</c:v>
                </c:pt>
                <c:pt idx="22">
                  <c:v>20.423996490458439</c:v>
                </c:pt>
                <c:pt idx="23">
                  <c:v>86.381443298969074</c:v>
                </c:pt>
                <c:pt idx="24">
                  <c:v>9.2472969575056467</c:v>
                </c:pt>
                <c:pt idx="25">
                  <c:v>13.430623626837914</c:v>
                </c:pt>
                <c:pt idx="26">
                  <c:v>10.729269385925598</c:v>
                </c:pt>
              </c:numCache>
            </c:numRef>
          </c:val>
          <c:extLst>
            <c:ext xmlns:c16="http://schemas.microsoft.com/office/drawing/2014/chart" uri="{C3380CC4-5D6E-409C-BE32-E72D297353CC}">
              <c16:uniqueId val="{00000005-F38E-45BB-BEAF-2138D5E8CED8}"/>
            </c:ext>
          </c:extLst>
        </c:ser>
        <c:ser>
          <c:idx val="6"/>
          <c:order val="6"/>
          <c:tx>
            <c:strRef>
              <c:f>Dati!$I$1819</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8E-45BB-BEAF-2138D5E8CED8}"/>
                </c:ext>
              </c:extLst>
            </c:dLbl>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E-45BB-BEAF-2138D5E8CED8}"/>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8E-45BB-BEAF-2138D5E8CED8}"/>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61-455F-9A0B-60E984F01BF6}"/>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61-455F-9A0B-60E984F01BF6}"/>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8E-45BB-BEAF-2138D5E8CED8}"/>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Dati!$B$1820:$B$1846</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Dati!$I$1820:$I$1846</c:f>
              <c:numCache>
                <c:formatCode>General</c:formatCode>
                <c:ptCount val="27"/>
                <c:pt idx="0" formatCode="0">
                  <c:v>2.0378457059679769</c:v>
                </c:pt>
                <c:pt idx="2" formatCode="0">
                  <c:v>1.171875</c:v>
                </c:pt>
                <c:pt idx="3" formatCode="0">
                  <c:v>2.7397260273972601</c:v>
                </c:pt>
                <c:pt idx="4" formatCode="0">
                  <c:v>2.358490566037736</c:v>
                </c:pt>
                <c:pt idx="6" formatCode="0">
                  <c:v>1.8281535648994516</c:v>
                </c:pt>
                <c:pt idx="7" formatCode="0">
                  <c:v>2.34375</c:v>
                </c:pt>
                <c:pt idx="9" formatCode="0">
                  <c:v>1.7964071856287425</c:v>
                </c:pt>
                <c:pt idx="10" formatCode="0">
                  <c:v>2.1153846153846154</c:v>
                </c:pt>
                <c:pt idx="12" formatCode="0">
                  <c:v>4.2553191489361701</c:v>
                </c:pt>
                <c:pt idx="13" formatCode="0">
                  <c:v>1.2048192771084338</c:v>
                </c:pt>
                <c:pt idx="14" formatCode="0">
                  <c:v>4.5454545454545459</c:v>
                </c:pt>
                <c:pt idx="15" formatCode="0">
                  <c:v>1.8867924528301887</c:v>
                </c:pt>
                <c:pt idx="16" formatCode="0">
                  <c:v>0</c:v>
                </c:pt>
                <c:pt idx="18" formatCode="0">
                  <c:v>1.524390243902439</c:v>
                </c:pt>
                <c:pt idx="19" formatCode="0">
                  <c:v>1.5544041450777202</c:v>
                </c:pt>
                <c:pt idx="20" formatCode="0">
                  <c:v>0</c:v>
                </c:pt>
                <c:pt idx="21" formatCode="0">
                  <c:v>1.639344262295082</c:v>
                </c:pt>
                <c:pt idx="22" formatCode="0">
                  <c:v>10.638297872340425</c:v>
                </c:pt>
                <c:pt idx="24" formatCode="0">
                  <c:v>1.524390243902439</c:v>
                </c:pt>
                <c:pt idx="25" formatCode="0">
                  <c:v>2.8688524590163933</c:v>
                </c:pt>
                <c:pt idx="26" formatCode="0">
                  <c:v>1.7391304347826086</c:v>
                </c:pt>
              </c:numCache>
            </c:numRef>
          </c:val>
          <c:extLst>
            <c:ext xmlns:c16="http://schemas.microsoft.com/office/drawing/2014/chart" uri="{C3380CC4-5D6E-409C-BE32-E72D297353CC}">
              <c16:uniqueId val="{0000000A-F38E-45BB-BEAF-2138D5E8CED8}"/>
            </c:ext>
          </c:extLst>
        </c:ser>
        <c:dLbls>
          <c:showLegendKey val="0"/>
          <c:showVal val="1"/>
          <c:showCatName val="0"/>
          <c:showSerName val="0"/>
          <c:showPercent val="0"/>
          <c:showBubbleSize val="0"/>
        </c:dLbls>
        <c:gapWidth val="25"/>
        <c:overlap val="100"/>
        <c:axId val="416219096"/>
        <c:axId val="416220664"/>
      </c:barChart>
      <c:catAx>
        <c:axId val="41621909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6220664"/>
        <c:crossesAt val="33.6"/>
        <c:auto val="1"/>
        <c:lblAlgn val="ctr"/>
        <c:lblOffset val="100"/>
        <c:tickLblSkip val="1"/>
        <c:tickMarkSkip val="1"/>
        <c:noMultiLvlLbl val="0"/>
      </c:catAx>
      <c:valAx>
        <c:axId val="416220664"/>
        <c:scaling>
          <c:orientation val="minMax"/>
          <c:max val="145"/>
          <c:min val="0"/>
        </c:scaling>
        <c:delete val="1"/>
        <c:axPos val="t"/>
        <c:numFmt formatCode="0" sourceLinked="1"/>
        <c:majorTickMark val="out"/>
        <c:minorTickMark val="none"/>
        <c:tickLblPos val="nextTo"/>
        <c:crossAx val="416219096"/>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46235907998"/>
          <c:y val="9.5691238018090999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77109491022008"/>
          <c:w val="0.51862969143715465"/>
          <c:h val="0.87060466450654783"/>
        </c:manualLayout>
      </c:layout>
      <c:barChart>
        <c:barDir val="bar"/>
        <c:grouping val="stacked"/>
        <c:varyColors val="0"/>
        <c:ser>
          <c:idx val="0"/>
          <c:order val="0"/>
          <c:tx>
            <c:strRef>
              <c:f>Dati!$C$1851</c:f>
              <c:strCache>
                <c:ptCount val="1"/>
                <c:pt idx="0">
                  <c:v>.</c:v>
                </c:pt>
              </c:strCache>
            </c:strRef>
          </c:tx>
          <c:spPr>
            <a:noFill/>
          </c:spPr>
          <c:invertIfNegative val="0"/>
          <c:dLbls>
            <c:delete val="1"/>
          </c:dLbls>
          <c:cat>
            <c:strRef>
              <c:f>Dati!$B$1852:$B$1879</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Dati!$C$1852:$C$1879</c:f>
              <c:numCache>
                <c:formatCode>0</c:formatCode>
                <c:ptCount val="28"/>
                <c:pt idx="0">
                  <c:v>13.940052535595374</c:v>
                </c:pt>
                <c:pt idx="1">
                  <c:v>36.501915708812263</c:v>
                </c:pt>
                <c:pt idx="2">
                  <c:v>16.911272433958459</c:v>
                </c:pt>
                <c:pt idx="3">
                  <c:v>10.994669332000665</c:v>
                </c:pt>
                <c:pt idx="4">
                  <c:v>36.501915708812263</c:v>
                </c:pt>
                <c:pt idx="5">
                  <c:v>17.536398467432949</c:v>
                </c:pt>
                <c:pt idx="6">
                  <c:v>11.312998832237952</c:v>
                </c:pt>
                <c:pt idx="7">
                  <c:v>36.501915708812263</c:v>
                </c:pt>
                <c:pt idx="8">
                  <c:v>14.279693486590038</c:v>
                </c:pt>
                <c:pt idx="9">
                  <c:v>13.882868089764639</c:v>
                </c:pt>
                <c:pt idx="10">
                  <c:v>36.501915708812263</c:v>
                </c:pt>
                <c:pt idx="11">
                  <c:v>18.192056553882679</c:v>
                </c:pt>
                <c:pt idx="12">
                  <c:v>7</c:v>
                </c:pt>
                <c:pt idx="13">
                  <c:v>36.501915708812263</c:v>
                </c:pt>
                <c:pt idx="14">
                  <c:v>18.12353733043388</c:v>
                </c:pt>
                <c:pt idx="15">
                  <c:v>9.0571207561308711</c:v>
                </c:pt>
                <c:pt idx="16">
                  <c:v>36.501915708812263</c:v>
                </c:pt>
                <c:pt idx="17">
                  <c:v>19.94562431808378</c:v>
                </c:pt>
                <c:pt idx="18">
                  <c:v>12.248184365528676</c:v>
                </c:pt>
                <c:pt idx="19">
                  <c:v>36.501915708812263</c:v>
                </c:pt>
                <c:pt idx="20">
                  <c:v>19.240010946907496</c:v>
                </c:pt>
                <c:pt idx="21">
                  <c:v>14.662835249042143</c:v>
                </c:pt>
                <c:pt idx="22">
                  <c:v>36.501915708812263</c:v>
                </c:pt>
                <c:pt idx="23">
                  <c:v>14.468017403727515</c:v>
                </c:pt>
                <c:pt idx="24">
                  <c:v>17.420643624006605</c:v>
                </c:pt>
                <c:pt idx="25">
                  <c:v>36.501915708812263</c:v>
                </c:pt>
                <c:pt idx="26">
                  <c:v>29.255538897218056</c:v>
                </c:pt>
                <c:pt idx="27">
                  <c:v>13.791292998189547</c:v>
                </c:pt>
              </c:numCache>
            </c:numRef>
          </c:val>
          <c:extLst>
            <c:ext xmlns:c16="http://schemas.microsoft.com/office/drawing/2014/chart" uri="{C3380CC4-5D6E-409C-BE32-E72D297353CC}">
              <c16:uniqueId val="{00000000-EACC-49E6-90C6-1CC263FA3FDE}"/>
            </c:ext>
          </c:extLst>
        </c:ser>
        <c:ser>
          <c:idx val="1"/>
          <c:order val="1"/>
          <c:tx>
            <c:strRef>
              <c:f>Dati!$D$1851</c:f>
              <c:strCache>
                <c:ptCount val="1"/>
                <c:pt idx="0">
                  <c:v>Nezina</c:v>
                </c:pt>
              </c:strCache>
            </c:strRef>
          </c:tx>
          <c:spPr>
            <a:solidFill>
              <a:srgbClr val="C4BD97"/>
            </a:solidFill>
          </c:spPr>
          <c:invertIfNegative val="0"/>
          <c:dLbls>
            <c:dLbl>
              <c:idx val="12"/>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FFFB-4EA5-BA1E-E3196A06EBF6}"/>
                </c:ext>
              </c:extLst>
            </c:dLbl>
            <c:dLbl>
              <c:idx val="27"/>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FFFB-4EA5-BA1E-E3196A06EBF6}"/>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Dati!$B$1852:$B$1879</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Dati!$D$1852:$D$1879</c:f>
              <c:numCache>
                <c:formatCode>General</c:formatCode>
                <c:ptCount val="28"/>
                <c:pt idx="0" formatCode="0">
                  <c:v>22.561863173216885</c:v>
                </c:pt>
                <c:pt idx="2" formatCode="0">
                  <c:v>19.5906432748538</c:v>
                </c:pt>
                <c:pt idx="3" formatCode="0">
                  <c:v>25.507246376811594</c:v>
                </c:pt>
                <c:pt idx="5" formatCode="0">
                  <c:v>18.96551724137931</c:v>
                </c:pt>
                <c:pt idx="6" formatCode="0">
                  <c:v>25.188916876574307</c:v>
                </c:pt>
                <c:pt idx="8" formatCode="0">
                  <c:v>22.222222222222221</c:v>
                </c:pt>
                <c:pt idx="9" formatCode="0">
                  <c:v>22.61904761904762</c:v>
                </c:pt>
                <c:pt idx="11" formatCode="0">
                  <c:v>18.30985915492958</c:v>
                </c:pt>
                <c:pt idx="12" formatCode="0">
                  <c:v>29.501915708812259</c:v>
                </c:pt>
                <c:pt idx="14" formatCode="0">
                  <c:v>18.378378378378379</c:v>
                </c:pt>
                <c:pt idx="15" formatCode="0">
                  <c:v>27.444794952681388</c:v>
                </c:pt>
                <c:pt idx="17" formatCode="0">
                  <c:v>16.556291390728479</c:v>
                </c:pt>
                <c:pt idx="18" formatCode="0">
                  <c:v>24.253731343283583</c:v>
                </c:pt>
                <c:pt idx="20" formatCode="0">
                  <c:v>17.261904761904763</c:v>
                </c:pt>
                <c:pt idx="21" formatCode="0">
                  <c:v>21.839080459770116</c:v>
                </c:pt>
                <c:pt idx="23" formatCode="0">
                  <c:v>22.033898305084744</c:v>
                </c:pt>
                <c:pt idx="24" formatCode="0">
                  <c:v>19.081272084805654</c:v>
                </c:pt>
                <c:pt idx="26" formatCode="0">
                  <c:v>7.2463768115942031</c:v>
                </c:pt>
                <c:pt idx="27" formatCode="0">
                  <c:v>22.710622710622712</c:v>
                </c:pt>
              </c:numCache>
            </c:numRef>
          </c:val>
          <c:extLst>
            <c:ext xmlns:c16="http://schemas.microsoft.com/office/drawing/2014/chart" uri="{C3380CC4-5D6E-409C-BE32-E72D297353CC}">
              <c16:uniqueId val="{00000001-EACC-49E6-90C6-1CC263FA3FDE}"/>
            </c:ext>
          </c:extLst>
        </c:ser>
        <c:ser>
          <c:idx val="2"/>
          <c:order val="2"/>
          <c:tx>
            <c:strRef>
              <c:f>Dati!$E$1851</c:f>
              <c:strCache>
                <c:ptCount val="1"/>
                <c:pt idx="0">
                  <c:v>Apmēram zina/nojauš</c:v>
                </c:pt>
              </c:strCache>
            </c:strRef>
          </c:tx>
          <c:spPr>
            <a:solidFill>
              <a:srgbClr val="C2BDC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Dati!$B$1852:$B$1879</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Dati!$E$1852:$E$1879</c:f>
              <c:numCache>
                <c:formatCode>General</c:formatCode>
                <c:ptCount val="28"/>
                <c:pt idx="0" formatCode="0">
                  <c:v>32.168850072780202</c:v>
                </c:pt>
                <c:pt idx="2" formatCode="0">
                  <c:v>32.748538011695906</c:v>
                </c:pt>
                <c:pt idx="3" formatCode="0">
                  <c:v>31.594202898550726</c:v>
                </c:pt>
                <c:pt idx="5" formatCode="0">
                  <c:v>32.758620689655174</c:v>
                </c:pt>
                <c:pt idx="6" formatCode="0">
                  <c:v>31.738035264483628</c:v>
                </c:pt>
                <c:pt idx="8" formatCode="0">
                  <c:v>29.292929292929294</c:v>
                </c:pt>
                <c:pt idx="9" formatCode="0">
                  <c:v>32.653061224489797</c:v>
                </c:pt>
                <c:pt idx="11" formatCode="0">
                  <c:v>30.046948356807512</c:v>
                </c:pt>
                <c:pt idx="12" formatCode="0">
                  <c:v>35.632183908045981</c:v>
                </c:pt>
                <c:pt idx="14" formatCode="0">
                  <c:v>30</c:v>
                </c:pt>
                <c:pt idx="15" formatCode="0">
                  <c:v>34.700315457413247</c:v>
                </c:pt>
                <c:pt idx="17" formatCode="0">
                  <c:v>26.490066225165563</c:v>
                </c:pt>
                <c:pt idx="18" formatCode="0">
                  <c:v>33.768656716417908</c:v>
                </c:pt>
                <c:pt idx="20" formatCode="0">
                  <c:v>32.738095238095241</c:v>
                </c:pt>
                <c:pt idx="21" formatCode="0">
                  <c:v>32.758620689655174</c:v>
                </c:pt>
                <c:pt idx="23" formatCode="0">
                  <c:v>44.067796610169488</c:v>
                </c:pt>
                <c:pt idx="24" formatCode="0">
                  <c:v>30.3886925795053</c:v>
                </c:pt>
                <c:pt idx="26" formatCode="0">
                  <c:v>34.782608695652172</c:v>
                </c:pt>
                <c:pt idx="27" formatCode="0">
                  <c:v>32.234432234432234</c:v>
                </c:pt>
              </c:numCache>
            </c:numRef>
          </c:val>
          <c:extLst>
            <c:ext xmlns:c16="http://schemas.microsoft.com/office/drawing/2014/chart" uri="{C3380CC4-5D6E-409C-BE32-E72D297353CC}">
              <c16:uniqueId val="{00000002-EACC-49E6-90C6-1CC263FA3FDE}"/>
            </c:ext>
          </c:extLst>
        </c:ser>
        <c:ser>
          <c:idx val="3"/>
          <c:order val="3"/>
          <c:tx>
            <c:strRef>
              <c:f>Dati!$F$1851</c:f>
              <c:strCache>
                <c:ptCount val="1"/>
                <c:pt idx="0">
                  <c:v>Drīzāk labi zina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Dati!$B$1852:$B$1879</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Dati!$F$1852:$F$1879</c:f>
              <c:numCache>
                <c:formatCode>General</c:formatCode>
                <c:ptCount val="28"/>
                <c:pt idx="0" formatCode="0">
                  <c:v>27.219796215429405</c:v>
                </c:pt>
                <c:pt idx="2" formatCode="0">
                  <c:v>28.654970760233915</c:v>
                </c:pt>
                <c:pt idx="3" formatCode="0">
                  <c:v>25.79710144927536</c:v>
                </c:pt>
                <c:pt idx="5" formatCode="0">
                  <c:v>28.965517241379313</c:v>
                </c:pt>
                <c:pt idx="6" formatCode="0">
                  <c:v>25.94458438287154</c:v>
                </c:pt>
                <c:pt idx="8" formatCode="0">
                  <c:v>27.27272727272727</c:v>
                </c:pt>
                <c:pt idx="9" formatCode="0">
                  <c:v>27.210884353741498</c:v>
                </c:pt>
                <c:pt idx="11" formatCode="0">
                  <c:v>29.812206572769952</c:v>
                </c:pt>
                <c:pt idx="12" formatCode="0">
                  <c:v>22.988505747126435</c:v>
                </c:pt>
                <c:pt idx="14" formatCode="0">
                  <c:v>30</c:v>
                </c:pt>
                <c:pt idx="15" formatCode="0">
                  <c:v>23.974763406940063</c:v>
                </c:pt>
                <c:pt idx="17" formatCode="0">
                  <c:v>29.80132450331126</c:v>
                </c:pt>
                <c:pt idx="18" formatCode="0">
                  <c:v>26.492537313432834</c:v>
                </c:pt>
                <c:pt idx="20" formatCode="0">
                  <c:v>30.952380952380953</c:v>
                </c:pt>
                <c:pt idx="21" formatCode="0">
                  <c:v>26.436781609195403</c:v>
                </c:pt>
                <c:pt idx="23" formatCode="0">
                  <c:v>22.033898305084744</c:v>
                </c:pt>
                <c:pt idx="24" formatCode="0">
                  <c:v>30.03533568904594</c:v>
                </c:pt>
                <c:pt idx="26" formatCode="0">
                  <c:v>36.231884057971016</c:v>
                </c:pt>
                <c:pt idx="27" formatCode="0">
                  <c:v>26.739926739926741</c:v>
                </c:pt>
              </c:numCache>
            </c:numRef>
          </c:val>
          <c:extLst>
            <c:ext xmlns:c16="http://schemas.microsoft.com/office/drawing/2014/chart" uri="{C3380CC4-5D6E-409C-BE32-E72D297353CC}">
              <c16:uniqueId val="{00000003-EACC-49E6-90C6-1CC263FA3FDE}"/>
            </c:ext>
          </c:extLst>
        </c:ser>
        <c:ser>
          <c:idx val="4"/>
          <c:order val="4"/>
          <c:tx>
            <c:strRef>
              <c:f>Dati!$G$1851</c:f>
              <c:strCache>
                <c:ptCount val="1"/>
                <c:pt idx="0">
                  <c:v>Ļoti labi zina</c:v>
                </c:pt>
              </c:strCache>
            </c:strRef>
          </c:tx>
          <c:spPr>
            <a:solidFill>
              <a:srgbClr val="16697A"/>
            </a:solidFill>
          </c:spPr>
          <c:invertIfNegative val="0"/>
          <c:dLbls>
            <c:dLbl>
              <c:idx val="17"/>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FFFB-4EA5-BA1E-E3196A06EBF6}"/>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Dati!$B$1852:$B$1879</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Dati!$G$1852:$G$1879</c:f>
              <c:numCache>
                <c:formatCode>General</c:formatCode>
                <c:ptCount val="28"/>
                <c:pt idx="0" formatCode="0">
                  <c:v>16.011644832605533</c:v>
                </c:pt>
                <c:pt idx="2" formatCode="0">
                  <c:v>17.543859649122805</c:v>
                </c:pt>
                <c:pt idx="3" formatCode="0">
                  <c:v>14.492753623188406</c:v>
                </c:pt>
                <c:pt idx="5" formatCode="0">
                  <c:v>17.931034482758619</c:v>
                </c:pt>
                <c:pt idx="6" formatCode="0">
                  <c:v>14.609571788413097</c:v>
                </c:pt>
                <c:pt idx="8" formatCode="0">
                  <c:v>21.212121212121211</c:v>
                </c:pt>
                <c:pt idx="9" formatCode="0">
                  <c:v>15.136054421768709</c:v>
                </c:pt>
                <c:pt idx="11" formatCode="0">
                  <c:v>19.953051643192488</c:v>
                </c:pt>
                <c:pt idx="12" formatCode="0">
                  <c:v>9.5785440613026829</c:v>
                </c:pt>
                <c:pt idx="14" formatCode="0">
                  <c:v>19.72972972972973</c:v>
                </c:pt>
                <c:pt idx="15" formatCode="0">
                  <c:v>11.67192429022082</c:v>
                </c:pt>
                <c:pt idx="17" formatCode="0">
                  <c:v>24.503311258278146</c:v>
                </c:pt>
                <c:pt idx="18" formatCode="0">
                  <c:v>13.619402985074627</c:v>
                </c:pt>
                <c:pt idx="20" formatCode="0">
                  <c:v>16.071428571428573</c:v>
                </c:pt>
                <c:pt idx="21" formatCode="0">
                  <c:v>18.96551724137931</c:v>
                </c:pt>
                <c:pt idx="23" formatCode="0">
                  <c:v>10.16949152542373</c:v>
                </c:pt>
                <c:pt idx="24" formatCode="0">
                  <c:v>19.081272084805654</c:v>
                </c:pt>
                <c:pt idx="26" formatCode="0">
                  <c:v>20.289855072463769</c:v>
                </c:pt>
                <c:pt idx="27" formatCode="0">
                  <c:v>16.84981684981685</c:v>
                </c:pt>
              </c:numCache>
            </c:numRef>
          </c:val>
          <c:extLst>
            <c:ext xmlns:c16="http://schemas.microsoft.com/office/drawing/2014/chart" uri="{C3380CC4-5D6E-409C-BE32-E72D297353CC}">
              <c16:uniqueId val="{00000004-EACC-49E6-90C6-1CC263FA3FDE}"/>
            </c:ext>
          </c:extLst>
        </c:ser>
        <c:ser>
          <c:idx val="5"/>
          <c:order val="5"/>
          <c:tx>
            <c:strRef>
              <c:f>Dati!$H$1851</c:f>
              <c:strCache>
                <c:ptCount val="1"/>
                <c:pt idx="0">
                  <c:v>.</c:v>
                </c:pt>
              </c:strCache>
            </c:strRef>
          </c:tx>
          <c:spPr>
            <a:noFill/>
          </c:spPr>
          <c:invertIfNegative val="0"/>
          <c:dLbls>
            <c:delete val="1"/>
          </c:dLbls>
          <c:cat>
            <c:strRef>
              <c:f>Dati!$B$1852:$B$1879</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Dati!$H$1852:$H$1879</c:f>
              <c:numCache>
                <c:formatCode>0</c:formatCode>
                <c:ptCount val="28"/>
                <c:pt idx="0">
                  <c:v>22.904056705271806</c:v>
                </c:pt>
                <c:pt idx="1">
                  <c:v>98.304347826086953</c:v>
                </c:pt>
                <c:pt idx="2">
                  <c:v>19.356979405034323</c:v>
                </c:pt>
                <c:pt idx="3">
                  <c:v>26.420289855072461</c:v>
                </c:pt>
                <c:pt idx="4">
                  <c:v>98.304347826086953</c:v>
                </c:pt>
                <c:pt idx="5">
                  <c:v>18.649175412293843</c:v>
                </c:pt>
                <c:pt idx="6">
                  <c:v>26.012156390318694</c:v>
                </c:pt>
                <c:pt idx="7">
                  <c:v>98.304347826086953</c:v>
                </c:pt>
                <c:pt idx="8">
                  <c:v>20.526570048309189</c:v>
                </c:pt>
                <c:pt idx="9">
                  <c:v>23.304347826086953</c:v>
                </c:pt>
                <c:pt idx="10">
                  <c:v>98.304347826086953</c:v>
                </c:pt>
                <c:pt idx="11">
                  <c:v>18.492141253316994</c:v>
                </c:pt>
                <c:pt idx="12">
                  <c:v>30.105114109611854</c:v>
                </c:pt>
                <c:pt idx="13">
                  <c:v>98.304347826086953</c:v>
                </c:pt>
                <c:pt idx="14">
                  <c:v>18.574618096357227</c:v>
                </c:pt>
                <c:pt idx="15">
                  <c:v>27.957344671512828</c:v>
                </c:pt>
                <c:pt idx="16">
                  <c:v>98.304347826086953</c:v>
                </c:pt>
                <c:pt idx="17">
                  <c:v>17.509645839331981</c:v>
                </c:pt>
                <c:pt idx="18">
                  <c:v>24.423750811161582</c:v>
                </c:pt>
                <c:pt idx="19">
                  <c:v>98.304347826086953</c:v>
                </c:pt>
                <c:pt idx="20">
                  <c:v>18.542443064182194</c:v>
                </c:pt>
                <c:pt idx="21">
                  <c:v>20.143428285857055</c:v>
                </c:pt>
                <c:pt idx="22">
                  <c:v>98.304347826086953</c:v>
                </c:pt>
                <c:pt idx="23">
                  <c:v>22.033161385408981</c:v>
                </c:pt>
                <c:pt idx="24">
                  <c:v>18.799047472730056</c:v>
                </c:pt>
                <c:pt idx="25">
                  <c:v>98.304347826086953</c:v>
                </c:pt>
                <c:pt idx="26">
                  <c:v>7</c:v>
                </c:pt>
                <c:pt idx="27">
                  <c:v>22.480172001911129</c:v>
                </c:pt>
              </c:numCache>
            </c:numRef>
          </c:val>
          <c:extLst>
            <c:ext xmlns:c16="http://schemas.microsoft.com/office/drawing/2014/chart" uri="{C3380CC4-5D6E-409C-BE32-E72D297353CC}">
              <c16:uniqueId val="{00000005-EACC-49E6-90C6-1CC263FA3FDE}"/>
            </c:ext>
          </c:extLst>
        </c:ser>
        <c:ser>
          <c:idx val="6"/>
          <c:order val="6"/>
          <c:tx>
            <c:strRef>
              <c:f>Dati!$I$1851</c:f>
              <c:strCache>
                <c:ptCount val="1"/>
                <c:pt idx="0">
                  <c:v>Grūti pateikt</c:v>
                </c:pt>
              </c:strCache>
            </c:strRef>
          </c:tx>
          <c:spPr>
            <a:solidFill>
              <a:sysClr val="window" lastClr="FFFFFF">
                <a:lumMod val="75000"/>
              </a:sysClr>
            </a:solidFill>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CC-49E6-90C6-1CC263FA3FDE}"/>
                </c:ext>
              </c:extLst>
            </c:dLbl>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CC-49E6-90C6-1CC263FA3FDE}"/>
                </c:ext>
              </c:extLst>
            </c:dLbl>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FB-4EA5-BA1E-E3196A06EBF6}"/>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CC-49E6-90C6-1CC263FA3FD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CC-49E6-90C6-1CC263FA3FDE}"/>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FB-4EA5-BA1E-E3196A06EBF6}"/>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Dati!$B$1852:$B$1879</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Dati!$I$1852:$I$1879</c:f>
              <c:numCache>
                <c:formatCode>General</c:formatCode>
                <c:ptCount val="28"/>
                <c:pt idx="0" formatCode="0">
                  <c:v>2.0378457059679769</c:v>
                </c:pt>
                <c:pt idx="2" formatCode="0">
                  <c:v>1.4619883040935671</c:v>
                </c:pt>
                <c:pt idx="3" formatCode="0">
                  <c:v>2.6086956521739131</c:v>
                </c:pt>
                <c:pt idx="5" formatCode="0">
                  <c:v>1.3793103448275863</c:v>
                </c:pt>
                <c:pt idx="6" formatCode="0">
                  <c:v>2.518891687657431</c:v>
                </c:pt>
                <c:pt idx="8" formatCode="0">
                  <c:v>0</c:v>
                </c:pt>
                <c:pt idx="9" formatCode="0">
                  <c:v>2.3809523809523809</c:v>
                </c:pt>
                <c:pt idx="11" formatCode="0">
                  <c:v>1.8779342723004695</c:v>
                </c:pt>
                <c:pt idx="12" formatCode="0">
                  <c:v>2.2988505747126435</c:v>
                </c:pt>
                <c:pt idx="14" formatCode="0">
                  <c:v>1.8918918918918921</c:v>
                </c:pt>
                <c:pt idx="15" formatCode="0">
                  <c:v>2.2082018927444795</c:v>
                </c:pt>
                <c:pt idx="17" formatCode="0">
                  <c:v>2.6490066225165565</c:v>
                </c:pt>
                <c:pt idx="18" formatCode="0">
                  <c:v>1.8656716417910446</c:v>
                </c:pt>
                <c:pt idx="20" formatCode="0">
                  <c:v>2.9761904761904758</c:v>
                </c:pt>
                <c:pt idx="21" formatCode="0">
                  <c:v>0</c:v>
                </c:pt>
                <c:pt idx="23" formatCode="0">
                  <c:v>1.6949152542372881</c:v>
                </c:pt>
                <c:pt idx="24" formatCode="0">
                  <c:v>1.4134275618374559</c:v>
                </c:pt>
                <c:pt idx="26" formatCode="0">
                  <c:v>1.4492753623188406</c:v>
                </c:pt>
                <c:pt idx="27" formatCode="0">
                  <c:v>1.4652014652014651</c:v>
                </c:pt>
              </c:numCache>
            </c:numRef>
          </c:val>
          <c:extLst>
            <c:ext xmlns:c16="http://schemas.microsoft.com/office/drawing/2014/chart" uri="{C3380CC4-5D6E-409C-BE32-E72D297353CC}">
              <c16:uniqueId val="{0000000A-EACC-49E6-90C6-1CC263FA3FDE}"/>
            </c:ext>
          </c:extLst>
        </c:ser>
        <c:dLbls>
          <c:showLegendKey val="0"/>
          <c:showVal val="1"/>
          <c:showCatName val="0"/>
          <c:showSerName val="0"/>
          <c:showPercent val="0"/>
          <c:showBubbleSize val="0"/>
        </c:dLbls>
        <c:gapWidth val="25"/>
        <c:overlap val="100"/>
        <c:axId val="416223408"/>
        <c:axId val="416223800"/>
      </c:barChart>
      <c:catAx>
        <c:axId val="41622340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6223800"/>
        <c:crossesAt val="36.5"/>
        <c:auto val="1"/>
        <c:lblAlgn val="ctr"/>
        <c:lblOffset val="100"/>
        <c:tickLblSkip val="1"/>
        <c:tickMarkSkip val="1"/>
        <c:noMultiLvlLbl val="0"/>
      </c:catAx>
      <c:valAx>
        <c:axId val="416223800"/>
        <c:scaling>
          <c:orientation val="minMax"/>
          <c:max val="150"/>
          <c:min val="0"/>
        </c:scaling>
        <c:delete val="1"/>
        <c:axPos val="t"/>
        <c:numFmt formatCode="0" sourceLinked="1"/>
        <c:majorTickMark val="out"/>
        <c:minorTickMark val="none"/>
        <c:tickLblPos val="nextTo"/>
        <c:crossAx val="41622340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5803435798409109"/>
          <c:y val="0.1109269947347104"/>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Dati!$C$1753</c:f>
              <c:strCache>
                <c:ptCount val="1"/>
                <c:pt idx="0">
                  <c:v>.</c:v>
                </c:pt>
              </c:strCache>
            </c:strRef>
          </c:tx>
          <c:spPr>
            <a:noFill/>
          </c:spPr>
          <c:invertIfNegative val="0"/>
          <c:dLbls>
            <c:delete val="1"/>
          </c:dLbls>
          <c:cat>
            <c:strRef>
              <c:f>Dati!$B$1754:$B$1780</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Dati!$C$1754:$C$1780</c:f>
              <c:numCache>
                <c:formatCode>0</c:formatCode>
                <c:ptCount val="27"/>
                <c:pt idx="0">
                  <c:v>9.9352572621985935</c:v>
                </c:pt>
                <c:pt idx="1">
                  <c:v>34.826086956521735</c:v>
                </c:pt>
                <c:pt idx="2">
                  <c:v>7.8729619565217384</c:v>
                </c:pt>
                <c:pt idx="3">
                  <c:v>9.7119317053801879</c:v>
                </c:pt>
                <c:pt idx="4">
                  <c:v>12.65627563576702</c:v>
                </c:pt>
                <c:pt idx="5">
                  <c:v>34.826086956521735</c:v>
                </c:pt>
                <c:pt idx="6">
                  <c:v>9.2319370479294172</c:v>
                </c:pt>
                <c:pt idx="7">
                  <c:v>11.388586956521738</c:v>
                </c:pt>
                <c:pt idx="8">
                  <c:v>34.826086956521735</c:v>
                </c:pt>
                <c:pt idx="9">
                  <c:v>9.0775839625097632</c:v>
                </c:pt>
                <c:pt idx="10">
                  <c:v>10.210702341137122</c:v>
                </c:pt>
                <c:pt idx="11">
                  <c:v>34.826086956521735</c:v>
                </c:pt>
                <c:pt idx="12">
                  <c:v>9.2941720629047175</c:v>
                </c:pt>
                <c:pt idx="13">
                  <c:v>7.1152435830277625</c:v>
                </c:pt>
                <c:pt idx="14">
                  <c:v>8.6897233201581017</c:v>
                </c:pt>
                <c:pt idx="15">
                  <c:v>15.95816242821985</c:v>
                </c:pt>
                <c:pt idx="16">
                  <c:v>15.238458090542355</c:v>
                </c:pt>
                <c:pt idx="17">
                  <c:v>34.826086956521735</c:v>
                </c:pt>
                <c:pt idx="18">
                  <c:v>10.740721102863201</c:v>
                </c:pt>
                <c:pt idx="19">
                  <c:v>7.8830817751745883</c:v>
                </c:pt>
                <c:pt idx="20">
                  <c:v>12.412293853073461</c:v>
                </c:pt>
                <c:pt idx="21">
                  <c:v>10.235923022095509</c:v>
                </c:pt>
                <c:pt idx="22">
                  <c:v>9.2941720629047175</c:v>
                </c:pt>
                <c:pt idx="23">
                  <c:v>34.826086956521735</c:v>
                </c:pt>
                <c:pt idx="24">
                  <c:v>10.740721102863201</c:v>
                </c:pt>
                <c:pt idx="25">
                  <c:v>10.235923022095509</c:v>
                </c:pt>
                <c:pt idx="26">
                  <c:v>7</c:v>
                </c:pt>
              </c:numCache>
            </c:numRef>
          </c:val>
          <c:extLst>
            <c:ext xmlns:c16="http://schemas.microsoft.com/office/drawing/2014/chart" uri="{C3380CC4-5D6E-409C-BE32-E72D297353CC}">
              <c16:uniqueId val="{00000000-7BCB-4CE5-A688-982C58306575}"/>
            </c:ext>
          </c:extLst>
        </c:ser>
        <c:ser>
          <c:idx val="1"/>
          <c:order val="1"/>
          <c:tx>
            <c:strRef>
              <c:f>Dati!$D$1753</c:f>
              <c:strCache>
                <c:ptCount val="1"/>
                <c:pt idx="0">
                  <c:v>Nezina</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Dati!$B$1754:$B$1780</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Dati!$D$1754:$D$1780</c:f>
              <c:numCache>
                <c:formatCode>General</c:formatCode>
                <c:ptCount val="27"/>
                <c:pt idx="0" formatCode="0">
                  <c:v>24.890829694323145</c:v>
                </c:pt>
                <c:pt idx="2" formatCode="0">
                  <c:v>26.953125</c:v>
                </c:pt>
                <c:pt idx="3" formatCode="0">
                  <c:v>25.11415525114155</c:v>
                </c:pt>
                <c:pt idx="4" formatCode="0">
                  <c:v>22.169811320754718</c:v>
                </c:pt>
                <c:pt idx="6" formatCode="0">
                  <c:v>25.594149908592321</c:v>
                </c:pt>
                <c:pt idx="7" formatCode="0">
                  <c:v>23.4375</c:v>
                </c:pt>
                <c:pt idx="9" formatCode="0">
                  <c:v>25.748502994011975</c:v>
                </c:pt>
                <c:pt idx="10" formatCode="0">
                  <c:v>24.615384615384617</c:v>
                </c:pt>
                <c:pt idx="12" formatCode="0">
                  <c:v>25.531914893617021</c:v>
                </c:pt>
                <c:pt idx="13" formatCode="0">
                  <c:v>27.710843373493976</c:v>
                </c:pt>
                <c:pt idx="14" formatCode="0">
                  <c:v>26.136363636363637</c:v>
                </c:pt>
                <c:pt idx="15" formatCode="0">
                  <c:v>18.867924528301888</c:v>
                </c:pt>
                <c:pt idx="16" formatCode="0">
                  <c:v>19.587628865979383</c:v>
                </c:pt>
                <c:pt idx="18" formatCode="0">
                  <c:v>24.085365853658537</c:v>
                </c:pt>
                <c:pt idx="19" formatCode="0">
                  <c:v>26.94300518134715</c:v>
                </c:pt>
                <c:pt idx="20" formatCode="0">
                  <c:v>22.413793103448278</c:v>
                </c:pt>
                <c:pt idx="21" formatCode="0">
                  <c:v>24.590163934426229</c:v>
                </c:pt>
                <c:pt idx="22" formatCode="0">
                  <c:v>25.531914893617021</c:v>
                </c:pt>
                <c:pt idx="24" formatCode="0">
                  <c:v>24.085365853658537</c:v>
                </c:pt>
                <c:pt idx="25" formatCode="0">
                  <c:v>24.590163934426229</c:v>
                </c:pt>
                <c:pt idx="26" formatCode="0">
                  <c:v>27.826086956521738</c:v>
                </c:pt>
              </c:numCache>
            </c:numRef>
          </c:val>
          <c:extLst>
            <c:ext xmlns:c16="http://schemas.microsoft.com/office/drawing/2014/chart" uri="{C3380CC4-5D6E-409C-BE32-E72D297353CC}">
              <c16:uniqueId val="{00000001-7BCB-4CE5-A688-982C58306575}"/>
            </c:ext>
          </c:extLst>
        </c:ser>
        <c:ser>
          <c:idx val="2"/>
          <c:order val="2"/>
          <c:tx>
            <c:strRef>
              <c:f>Dati!$E$1753</c:f>
              <c:strCache>
                <c:ptCount val="1"/>
                <c:pt idx="0">
                  <c:v>Apmēram zina/nojauš</c:v>
                </c:pt>
              </c:strCache>
            </c:strRef>
          </c:tx>
          <c:spPr>
            <a:solidFill>
              <a:srgbClr val="C2BDC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Dati!$B$1754:$B$1780</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Dati!$E$1754:$E$1780</c:f>
              <c:numCache>
                <c:formatCode>General</c:formatCode>
                <c:ptCount val="27"/>
                <c:pt idx="0" formatCode="0">
                  <c:v>39.010189228529839</c:v>
                </c:pt>
                <c:pt idx="2" formatCode="0">
                  <c:v>42.1875</c:v>
                </c:pt>
                <c:pt idx="3" formatCode="0">
                  <c:v>32.420091324200911</c:v>
                </c:pt>
                <c:pt idx="4" formatCode="0">
                  <c:v>41.981132075471699</c:v>
                </c:pt>
                <c:pt idx="6" formatCode="0">
                  <c:v>39.670932358318097</c:v>
                </c:pt>
                <c:pt idx="7" formatCode="0">
                  <c:v>35.9375</c:v>
                </c:pt>
                <c:pt idx="9" formatCode="0">
                  <c:v>41.317365269461078</c:v>
                </c:pt>
                <c:pt idx="10" formatCode="0">
                  <c:v>38.269230769230766</c:v>
                </c:pt>
                <c:pt idx="12" formatCode="0">
                  <c:v>36.170212765957451</c:v>
                </c:pt>
                <c:pt idx="13" formatCode="0">
                  <c:v>43.373493975903614</c:v>
                </c:pt>
                <c:pt idx="14" formatCode="0">
                  <c:v>28.40909090909091</c:v>
                </c:pt>
                <c:pt idx="15" formatCode="0">
                  <c:v>50</c:v>
                </c:pt>
                <c:pt idx="16" formatCode="0">
                  <c:v>42.268041237113401</c:v>
                </c:pt>
                <c:pt idx="18" formatCode="0">
                  <c:v>39.939024390243901</c:v>
                </c:pt>
                <c:pt idx="19" formatCode="0">
                  <c:v>39.37823834196891</c:v>
                </c:pt>
                <c:pt idx="20" formatCode="0">
                  <c:v>39.655172413793103</c:v>
                </c:pt>
                <c:pt idx="21" formatCode="0">
                  <c:v>32.786885245901637</c:v>
                </c:pt>
                <c:pt idx="22" formatCode="0">
                  <c:v>38.297872340425535</c:v>
                </c:pt>
                <c:pt idx="24" formatCode="0">
                  <c:v>39.939024390243901</c:v>
                </c:pt>
                <c:pt idx="25" formatCode="0">
                  <c:v>39.344262295081968</c:v>
                </c:pt>
                <c:pt idx="26" formatCode="0">
                  <c:v>35.652173913043477</c:v>
                </c:pt>
              </c:numCache>
            </c:numRef>
          </c:val>
          <c:extLst>
            <c:ext xmlns:c16="http://schemas.microsoft.com/office/drawing/2014/chart" uri="{C3380CC4-5D6E-409C-BE32-E72D297353CC}">
              <c16:uniqueId val="{00000002-7BCB-4CE5-A688-982C58306575}"/>
            </c:ext>
          </c:extLst>
        </c:ser>
        <c:ser>
          <c:idx val="3"/>
          <c:order val="3"/>
          <c:tx>
            <c:strRef>
              <c:f>Dati!$F$1753</c:f>
              <c:strCache>
                <c:ptCount val="1"/>
                <c:pt idx="0">
                  <c:v>Drīzāk labi zina</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Dati!$B$1754:$B$1780</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Dati!$F$1754:$F$1780</c:f>
              <c:numCache>
                <c:formatCode>General</c:formatCode>
                <c:ptCount val="27"/>
                <c:pt idx="0" formatCode="0">
                  <c:v>23.289665211062591</c:v>
                </c:pt>
                <c:pt idx="2" formatCode="0">
                  <c:v>19.53125</c:v>
                </c:pt>
                <c:pt idx="3" formatCode="0">
                  <c:v>28.31050228310502</c:v>
                </c:pt>
                <c:pt idx="4" formatCode="0">
                  <c:v>22.641509433962266</c:v>
                </c:pt>
                <c:pt idx="6" formatCode="0">
                  <c:v>22.851919561243143</c:v>
                </c:pt>
                <c:pt idx="7" formatCode="0">
                  <c:v>24.21875</c:v>
                </c:pt>
                <c:pt idx="9" formatCode="0">
                  <c:v>18.562874251497004</c:v>
                </c:pt>
                <c:pt idx="10" formatCode="0">
                  <c:v>24.807692307692307</c:v>
                </c:pt>
                <c:pt idx="12" formatCode="0">
                  <c:v>23.404255319148938</c:v>
                </c:pt>
                <c:pt idx="13" formatCode="0">
                  <c:v>18.072289156626507</c:v>
                </c:pt>
                <c:pt idx="14" formatCode="0">
                  <c:v>23.863636363636363</c:v>
                </c:pt>
                <c:pt idx="15" formatCode="0">
                  <c:v>23.584905660377359</c:v>
                </c:pt>
                <c:pt idx="16" formatCode="0">
                  <c:v>26.804123711340207</c:v>
                </c:pt>
                <c:pt idx="18" formatCode="0">
                  <c:v>23.780487804878049</c:v>
                </c:pt>
                <c:pt idx="19" formatCode="0">
                  <c:v>22.797927461139896</c:v>
                </c:pt>
                <c:pt idx="20" formatCode="0">
                  <c:v>25.862068965517242</c:v>
                </c:pt>
                <c:pt idx="21" formatCode="0">
                  <c:v>27.868852459016392</c:v>
                </c:pt>
                <c:pt idx="22" formatCode="0">
                  <c:v>12.76595744680851</c:v>
                </c:pt>
                <c:pt idx="24" formatCode="0">
                  <c:v>23.780487804878049</c:v>
                </c:pt>
                <c:pt idx="25" formatCode="0">
                  <c:v>22.540983606557376</c:v>
                </c:pt>
                <c:pt idx="26" formatCode="0">
                  <c:v>23.478260869565219</c:v>
                </c:pt>
              </c:numCache>
            </c:numRef>
          </c:val>
          <c:extLst>
            <c:ext xmlns:c16="http://schemas.microsoft.com/office/drawing/2014/chart" uri="{C3380CC4-5D6E-409C-BE32-E72D297353CC}">
              <c16:uniqueId val="{00000003-7BCB-4CE5-A688-982C58306575}"/>
            </c:ext>
          </c:extLst>
        </c:ser>
        <c:ser>
          <c:idx val="4"/>
          <c:order val="4"/>
          <c:tx>
            <c:strRef>
              <c:f>Dati!$G$1753</c:f>
              <c:strCache>
                <c:ptCount val="1"/>
                <c:pt idx="0">
                  <c:v>Ļoti labi zina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Dati!$B$1754:$B$1780</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Dati!$G$1754:$G$1780</c:f>
              <c:numCache>
                <c:formatCode>General</c:formatCode>
                <c:ptCount val="27"/>
                <c:pt idx="0" formatCode="0">
                  <c:v>9.3158660844250374</c:v>
                </c:pt>
                <c:pt idx="2" formatCode="0">
                  <c:v>9.375</c:v>
                </c:pt>
                <c:pt idx="3" formatCode="0">
                  <c:v>10.50228310502283</c:v>
                </c:pt>
                <c:pt idx="4" formatCode="0">
                  <c:v>8.0188679245283012</c:v>
                </c:pt>
                <c:pt idx="6" formatCode="0">
                  <c:v>8.7751371115173669</c:v>
                </c:pt>
                <c:pt idx="7" formatCode="0">
                  <c:v>12.5</c:v>
                </c:pt>
                <c:pt idx="9" formatCode="0">
                  <c:v>10.179640718562874</c:v>
                </c:pt>
                <c:pt idx="10" formatCode="0">
                  <c:v>9.0384615384615383</c:v>
                </c:pt>
                <c:pt idx="12" formatCode="0">
                  <c:v>9.5744680851063837</c:v>
                </c:pt>
                <c:pt idx="13" formatCode="0">
                  <c:v>4.8192771084337354</c:v>
                </c:pt>
                <c:pt idx="14" formatCode="0">
                  <c:v>15.909090909090908</c:v>
                </c:pt>
                <c:pt idx="15" formatCode="0">
                  <c:v>4.716981132075472</c:v>
                </c:pt>
                <c:pt idx="16" formatCode="0">
                  <c:v>11.340206185567011</c:v>
                </c:pt>
                <c:pt idx="18" formatCode="0">
                  <c:v>9.7560975609756095</c:v>
                </c:pt>
                <c:pt idx="19" formatCode="0">
                  <c:v>7.7720207253886011</c:v>
                </c:pt>
                <c:pt idx="20" formatCode="0">
                  <c:v>10.344827586206897</c:v>
                </c:pt>
                <c:pt idx="21" formatCode="0">
                  <c:v>8.1967213114754092</c:v>
                </c:pt>
                <c:pt idx="22" formatCode="0">
                  <c:v>12.76595744680851</c:v>
                </c:pt>
                <c:pt idx="24" formatCode="0">
                  <c:v>9.7560975609756095</c:v>
                </c:pt>
                <c:pt idx="25" formatCode="0">
                  <c:v>8.6065573770491799</c:v>
                </c:pt>
                <c:pt idx="26" formatCode="0">
                  <c:v>9.5652173913043477</c:v>
                </c:pt>
              </c:numCache>
            </c:numRef>
          </c:val>
          <c:extLst>
            <c:ext xmlns:c16="http://schemas.microsoft.com/office/drawing/2014/chart" uri="{C3380CC4-5D6E-409C-BE32-E72D297353CC}">
              <c16:uniqueId val="{00000004-7BCB-4CE5-A688-982C58306575}"/>
            </c:ext>
          </c:extLst>
        </c:ser>
        <c:ser>
          <c:idx val="5"/>
          <c:order val="5"/>
          <c:tx>
            <c:strRef>
              <c:f>Dati!$H$1753</c:f>
              <c:strCache>
                <c:ptCount val="1"/>
                <c:pt idx="0">
                  <c:v>.</c:v>
                </c:pt>
              </c:strCache>
            </c:strRef>
          </c:tx>
          <c:spPr>
            <a:noFill/>
          </c:spPr>
          <c:invertIfNegative val="0"/>
          <c:dLbls>
            <c:delete val="1"/>
          </c:dLbls>
          <c:cat>
            <c:strRef>
              <c:f>Dati!$B$1754:$B$1780</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Dati!$H$1754:$H$1780</c:f>
              <c:numCache>
                <c:formatCode>0</c:formatCode>
                <c:ptCount val="27"/>
                <c:pt idx="0">
                  <c:v>15.796650610003148</c:v>
                </c:pt>
                <c:pt idx="1">
                  <c:v>87.412371134020617</c:v>
                </c:pt>
                <c:pt idx="2">
                  <c:v>16.318621134020617</c:v>
                </c:pt>
                <c:pt idx="3">
                  <c:v>16.179494421691857</c:v>
                </c:pt>
                <c:pt idx="4">
                  <c:v>14.77086170005834</c:v>
                </c:pt>
                <c:pt idx="5">
                  <c:v>87.412371134020617</c:v>
                </c:pt>
                <c:pt idx="6">
                  <c:v>16.11438210294201</c:v>
                </c:pt>
                <c:pt idx="7">
                  <c:v>14.756121134020617</c:v>
                </c:pt>
                <c:pt idx="8">
                  <c:v>87.412371134020617</c:v>
                </c:pt>
                <c:pt idx="9">
                  <c:v>17.352490894499653</c:v>
                </c:pt>
                <c:pt idx="10">
                  <c:v>15.296986518636011</c:v>
                </c:pt>
                <c:pt idx="11">
                  <c:v>87.412371134020617</c:v>
                </c:pt>
                <c:pt idx="12">
                  <c:v>18.263434963807839</c:v>
                </c:pt>
                <c:pt idx="13">
                  <c:v>21.147310893056755</c:v>
                </c:pt>
                <c:pt idx="14">
                  <c:v>19.230552952202441</c:v>
                </c:pt>
                <c:pt idx="15">
                  <c:v>9.1104843415677834</c:v>
                </c:pt>
                <c:pt idx="16">
                  <c:v>6.9999999999999929</c:v>
                </c:pt>
                <c:pt idx="17">
                  <c:v>87.412371134020617</c:v>
                </c:pt>
                <c:pt idx="18">
                  <c:v>13.936761377923062</c:v>
                </c:pt>
                <c:pt idx="19">
                  <c:v>17.464184605523215</c:v>
                </c:pt>
                <c:pt idx="20">
                  <c:v>11.550302168503386</c:v>
                </c:pt>
                <c:pt idx="21">
                  <c:v>18.559912117627171</c:v>
                </c:pt>
                <c:pt idx="22">
                  <c:v>23.582583899978054</c:v>
                </c:pt>
                <c:pt idx="23">
                  <c:v>87.412371134020617</c:v>
                </c:pt>
                <c:pt idx="24">
                  <c:v>13.936761377923062</c:v>
                </c:pt>
                <c:pt idx="25">
                  <c:v>16.920567855332088</c:v>
                </c:pt>
                <c:pt idx="26">
                  <c:v>18.716718960107578</c:v>
                </c:pt>
              </c:numCache>
            </c:numRef>
          </c:val>
          <c:extLst>
            <c:ext xmlns:c16="http://schemas.microsoft.com/office/drawing/2014/chart" uri="{C3380CC4-5D6E-409C-BE32-E72D297353CC}">
              <c16:uniqueId val="{00000005-7BCB-4CE5-A688-982C58306575}"/>
            </c:ext>
          </c:extLst>
        </c:ser>
        <c:ser>
          <c:idx val="6"/>
          <c:order val="6"/>
          <c:tx>
            <c:strRef>
              <c:f>Dati!$I$1753</c:f>
              <c:strCache>
                <c:ptCount val="1"/>
                <c:pt idx="0">
                  <c:v>Grūti pateikt</c:v>
                </c:pt>
              </c:strCache>
            </c:strRef>
          </c:tx>
          <c:spPr>
            <a:solidFill>
              <a:sysClr val="window" lastClr="FFFFFF">
                <a:lumMod val="75000"/>
              </a:sysClr>
            </a:solidFill>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CB-4CE5-A688-982C58306575}"/>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CB-4CE5-A688-982C58306575}"/>
                </c:ext>
              </c:extLst>
            </c:dLbl>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CB-4CE5-A688-982C58306575}"/>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CB-4CE5-A688-982C58306575}"/>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Dati!$B$1754:$B$1780</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Dati!$I$1754:$I$1780</c:f>
              <c:numCache>
                <c:formatCode>General</c:formatCode>
                <c:ptCount val="27"/>
                <c:pt idx="0" formatCode="0">
                  <c:v>3.4934497816593884</c:v>
                </c:pt>
                <c:pt idx="2" formatCode="0">
                  <c:v>1.953125</c:v>
                </c:pt>
                <c:pt idx="3" formatCode="0">
                  <c:v>3.6529680365296802</c:v>
                </c:pt>
                <c:pt idx="4" formatCode="0">
                  <c:v>5.1886792452830193</c:v>
                </c:pt>
                <c:pt idx="6" formatCode="0">
                  <c:v>3.1078610603290677</c:v>
                </c:pt>
                <c:pt idx="7" formatCode="0">
                  <c:v>3.90625</c:v>
                </c:pt>
                <c:pt idx="9" formatCode="0">
                  <c:v>4.1916167664670656</c:v>
                </c:pt>
                <c:pt idx="10" formatCode="0">
                  <c:v>3.2692307692307696</c:v>
                </c:pt>
                <c:pt idx="12" formatCode="0">
                  <c:v>5.3191489361702127</c:v>
                </c:pt>
                <c:pt idx="13" formatCode="0">
                  <c:v>6.024096385542169</c:v>
                </c:pt>
                <c:pt idx="14" formatCode="0">
                  <c:v>5.6818181818181817</c:v>
                </c:pt>
                <c:pt idx="15" formatCode="0">
                  <c:v>2.8301886792452833</c:v>
                </c:pt>
                <c:pt idx="16" formatCode="0">
                  <c:v>0</c:v>
                </c:pt>
                <c:pt idx="18" formatCode="0">
                  <c:v>2.4390243902439024</c:v>
                </c:pt>
                <c:pt idx="19" formatCode="0">
                  <c:v>3.1088082901554404</c:v>
                </c:pt>
                <c:pt idx="20" formatCode="0">
                  <c:v>1.7241379310344827</c:v>
                </c:pt>
                <c:pt idx="21" formatCode="0">
                  <c:v>6.557377049180328</c:v>
                </c:pt>
                <c:pt idx="22" formatCode="0">
                  <c:v>10.638297872340425</c:v>
                </c:pt>
                <c:pt idx="24" formatCode="0">
                  <c:v>2.4390243902439024</c:v>
                </c:pt>
                <c:pt idx="25" formatCode="0">
                  <c:v>4.918032786885246</c:v>
                </c:pt>
                <c:pt idx="26" formatCode="0">
                  <c:v>3.4782608695652173</c:v>
                </c:pt>
              </c:numCache>
            </c:numRef>
          </c:val>
          <c:extLst>
            <c:ext xmlns:c16="http://schemas.microsoft.com/office/drawing/2014/chart" uri="{C3380CC4-5D6E-409C-BE32-E72D297353CC}">
              <c16:uniqueId val="{0000000A-7BCB-4CE5-A688-982C58306575}"/>
            </c:ext>
          </c:extLst>
        </c:ser>
        <c:dLbls>
          <c:showLegendKey val="0"/>
          <c:showVal val="1"/>
          <c:showCatName val="0"/>
          <c:showSerName val="0"/>
          <c:showPercent val="0"/>
          <c:showBubbleSize val="0"/>
        </c:dLbls>
        <c:gapWidth val="25"/>
        <c:overlap val="100"/>
        <c:axId val="416230072"/>
        <c:axId val="416229288"/>
      </c:barChart>
      <c:catAx>
        <c:axId val="41623007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6229288"/>
        <c:crossesAt val="34.799999999999997"/>
        <c:auto val="1"/>
        <c:lblAlgn val="ctr"/>
        <c:lblOffset val="100"/>
        <c:tickLblSkip val="1"/>
        <c:tickMarkSkip val="1"/>
        <c:noMultiLvlLbl val="0"/>
      </c:catAx>
      <c:valAx>
        <c:axId val="416229288"/>
        <c:scaling>
          <c:orientation val="minMax"/>
          <c:max val="155"/>
          <c:min val="0"/>
        </c:scaling>
        <c:delete val="1"/>
        <c:axPos val="t"/>
        <c:numFmt formatCode="0" sourceLinked="1"/>
        <c:majorTickMark val="out"/>
        <c:minorTickMark val="none"/>
        <c:tickLblPos val="nextTo"/>
        <c:crossAx val="41623007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46235907998"/>
          <c:y val="0.108783751856352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Dati!$C$1785</c:f>
              <c:strCache>
                <c:ptCount val="1"/>
                <c:pt idx="0">
                  <c:v>.</c:v>
                </c:pt>
              </c:strCache>
            </c:strRef>
          </c:tx>
          <c:spPr>
            <a:noFill/>
          </c:spPr>
          <c:invertIfNegative val="0"/>
          <c:dLbls>
            <c:delete val="1"/>
          </c:dLbls>
          <c:cat>
            <c:strRef>
              <c:f>Dati!$B$1786:$B$1813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Dati!$C$1786:$C$1813</c:f>
              <c:numCache>
                <c:formatCode>0</c:formatCode>
                <c:ptCount val="28"/>
                <c:pt idx="0">
                  <c:v>17.358212451270724</c:v>
                </c:pt>
                <c:pt idx="1">
                  <c:v>42.249042145593869</c:v>
                </c:pt>
                <c:pt idx="2">
                  <c:v>26.751966122202056</c:v>
                </c:pt>
                <c:pt idx="3">
                  <c:v>8.0461435948692355</c:v>
                </c:pt>
                <c:pt idx="4">
                  <c:v>42.249042145593869</c:v>
                </c:pt>
                <c:pt idx="5">
                  <c:v>28.111111111111107</c:v>
                </c:pt>
                <c:pt idx="6">
                  <c:v>9.503450206047269</c:v>
                </c:pt>
                <c:pt idx="7">
                  <c:v>42.249042145593869</c:v>
                </c:pt>
                <c:pt idx="8">
                  <c:v>28.10762800417973</c:v>
                </c:pt>
                <c:pt idx="9">
                  <c:v>15.548361873485025</c:v>
                </c:pt>
                <c:pt idx="10">
                  <c:v>42.249042145593869</c:v>
                </c:pt>
                <c:pt idx="11">
                  <c:v>23.704441206626733</c:v>
                </c:pt>
                <c:pt idx="12">
                  <c:v>7</c:v>
                </c:pt>
                <c:pt idx="13">
                  <c:v>42.249042145593869</c:v>
                </c:pt>
                <c:pt idx="14">
                  <c:v>24.6814745780263</c:v>
                </c:pt>
                <c:pt idx="15">
                  <c:v>8.8105563411774668</c:v>
                </c:pt>
                <c:pt idx="16">
                  <c:v>42.249042145593869</c:v>
                </c:pt>
                <c:pt idx="17">
                  <c:v>25.69275075486539</c:v>
                </c:pt>
                <c:pt idx="18">
                  <c:v>15.010236175444614</c:v>
                </c:pt>
                <c:pt idx="19">
                  <c:v>42.249042145593869</c:v>
                </c:pt>
                <c:pt idx="20">
                  <c:v>27.963327859879584</c:v>
                </c:pt>
                <c:pt idx="21">
                  <c:v>25.582375478927204</c:v>
                </c:pt>
                <c:pt idx="22">
                  <c:v>42.249042145593869</c:v>
                </c:pt>
                <c:pt idx="23">
                  <c:v>30.384635365932851</c:v>
                </c:pt>
                <c:pt idx="24">
                  <c:v>25.994625184463128</c:v>
                </c:pt>
                <c:pt idx="25">
                  <c:v>42.249042145593869</c:v>
                </c:pt>
                <c:pt idx="26">
                  <c:v>35.002665333999666</c:v>
                </c:pt>
                <c:pt idx="27">
                  <c:v>24.666624563176285</c:v>
                </c:pt>
              </c:numCache>
            </c:numRef>
          </c:val>
          <c:extLst>
            <c:ext xmlns:c16="http://schemas.microsoft.com/office/drawing/2014/chart" uri="{C3380CC4-5D6E-409C-BE32-E72D297353CC}">
              <c16:uniqueId val="{00000000-829B-477E-B775-CBC257DA8577}"/>
            </c:ext>
          </c:extLst>
        </c:ser>
        <c:ser>
          <c:idx val="1"/>
          <c:order val="1"/>
          <c:tx>
            <c:strRef>
              <c:f>Dati!$D$1785</c:f>
              <c:strCache>
                <c:ptCount val="1"/>
                <c:pt idx="0">
                  <c:v>Nezina</c:v>
                </c:pt>
              </c:strCache>
            </c:strRef>
          </c:tx>
          <c:spPr>
            <a:solidFill>
              <a:srgbClr val="C4BD97"/>
            </a:solidFill>
          </c:spPr>
          <c:invertIfNegative val="0"/>
          <c:dLbls>
            <c:dLbl>
              <c:idx val="3"/>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D854-49D9-83AF-3E1E70E90D3C}"/>
                </c:ext>
              </c:extLst>
            </c:dLbl>
            <c:dLbl>
              <c:idx val="6"/>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D854-49D9-83AF-3E1E70E90D3C}"/>
                </c:ext>
              </c:extLst>
            </c:dLbl>
            <c:dLbl>
              <c:idx val="9"/>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D854-49D9-83AF-3E1E70E90D3C}"/>
                </c:ext>
              </c:extLst>
            </c:dLbl>
            <c:dLbl>
              <c:idx val="12"/>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D854-49D9-83AF-3E1E70E90D3C}"/>
                </c:ext>
              </c:extLst>
            </c:dLbl>
            <c:dLbl>
              <c:idx val="15"/>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4-D854-49D9-83AF-3E1E70E90D3C}"/>
                </c:ext>
              </c:extLst>
            </c:dLbl>
            <c:dLbl>
              <c:idx val="18"/>
              <c:spPr>
                <a:noFill/>
                <a:ln w="28575">
                  <a:solidFill>
                    <a:srgbClr val="FF0000"/>
                  </a:solidFill>
                </a:ln>
              </c:spPr>
              <c:txPr>
                <a:bodyPr/>
                <a:lstStyle/>
                <a:p>
                  <a:pPr>
                    <a:defRPr b="1"/>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5-D854-49D9-83AF-3E1E70E90D3C}"/>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Dati!$B$1786:$B$1813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Dati!$D$1786:$D$1813</c:f>
              <c:numCache>
                <c:formatCode>General</c:formatCode>
                <c:ptCount val="28"/>
                <c:pt idx="0" formatCode="0">
                  <c:v>24.890829694323145</c:v>
                </c:pt>
                <c:pt idx="2" formatCode="0">
                  <c:v>15.497076023391813</c:v>
                </c:pt>
                <c:pt idx="3" formatCode="0">
                  <c:v>34.202898550724633</c:v>
                </c:pt>
                <c:pt idx="5" formatCode="0">
                  <c:v>14.13793103448276</c:v>
                </c:pt>
                <c:pt idx="6" formatCode="0">
                  <c:v>32.7455919395466</c:v>
                </c:pt>
                <c:pt idx="8" formatCode="0">
                  <c:v>14.14141414141414</c:v>
                </c:pt>
                <c:pt idx="9" formatCode="0">
                  <c:v>26.700680272108844</c:v>
                </c:pt>
                <c:pt idx="11" formatCode="0">
                  <c:v>18.544600938967136</c:v>
                </c:pt>
                <c:pt idx="12" formatCode="0">
                  <c:v>35.249042145593869</c:v>
                </c:pt>
                <c:pt idx="14" formatCode="0">
                  <c:v>17.567567567567568</c:v>
                </c:pt>
                <c:pt idx="15" formatCode="0">
                  <c:v>33.438485804416402</c:v>
                </c:pt>
                <c:pt idx="17" formatCode="0">
                  <c:v>16.556291390728479</c:v>
                </c:pt>
                <c:pt idx="18" formatCode="0">
                  <c:v>27.238805970149254</c:v>
                </c:pt>
                <c:pt idx="20" formatCode="0">
                  <c:v>14.285714285714285</c:v>
                </c:pt>
                <c:pt idx="21" formatCode="0">
                  <c:v>16.666666666666664</c:v>
                </c:pt>
                <c:pt idx="23" formatCode="0">
                  <c:v>11.864406779661017</c:v>
                </c:pt>
                <c:pt idx="24" formatCode="0">
                  <c:v>16.25441696113074</c:v>
                </c:pt>
                <c:pt idx="26" formatCode="0">
                  <c:v>7.2463768115942031</c:v>
                </c:pt>
                <c:pt idx="27" formatCode="0">
                  <c:v>17.582417582417584</c:v>
                </c:pt>
              </c:numCache>
            </c:numRef>
          </c:val>
          <c:extLst>
            <c:ext xmlns:c16="http://schemas.microsoft.com/office/drawing/2014/chart" uri="{C3380CC4-5D6E-409C-BE32-E72D297353CC}">
              <c16:uniqueId val="{00000001-829B-477E-B775-CBC257DA8577}"/>
            </c:ext>
          </c:extLst>
        </c:ser>
        <c:ser>
          <c:idx val="2"/>
          <c:order val="2"/>
          <c:tx>
            <c:strRef>
              <c:f>Dati!$E$1785</c:f>
              <c:strCache>
                <c:ptCount val="1"/>
                <c:pt idx="0">
                  <c:v>Apmēram zina/nojauš</c:v>
                </c:pt>
              </c:strCache>
            </c:strRef>
          </c:tx>
          <c:spPr>
            <a:solidFill>
              <a:srgbClr val="C2BDC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Dati!$B$1786:$B$1813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Dati!$E$1786:$E$1813</c:f>
              <c:numCache>
                <c:formatCode>General</c:formatCode>
                <c:ptCount val="28"/>
                <c:pt idx="0" formatCode="0">
                  <c:v>39.010189228529839</c:v>
                </c:pt>
                <c:pt idx="2" formatCode="0">
                  <c:v>38.011695906432749</c:v>
                </c:pt>
                <c:pt idx="3" formatCode="0">
                  <c:v>40</c:v>
                </c:pt>
                <c:pt idx="5" formatCode="0">
                  <c:v>37.241379310344833</c:v>
                </c:pt>
                <c:pt idx="6" formatCode="0">
                  <c:v>40.302267002518896</c:v>
                </c:pt>
                <c:pt idx="8" formatCode="0">
                  <c:v>39.393939393939391</c:v>
                </c:pt>
                <c:pt idx="9" formatCode="0">
                  <c:v>38.945578231292515</c:v>
                </c:pt>
                <c:pt idx="11" formatCode="0">
                  <c:v>38.497652582159624</c:v>
                </c:pt>
                <c:pt idx="12" formatCode="0">
                  <c:v>39.846743295019152</c:v>
                </c:pt>
                <c:pt idx="14" formatCode="0">
                  <c:v>38.648648648648646</c:v>
                </c:pt>
                <c:pt idx="15" formatCode="0">
                  <c:v>39.43217665615142</c:v>
                </c:pt>
                <c:pt idx="17" formatCode="0">
                  <c:v>34.437086092715234</c:v>
                </c:pt>
                <c:pt idx="18" formatCode="0">
                  <c:v>40.298507462686565</c:v>
                </c:pt>
                <c:pt idx="20" formatCode="0">
                  <c:v>37.5</c:v>
                </c:pt>
                <c:pt idx="21" formatCode="0">
                  <c:v>38.505747126436781</c:v>
                </c:pt>
                <c:pt idx="23" formatCode="0">
                  <c:v>52.542372881355938</c:v>
                </c:pt>
                <c:pt idx="24" formatCode="0">
                  <c:v>34.982332155477032</c:v>
                </c:pt>
                <c:pt idx="26" formatCode="0">
                  <c:v>37.681159420289859</c:v>
                </c:pt>
                <c:pt idx="27" formatCode="0">
                  <c:v>38.095238095238095</c:v>
                </c:pt>
              </c:numCache>
            </c:numRef>
          </c:val>
          <c:extLst>
            <c:ext xmlns:c16="http://schemas.microsoft.com/office/drawing/2014/chart" uri="{C3380CC4-5D6E-409C-BE32-E72D297353CC}">
              <c16:uniqueId val="{00000002-829B-477E-B775-CBC257DA8577}"/>
            </c:ext>
          </c:extLst>
        </c:ser>
        <c:ser>
          <c:idx val="3"/>
          <c:order val="3"/>
          <c:tx>
            <c:strRef>
              <c:f>Dati!$F$1785</c:f>
              <c:strCache>
                <c:ptCount val="1"/>
                <c:pt idx="0">
                  <c:v>Drīzāk labi zina</c:v>
                </c:pt>
              </c:strCache>
            </c:strRef>
          </c:tx>
          <c:spPr>
            <a:solidFill>
              <a:srgbClr val="489FB5"/>
            </a:solidFill>
          </c:spPr>
          <c:invertIfNegative val="0"/>
          <c:dLbls>
            <c:dLbl>
              <c:idx val="26"/>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6-D854-49D9-83AF-3E1E70E90D3C}"/>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Dati!$B$1786:$B$1813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Dati!$F$1786:$F$1813</c:f>
              <c:numCache>
                <c:formatCode>General</c:formatCode>
                <c:ptCount val="28"/>
                <c:pt idx="0" formatCode="0">
                  <c:v>23.289665211062591</c:v>
                </c:pt>
                <c:pt idx="2" formatCode="0">
                  <c:v>31.871345029239766</c:v>
                </c:pt>
                <c:pt idx="3" formatCode="0">
                  <c:v>14.782608695652174</c:v>
                </c:pt>
                <c:pt idx="5" formatCode="0">
                  <c:v>33.448275862068968</c:v>
                </c:pt>
                <c:pt idx="6" formatCode="0">
                  <c:v>15.869017632241814</c:v>
                </c:pt>
                <c:pt idx="8" formatCode="0">
                  <c:v>29.292929292929294</c:v>
                </c:pt>
                <c:pt idx="9" formatCode="0">
                  <c:v>22.278911564625851</c:v>
                </c:pt>
                <c:pt idx="11" formatCode="0">
                  <c:v>28.169014084507044</c:v>
                </c:pt>
                <c:pt idx="12" formatCode="0">
                  <c:v>15.325670498084291</c:v>
                </c:pt>
                <c:pt idx="14" formatCode="0">
                  <c:v>29.189189189189189</c:v>
                </c:pt>
                <c:pt idx="15" formatCode="0">
                  <c:v>16.403785488958992</c:v>
                </c:pt>
                <c:pt idx="17" formatCode="0">
                  <c:v>29.80132450331126</c:v>
                </c:pt>
                <c:pt idx="18" formatCode="0">
                  <c:v>21.455223880597014</c:v>
                </c:pt>
                <c:pt idx="20" formatCode="0">
                  <c:v>32.142857142857146</c:v>
                </c:pt>
                <c:pt idx="21" formatCode="0">
                  <c:v>31.609195402298852</c:v>
                </c:pt>
                <c:pt idx="23" formatCode="0">
                  <c:v>25.423728813559322</c:v>
                </c:pt>
                <c:pt idx="24" formatCode="0">
                  <c:v>33.215547703180206</c:v>
                </c:pt>
                <c:pt idx="26" formatCode="0">
                  <c:v>40.579710144927539</c:v>
                </c:pt>
                <c:pt idx="27" formatCode="0">
                  <c:v>29.670329670329672</c:v>
                </c:pt>
              </c:numCache>
            </c:numRef>
          </c:val>
          <c:extLst>
            <c:ext xmlns:c16="http://schemas.microsoft.com/office/drawing/2014/chart" uri="{C3380CC4-5D6E-409C-BE32-E72D297353CC}">
              <c16:uniqueId val="{00000003-829B-477E-B775-CBC257DA8577}"/>
            </c:ext>
          </c:extLst>
        </c:ser>
        <c:ser>
          <c:idx val="4"/>
          <c:order val="4"/>
          <c:tx>
            <c:strRef>
              <c:f>Dati!$G$1785</c:f>
              <c:strCache>
                <c:ptCount val="1"/>
                <c:pt idx="0">
                  <c:v>Ļoti labi zina</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Dati!$B$1786:$B$1813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Dati!$G$1786:$G$1813</c:f>
              <c:numCache>
                <c:formatCode>General</c:formatCode>
                <c:ptCount val="28"/>
                <c:pt idx="0" formatCode="0">
                  <c:v>9.3158660844250374</c:v>
                </c:pt>
                <c:pt idx="2" formatCode="0">
                  <c:v>12.573099415204677</c:v>
                </c:pt>
                <c:pt idx="3" formatCode="0">
                  <c:v>6.0869565217391308</c:v>
                </c:pt>
                <c:pt idx="5" formatCode="0">
                  <c:v>13.103448275862069</c:v>
                </c:pt>
                <c:pt idx="6" formatCode="0">
                  <c:v>6.5491183879093198</c:v>
                </c:pt>
                <c:pt idx="8" formatCode="0">
                  <c:v>16.161616161616163</c:v>
                </c:pt>
                <c:pt idx="9" formatCode="0">
                  <c:v>8.1632653061224492</c:v>
                </c:pt>
                <c:pt idx="11" formatCode="0">
                  <c:v>11.502347417840376</c:v>
                </c:pt>
                <c:pt idx="12" formatCode="0">
                  <c:v>5.7471264367816088</c:v>
                </c:pt>
                <c:pt idx="14" formatCode="0">
                  <c:v>11.351351351351353</c:v>
                </c:pt>
                <c:pt idx="15" formatCode="0">
                  <c:v>6.9400630914826493</c:v>
                </c:pt>
                <c:pt idx="17" formatCode="0">
                  <c:v>15.231788079470199</c:v>
                </c:pt>
                <c:pt idx="18" formatCode="0">
                  <c:v>7.6492537313432836</c:v>
                </c:pt>
                <c:pt idx="20" formatCode="0">
                  <c:v>13.095238095238097</c:v>
                </c:pt>
                <c:pt idx="21" formatCode="0">
                  <c:v>12.068965517241379</c:v>
                </c:pt>
                <c:pt idx="23" formatCode="0">
                  <c:v>8.4745762711864394</c:v>
                </c:pt>
                <c:pt idx="24" formatCode="0">
                  <c:v>13.427561837455832</c:v>
                </c:pt>
                <c:pt idx="26" formatCode="0">
                  <c:v>13.043478260869565</c:v>
                </c:pt>
                <c:pt idx="27" formatCode="0">
                  <c:v>12.454212454212454</c:v>
                </c:pt>
              </c:numCache>
            </c:numRef>
          </c:val>
          <c:extLst>
            <c:ext xmlns:c16="http://schemas.microsoft.com/office/drawing/2014/chart" uri="{C3380CC4-5D6E-409C-BE32-E72D297353CC}">
              <c16:uniqueId val="{00000004-829B-477E-B775-CBC257DA8577}"/>
            </c:ext>
          </c:extLst>
        </c:ser>
        <c:ser>
          <c:idx val="5"/>
          <c:order val="5"/>
          <c:tx>
            <c:strRef>
              <c:f>Dati!$H$1785</c:f>
              <c:strCache>
                <c:ptCount val="1"/>
                <c:pt idx="0">
                  <c:v>.</c:v>
                </c:pt>
              </c:strCache>
            </c:strRef>
          </c:tx>
          <c:spPr>
            <a:noFill/>
          </c:spPr>
          <c:invertIfNegative val="0"/>
          <c:dLbls>
            <c:delete val="1"/>
          </c:dLbls>
          <c:cat>
            <c:strRef>
              <c:f>Dati!$B$1786:$B$1813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Dati!$H$1786:$H$1813</c:f>
              <c:numCache>
                <c:formatCode>0</c:formatCode>
                <c:ptCount val="28"/>
                <c:pt idx="0">
                  <c:v>26.688627302069499</c:v>
                </c:pt>
                <c:pt idx="1">
                  <c:v>98.304347826086968</c:v>
                </c:pt>
                <c:pt idx="2">
                  <c:v>15.848207475209776</c:v>
                </c:pt>
                <c:pt idx="3">
                  <c:v>37.43478260869567</c:v>
                </c:pt>
                <c:pt idx="4">
                  <c:v>98.304347826086968</c:v>
                </c:pt>
                <c:pt idx="5">
                  <c:v>14.511244377811103</c:v>
                </c:pt>
                <c:pt idx="6">
                  <c:v>35.583944803416934</c:v>
                </c:pt>
                <c:pt idx="7">
                  <c:v>98.304347826086968</c:v>
                </c:pt>
                <c:pt idx="8">
                  <c:v>13.455862977602116</c:v>
                </c:pt>
                <c:pt idx="9">
                  <c:v>28.916592724046147</c:v>
                </c:pt>
                <c:pt idx="10">
                  <c:v>98.304347826086968</c:v>
                </c:pt>
                <c:pt idx="11">
                  <c:v>20.13533374157992</c:v>
                </c:pt>
                <c:pt idx="12">
                  <c:v>37.38480759620191</c:v>
                </c:pt>
                <c:pt idx="13">
                  <c:v>98.304347826086968</c:v>
                </c:pt>
                <c:pt idx="14">
                  <c:v>19.115158636897775</c:v>
                </c:pt>
                <c:pt idx="15">
                  <c:v>35.528322589493918</c:v>
                </c:pt>
                <c:pt idx="16">
                  <c:v>98.304347826086968</c:v>
                </c:pt>
                <c:pt idx="17">
                  <c:v>18.834149150590278</c:v>
                </c:pt>
                <c:pt idx="18">
                  <c:v>28.901362751460105</c:v>
                </c:pt>
                <c:pt idx="19">
                  <c:v>98.304347826086968</c:v>
                </c:pt>
                <c:pt idx="20">
                  <c:v>15.56625258799172</c:v>
                </c:pt>
                <c:pt idx="21">
                  <c:v>16.120439780109955</c:v>
                </c:pt>
                <c:pt idx="22">
                  <c:v>98.304347826086968</c:v>
                </c:pt>
                <c:pt idx="23">
                  <c:v>11.863669859985272</c:v>
                </c:pt>
                <c:pt idx="24">
                  <c:v>16.678906129973903</c:v>
                </c:pt>
                <c:pt idx="25">
                  <c:v>98.304347826086968</c:v>
                </c:pt>
                <c:pt idx="26">
                  <c:v>7.0000000000000071</c:v>
                </c:pt>
                <c:pt idx="27">
                  <c:v>18.084567606306749</c:v>
                </c:pt>
              </c:numCache>
            </c:numRef>
          </c:val>
          <c:extLst>
            <c:ext xmlns:c16="http://schemas.microsoft.com/office/drawing/2014/chart" uri="{C3380CC4-5D6E-409C-BE32-E72D297353CC}">
              <c16:uniqueId val="{00000005-829B-477E-B775-CBC257DA8577}"/>
            </c:ext>
          </c:extLst>
        </c:ser>
        <c:ser>
          <c:idx val="6"/>
          <c:order val="6"/>
          <c:tx>
            <c:strRef>
              <c:f>Dati!$I$1785</c:f>
              <c:strCache>
                <c:ptCount val="1"/>
                <c:pt idx="0">
                  <c:v>Grūti pateikt</c:v>
                </c:pt>
              </c:strCache>
            </c:strRef>
          </c:tx>
          <c:spPr>
            <a:solidFill>
              <a:sysClr val="window" lastClr="FFFFFF">
                <a:lumMod val="75000"/>
              </a:sysClr>
            </a:solidFill>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9B-477E-B775-CBC257DA8577}"/>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9B-477E-B775-CBC257DA8577}"/>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9B-477E-B775-CBC257DA8577}"/>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9B-477E-B775-CBC257DA8577}"/>
                </c:ext>
              </c:extLst>
            </c:dLbl>
            <c:dLbl>
              <c:idx val="2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9B-477E-B775-CBC257DA8577}"/>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9B-477E-B775-CBC257DA8577}"/>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9B-477E-B775-CBC257DA8577}"/>
                </c:ext>
              </c:extLst>
            </c:dLbl>
            <c:dLbl>
              <c:idx val="2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9B-477E-B775-CBC257DA8577}"/>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Dati!$B$1786:$B$1813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19">
                  <c:v>LABĀKAS CENAS PIEDĀVĀJUMS / AKCIJA</c:v>
                </c:pt>
                <c:pt idx="20">
                  <c:v>Jā, bija un to izmantoja, n=168</c:v>
                </c:pt>
                <c:pt idx="21">
                  <c:v>Neizmantoja, n=174</c:v>
                </c:pt>
                <c:pt idx="23">
                  <c:v>Jā, redzēja un tā pārliecināja, n=59</c:v>
                </c:pt>
                <c:pt idx="24">
                  <c:v>Nē, neredzēja, n=283</c:v>
                </c:pt>
                <c:pt idx="25">
                  <c:v>VAI IETEICA AR ĀRSTNIECĪBU SAIST. PERSONAS</c:v>
                </c:pt>
                <c:pt idx="26">
                  <c:v>Jā, ieteica, n=69</c:v>
                </c:pt>
                <c:pt idx="27">
                  <c:v>Nē, neieteica, n=273</c:v>
                </c:pt>
              </c:strCache>
            </c:strRef>
          </c:cat>
          <c:val>
            <c:numRef>
              <c:f>Dati!$I$1786:$I$1813</c:f>
              <c:numCache>
                <c:formatCode>General</c:formatCode>
                <c:ptCount val="28"/>
                <c:pt idx="0" formatCode="0">
                  <c:v>3.4934497816593884</c:v>
                </c:pt>
                <c:pt idx="2" formatCode="0">
                  <c:v>2.0467836257309941</c:v>
                </c:pt>
                <c:pt idx="3" formatCode="0">
                  <c:v>4.9275362318840585</c:v>
                </c:pt>
                <c:pt idx="5" formatCode="0">
                  <c:v>2.0689655172413794</c:v>
                </c:pt>
                <c:pt idx="6" formatCode="0">
                  <c:v>4.5340050377833752</c:v>
                </c:pt>
                <c:pt idx="8" formatCode="0">
                  <c:v>1.0101010101010102</c:v>
                </c:pt>
                <c:pt idx="9" formatCode="0">
                  <c:v>3.9115646258503403</c:v>
                </c:pt>
                <c:pt idx="11" formatCode="0">
                  <c:v>3.286384976525822</c:v>
                </c:pt>
                <c:pt idx="12" formatCode="0">
                  <c:v>3.8314176245210727</c:v>
                </c:pt>
                <c:pt idx="14" formatCode="0">
                  <c:v>3.2432432432432434</c:v>
                </c:pt>
                <c:pt idx="15" formatCode="0">
                  <c:v>3.7854889589905363</c:v>
                </c:pt>
                <c:pt idx="17" formatCode="0">
                  <c:v>3.9735099337748347</c:v>
                </c:pt>
                <c:pt idx="18" formatCode="0">
                  <c:v>3.3582089552238807</c:v>
                </c:pt>
                <c:pt idx="20" formatCode="0">
                  <c:v>2.9761904761904758</c:v>
                </c:pt>
                <c:pt idx="21" formatCode="0">
                  <c:v>1.1494252873563218</c:v>
                </c:pt>
                <c:pt idx="23" formatCode="0">
                  <c:v>1.6949152542372881</c:v>
                </c:pt>
                <c:pt idx="24" formatCode="0">
                  <c:v>2.1201413427561837</c:v>
                </c:pt>
                <c:pt idx="26" formatCode="0">
                  <c:v>1.4492753623188406</c:v>
                </c:pt>
                <c:pt idx="27" formatCode="0">
                  <c:v>2.197802197802198</c:v>
                </c:pt>
              </c:numCache>
            </c:numRef>
          </c:val>
          <c:extLst>
            <c:ext xmlns:c16="http://schemas.microsoft.com/office/drawing/2014/chart" uri="{C3380CC4-5D6E-409C-BE32-E72D297353CC}">
              <c16:uniqueId val="{0000000E-829B-477E-B775-CBC257DA8577}"/>
            </c:ext>
          </c:extLst>
        </c:ser>
        <c:dLbls>
          <c:showLegendKey val="0"/>
          <c:showVal val="1"/>
          <c:showCatName val="0"/>
          <c:showSerName val="0"/>
          <c:showPercent val="0"/>
          <c:showBubbleSize val="0"/>
        </c:dLbls>
        <c:gapWidth val="25"/>
        <c:overlap val="100"/>
        <c:axId val="416227720"/>
        <c:axId val="414312672"/>
      </c:barChart>
      <c:catAx>
        <c:axId val="41622772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4312672"/>
        <c:crossesAt val="42.3"/>
        <c:auto val="1"/>
        <c:lblAlgn val="ctr"/>
        <c:lblOffset val="100"/>
        <c:tickLblSkip val="1"/>
        <c:tickMarkSkip val="1"/>
        <c:noMultiLvlLbl val="0"/>
      </c:catAx>
      <c:valAx>
        <c:axId val="414312672"/>
        <c:scaling>
          <c:orientation val="minMax"/>
          <c:max val="165"/>
          <c:min val="0"/>
        </c:scaling>
        <c:delete val="1"/>
        <c:axPos val="t"/>
        <c:numFmt formatCode="0" sourceLinked="1"/>
        <c:majorTickMark val="out"/>
        <c:minorTickMark val="none"/>
        <c:tickLblPos val="nextTo"/>
        <c:crossAx val="41622772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lv-LV" sz="1000"/>
              <a:t>%</a:t>
            </a:r>
          </a:p>
        </c:rich>
      </c:tx>
      <c:layout>
        <c:manualLayout>
          <c:xMode val="edge"/>
          <c:yMode val="edge"/>
          <c:x val="0.97160794881049473"/>
          <c:y val="1.7355590551181101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0.55577825547555149"/>
          <c:y val="2.140293778828899E-2"/>
          <c:w val="0.41745036965622712"/>
          <c:h val="0.95601293266220344"/>
        </c:manualLayout>
      </c:layout>
      <c:barChart>
        <c:barDir val="bar"/>
        <c:grouping val="clustered"/>
        <c:varyColors val="0"/>
        <c:ser>
          <c:idx val="0"/>
          <c:order val="0"/>
          <c:spPr>
            <a:solidFill>
              <a:srgbClr val="16697A"/>
            </a:solidFill>
          </c:spPr>
          <c:invertIfNegative val="0"/>
          <c:dPt>
            <c:idx val="5"/>
            <c:invertIfNegative val="0"/>
            <c:bubble3D val="0"/>
            <c:spPr>
              <a:solidFill>
                <a:srgbClr val="C0504D">
                  <a:lumMod val="75000"/>
                </a:srgbClr>
              </a:solidFill>
            </c:spPr>
            <c:extLst>
              <c:ext xmlns:c16="http://schemas.microsoft.com/office/drawing/2014/chart" uri="{C3380CC4-5D6E-409C-BE32-E72D297353CC}">
                <c16:uniqueId val="{00000006-BA84-4146-9700-FD61301A5871}"/>
              </c:ext>
            </c:extLst>
          </c:dPt>
          <c:dPt>
            <c:idx val="6"/>
            <c:invertIfNegative val="0"/>
            <c:bubble3D val="0"/>
            <c:spPr>
              <a:solidFill>
                <a:srgbClr val="C0504D">
                  <a:lumMod val="75000"/>
                </a:srgbClr>
              </a:solidFill>
            </c:spPr>
            <c:extLst>
              <c:ext xmlns:c16="http://schemas.microsoft.com/office/drawing/2014/chart" uri="{C3380CC4-5D6E-409C-BE32-E72D297353CC}">
                <c16:uniqueId val="{00000007-BA84-4146-9700-FD61301A5871}"/>
              </c:ext>
            </c:extLst>
          </c:dPt>
          <c:dPt>
            <c:idx val="7"/>
            <c:invertIfNegative val="0"/>
            <c:bubble3D val="0"/>
            <c:spPr>
              <a:solidFill>
                <a:srgbClr val="489FB5"/>
              </a:solidFill>
            </c:spPr>
            <c:extLst>
              <c:ext xmlns:c16="http://schemas.microsoft.com/office/drawing/2014/chart" uri="{C3380CC4-5D6E-409C-BE32-E72D297353CC}">
                <c16:uniqueId val="{00000001-1C1F-433F-8187-EACCEA47E6FF}"/>
              </c:ext>
            </c:extLst>
          </c:dPt>
          <c:dPt>
            <c:idx val="8"/>
            <c:invertIfNegative val="0"/>
            <c:bubble3D val="0"/>
            <c:spPr>
              <a:solidFill>
                <a:srgbClr val="C4BD97"/>
              </a:solidFill>
            </c:spPr>
            <c:extLst>
              <c:ext xmlns:c16="http://schemas.microsoft.com/office/drawing/2014/chart" uri="{C3380CC4-5D6E-409C-BE32-E72D297353CC}">
                <c16:uniqueId val="{00000003-1C1F-433F-8187-EACCEA47E6FF}"/>
              </c:ext>
            </c:extLst>
          </c:dPt>
          <c:dPt>
            <c:idx val="9"/>
            <c:invertIfNegative val="0"/>
            <c:bubble3D val="0"/>
            <c:spPr>
              <a:solidFill>
                <a:sysClr val="window" lastClr="FFFFFF">
                  <a:lumMod val="75000"/>
                </a:sysClr>
              </a:solidFill>
            </c:spPr>
            <c:extLst>
              <c:ext xmlns:c16="http://schemas.microsoft.com/office/drawing/2014/chart" uri="{C3380CC4-5D6E-409C-BE32-E72D297353CC}">
                <c16:uniqueId val="{00000005-1C1F-433F-8187-EACCEA47E6FF}"/>
              </c:ext>
            </c:extLst>
          </c:dPt>
          <c:dLbls>
            <c:spPr>
              <a:noFill/>
              <a:ln>
                <a:noFill/>
              </a:ln>
              <a:effectLst/>
            </c:spPr>
            <c:txPr>
              <a:bodyPr wrap="square" lIns="38100" tIns="19050" rIns="38100" bIns="19050" anchor="ctr">
                <a:spAutoFit/>
              </a:bodyPr>
              <a:lstStyle/>
              <a:p>
                <a:pPr>
                  <a:defRPr sz="11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Dati!$B$1952:$B$1961</c:f>
              <c:strCache>
                <c:ptCount val="10"/>
                <c:pt idx="0">
                  <c:v>Apdegumi</c:v>
                </c:pt>
                <c:pt idx="1">
                  <c:v>Rētas</c:v>
                </c:pt>
                <c:pt idx="2">
                  <c:v>Alerģiskas ādas reakcijas</c:v>
                </c:pt>
                <c:pt idx="3">
                  <c:v>Pastiprināta ādas pigmentācija (hiperpigmentācija)</c:v>
                </c:pt>
                <c:pt idx="4">
                  <c:v>Ādas pigmentācijas zudums (depigmentācija)</c:v>
                </c:pt>
                <c:pt idx="5">
                  <c:v>Zemādas asinsvadu sašaurināšanās</c:v>
                </c:pt>
                <c:pt idx="6">
                  <c:v>Ādas pH līmeņa izmaiņas</c:v>
                </c:pt>
                <c:pt idx="7">
                  <c:v>Citi kaitējumi</c:v>
                </c:pt>
                <c:pt idx="8">
                  <c:v>Procedūrai nav rezultāta (veltīgi iztērēta nauda un laiks)</c:v>
                </c:pt>
                <c:pt idx="9">
                  <c:v>Nezina / grūti pateikt</c:v>
                </c:pt>
              </c:strCache>
            </c:strRef>
          </c:cat>
          <c:val>
            <c:numRef>
              <c:f>Dati!$C$1952:$C$1961</c:f>
              <c:numCache>
                <c:formatCode>0</c:formatCode>
                <c:ptCount val="10"/>
                <c:pt idx="0">
                  <c:v>84.279475982532745</c:v>
                </c:pt>
                <c:pt idx="1">
                  <c:v>68.850072780203789</c:v>
                </c:pt>
                <c:pt idx="2">
                  <c:v>62.882096069869</c:v>
                </c:pt>
                <c:pt idx="3">
                  <c:v>57.350800582241632</c:v>
                </c:pt>
                <c:pt idx="4">
                  <c:v>25.327510917030565</c:v>
                </c:pt>
                <c:pt idx="5">
                  <c:v>19.50509461426492</c:v>
                </c:pt>
                <c:pt idx="6">
                  <c:v>11.935953420669577</c:v>
                </c:pt>
                <c:pt idx="7">
                  <c:v>21.979621542940318</c:v>
                </c:pt>
                <c:pt idx="8">
                  <c:v>4.3668122270742353</c:v>
                </c:pt>
                <c:pt idx="9">
                  <c:v>5.5312954876273652</c:v>
                </c:pt>
              </c:numCache>
            </c:numRef>
          </c:val>
          <c:extLst>
            <c:ext xmlns:c16="http://schemas.microsoft.com/office/drawing/2014/chart" uri="{C3380CC4-5D6E-409C-BE32-E72D297353CC}">
              <c16:uniqueId val="{00000006-1C1F-433F-8187-EACCEA47E6FF}"/>
            </c:ext>
          </c:extLst>
        </c:ser>
        <c:dLbls>
          <c:dLblPos val="outEnd"/>
          <c:showLegendKey val="0"/>
          <c:showVal val="1"/>
          <c:showCatName val="0"/>
          <c:showSerName val="0"/>
          <c:showPercent val="0"/>
          <c:showBubbleSize val="0"/>
        </c:dLbls>
        <c:gapWidth val="20"/>
        <c:axId val="412717888"/>
        <c:axId val="412710048"/>
      </c:barChart>
      <c:catAx>
        <c:axId val="41271788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412710048"/>
        <c:crosses val="autoZero"/>
        <c:auto val="1"/>
        <c:lblAlgn val="ctr"/>
        <c:lblOffset val="100"/>
        <c:tickLblSkip val="1"/>
        <c:tickMarkSkip val="1"/>
        <c:noMultiLvlLbl val="0"/>
      </c:catAx>
      <c:valAx>
        <c:axId val="412710048"/>
        <c:scaling>
          <c:orientation val="minMax"/>
          <c:max val="95"/>
          <c:min val="0"/>
        </c:scaling>
        <c:delete val="1"/>
        <c:axPos val="t"/>
        <c:numFmt formatCode="0" sourceLinked="1"/>
        <c:majorTickMark val="out"/>
        <c:minorTickMark val="none"/>
        <c:tickLblPos val="nextTo"/>
        <c:crossAx val="412717888"/>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7944894427137419"/>
          <c:y val="0.10982651245551601"/>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0866926272066458"/>
          <c:y val="9.9264696190852778E-2"/>
          <c:w val="0.7774584631360334"/>
          <c:h val="0.88408115856069591"/>
        </c:manualLayout>
      </c:layout>
      <c:barChart>
        <c:barDir val="bar"/>
        <c:grouping val="stacked"/>
        <c:varyColors val="0"/>
        <c:ser>
          <c:idx val="0"/>
          <c:order val="0"/>
          <c:tx>
            <c:strRef>
              <c:f>Dati!$C$1965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Dati!$C$1966:$C$1992</c:f>
              <c:numCache>
                <c:formatCode>0</c:formatCode>
                <c:ptCount val="2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numCache>
            </c:numRef>
          </c:val>
          <c:extLst>
            <c:ext xmlns:c16="http://schemas.microsoft.com/office/drawing/2014/chart" uri="{C3380CC4-5D6E-409C-BE32-E72D297353CC}">
              <c16:uniqueId val="{00000000-08E8-4ADA-8B30-8A25117FD870}"/>
            </c:ext>
          </c:extLst>
        </c:ser>
        <c:ser>
          <c:idx val="1"/>
          <c:order val="1"/>
          <c:tx>
            <c:strRef>
              <c:f>Dati!$D$1965</c:f>
              <c:strCache>
                <c:ptCount val="1"/>
                <c:pt idx="0">
                  <c:v>Apdegumi</c:v>
                </c:pt>
              </c:strCache>
            </c:strRef>
          </c:tx>
          <c:spPr>
            <a:solidFill>
              <a:srgbClr val="114F5B"/>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Dati!$D$1966:$D$1992</c:f>
              <c:numCache>
                <c:formatCode>General</c:formatCode>
                <c:ptCount val="27"/>
                <c:pt idx="0" formatCode="0">
                  <c:v>84.279475982532745</c:v>
                </c:pt>
                <c:pt idx="2" formatCode="0">
                  <c:v>89.0625</c:v>
                </c:pt>
                <c:pt idx="3" formatCode="0">
                  <c:v>88.12785388127854</c:v>
                </c:pt>
                <c:pt idx="4" formatCode="0">
                  <c:v>74.528301886792448</c:v>
                </c:pt>
                <c:pt idx="6" formatCode="0">
                  <c:v>84.460694698354672</c:v>
                </c:pt>
                <c:pt idx="7" formatCode="0">
                  <c:v>82.8125</c:v>
                </c:pt>
                <c:pt idx="9" formatCode="0">
                  <c:v>84.431137724550894</c:v>
                </c:pt>
                <c:pt idx="10" formatCode="0">
                  <c:v>84.230769230769226</c:v>
                </c:pt>
                <c:pt idx="12" formatCode="0">
                  <c:v>84.042553191489361</c:v>
                </c:pt>
                <c:pt idx="13" formatCode="0">
                  <c:v>80.722891566265062</c:v>
                </c:pt>
                <c:pt idx="14" formatCode="0">
                  <c:v>82.954545454545453</c:v>
                </c:pt>
                <c:pt idx="15" formatCode="0">
                  <c:v>85.84905660377359</c:v>
                </c:pt>
                <c:pt idx="16" formatCode="0">
                  <c:v>86.597938144329902</c:v>
                </c:pt>
                <c:pt idx="18" formatCode="0">
                  <c:v>85.975609756097555</c:v>
                </c:pt>
                <c:pt idx="19" formatCode="0">
                  <c:v>84.974093264248708</c:v>
                </c:pt>
                <c:pt idx="20" formatCode="0">
                  <c:v>79.310344827586206</c:v>
                </c:pt>
                <c:pt idx="21" formatCode="0">
                  <c:v>83.606557377049185</c:v>
                </c:pt>
                <c:pt idx="22" formatCode="0">
                  <c:v>76.59574468085107</c:v>
                </c:pt>
                <c:pt idx="24" formatCode="0">
                  <c:v>85.975609756097555</c:v>
                </c:pt>
                <c:pt idx="25" formatCode="0">
                  <c:v>80.327868852459019</c:v>
                </c:pt>
                <c:pt idx="26" formatCode="0">
                  <c:v>87.826086956521749</c:v>
                </c:pt>
              </c:numCache>
            </c:numRef>
          </c:val>
          <c:extLst>
            <c:ext xmlns:c16="http://schemas.microsoft.com/office/drawing/2014/chart" uri="{C3380CC4-5D6E-409C-BE32-E72D297353CC}">
              <c16:uniqueId val="{00000001-08E8-4ADA-8B30-8A25117FD870}"/>
            </c:ext>
          </c:extLst>
        </c:ser>
        <c:ser>
          <c:idx val="2"/>
          <c:order val="2"/>
          <c:tx>
            <c:strRef>
              <c:f>Dati!$E$1965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Dati!$E$1966:$E$1992</c:f>
              <c:numCache>
                <c:formatCode>General</c:formatCode>
                <c:ptCount val="27"/>
                <c:pt idx="0" formatCode="0">
                  <c:v>9.7830240174672554</c:v>
                </c:pt>
                <c:pt idx="2" formatCode="0">
                  <c:v>5</c:v>
                </c:pt>
                <c:pt idx="3" formatCode="0">
                  <c:v>5.9346461187214601</c:v>
                </c:pt>
                <c:pt idx="4" formatCode="0">
                  <c:v>19.534198113207552</c:v>
                </c:pt>
                <c:pt idx="6" formatCode="0">
                  <c:v>9.601805301645328</c:v>
                </c:pt>
                <c:pt idx="7" formatCode="0">
                  <c:v>11.25</c:v>
                </c:pt>
                <c:pt idx="9" formatCode="0">
                  <c:v>9.6313622754491064</c:v>
                </c:pt>
                <c:pt idx="10" formatCode="0">
                  <c:v>9.8317307692307736</c:v>
                </c:pt>
                <c:pt idx="12" formatCode="0">
                  <c:v>10.019946808510639</c:v>
                </c:pt>
                <c:pt idx="13" formatCode="0">
                  <c:v>13.339608433734938</c:v>
                </c:pt>
                <c:pt idx="14" formatCode="0">
                  <c:v>11.107954545454547</c:v>
                </c:pt>
                <c:pt idx="15" formatCode="0">
                  <c:v>8.2134433962264097</c:v>
                </c:pt>
                <c:pt idx="16" formatCode="0">
                  <c:v>7.4645618556700981</c:v>
                </c:pt>
                <c:pt idx="18" formatCode="0">
                  <c:v>8.0868902439024453</c:v>
                </c:pt>
                <c:pt idx="19" formatCode="0">
                  <c:v>9.0884067357512919</c:v>
                </c:pt>
                <c:pt idx="20" formatCode="0">
                  <c:v>14.752155172413794</c:v>
                </c:pt>
                <c:pt idx="21" formatCode="0">
                  <c:v>10.455942622950815</c:v>
                </c:pt>
                <c:pt idx="22" formatCode="0">
                  <c:v>17.46675531914893</c:v>
                </c:pt>
                <c:pt idx="24" formatCode="0">
                  <c:v>8.0868902439024453</c:v>
                </c:pt>
                <c:pt idx="25" formatCode="0">
                  <c:v>13.734631147540981</c:v>
                </c:pt>
                <c:pt idx="26" formatCode="0">
                  <c:v>6.236413043478251</c:v>
                </c:pt>
              </c:numCache>
            </c:numRef>
          </c:val>
          <c:extLst>
            <c:ext xmlns:c16="http://schemas.microsoft.com/office/drawing/2014/chart" uri="{C3380CC4-5D6E-409C-BE32-E72D297353CC}">
              <c16:uniqueId val="{00000002-08E8-4ADA-8B30-8A25117FD870}"/>
            </c:ext>
          </c:extLst>
        </c:ser>
        <c:ser>
          <c:idx val="3"/>
          <c:order val="3"/>
          <c:tx>
            <c:strRef>
              <c:f>Dati!$F$1965</c:f>
              <c:strCache>
                <c:ptCount val="1"/>
                <c:pt idx="0">
                  <c:v>Rētas</c:v>
                </c:pt>
              </c:strCache>
            </c:strRef>
          </c:tx>
          <c:spPr>
            <a:solidFill>
              <a:srgbClr val="16697A"/>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Dati!$F$1966:$F$1992</c:f>
              <c:numCache>
                <c:formatCode>General</c:formatCode>
                <c:ptCount val="27"/>
                <c:pt idx="0" formatCode="0">
                  <c:v>68.850072780203789</c:v>
                </c:pt>
                <c:pt idx="2" formatCode="0">
                  <c:v>73.046875</c:v>
                </c:pt>
                <c:pt idx="3" formatCode="0">
                  <c:v>70.319634703196343</c:v>
                </c:pt>
                <c:pt idx="4" formatCode="0">
                  <c:v>62.264150943396224</c:v>
                </c:pt>
                <c:pt idx="6" formatCode="0">
                  <c:v>70.201096892138935</c:v>
                </c:pt>
                <c:pt idx="7" formatCode="0">
                  <c:v>64.0625</c:v>
                </c:pt>
                <c:pt idx="9" formatCode="0">
                  <c:v>71.856287425149702</c:v>
                </c:pt>
                <c:pt idx="10" formatCode="0">
                  <c:v>67.884615384615387</c:v>
                </c:pt>
                <c:pt idx="12" formatCode="0">
                  <c:v>76.59574468085107</c:v>
                </c:pt>
                <c:pt idx="13" formatCode="0">
                  <c:v>62.650602409638559</c:v>
                </c:pt>
                <c:pt idx="14" formatCode="0">
                  <c:v>68.181818181818173</c:v>
                </c:pt>
                <c:pt idx="15" formatCode="0">
                  <c:v>72.641509433962256</c:v>
                </c:pt>
                <c:pt idx="16" formatCode="0">
                  <c:v>70.103092783505147</c:v>
                </c:pt>
                <c:pt idx="18" formatCode="0">
                  <c:v>69.817073170731703</c:v>
                </c:pt>
                <c:pt idx="19" formatCode="0">
                  <c:v>72.020725388601036</c:v>
                </c:pt>
                <c:pt idx="20" formatCode="0">
                  <c:v>62.068965517241381</c:v>
                </c:pt>
                <c:pt idx="21" formatCode="0">
                  <c:v>67.213114754098356</c:v>
                </c:pt>
                <c:pt idx="22" formatCode="0">
                  <c:v>59.574468085106382</c:v>
                </c:pt>
                <c:pt idx="24" formatCode="0">
                  <c:v>69.817073170731703</c:v>
                </c:pt>
                <c:pt idx="25" formatCode="0">
                  <c:v>65.983606557377044</c:v>
                </c:pt>
                <c:pt idx="26" formatCode="0">
                  <c:v>72.173913043478265</c:v>
                </c:pt>
              </c:numCache>
            </c:numRef>
          </c:val>
          <c:extLst>
            <c:ext xmlns:c16="http://schemas.microsoft.com/office/drawing/2014/chart" uri="{C3380CC4-5D6E-409C-BE32-E72D297353CC}">
              <c16:uniqueId val="{00000003-08E8-4ADA-8B30-8A25117FD870}"/>
            </c:ext>
          </c:extLst>
        </c:ser>
        <c:ser>
          <c:idx val="4"/>
          <c:order val="4"/>
          <c:tx>
            <c:strRef>
              <c:f>Dati!$G$1965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Dati!$G$1966:$G$1992</c:f>
              <c:numCache>
                <c:formatCode>General</c:formatCode>
                <c:ptCount val="27"/>
                <c:pt idx="0" formatCode="0">
                  <c:v>12.745671900647281</c:v>
                </c:pt>
                <c:pt idx="2" formatCode="0">
                  <c:v>8.5488696808510696</c:v>
                </c:pt>
                <c:pt idx="3" formatCode="0">
                  <c:v>11.276109977654727</c:v>
                </c:pt>
                <c:pt idx="4" formatCode="0">
                  <c:v>19.331593737454845</c:v>
                </c:pt>
                <c:pt idx="6" formatCode="0">
                  <c:v>11.394647788712135</c:v>
                </c:pt>
                <c:pt idx="7" formatCode="0">
                  <c:v>17.53324468085107</c:v>
                </c:pt>
                <c:pt idx="9" formatCode="0">
                  <c:v>9.7394572557013674</c:v>
                </c:pt>
                <c:pt idx="10" formatCode="0">
                  <c:v>13.711129296235683</c:v>
                </c:pt>
                <c:pt idx="12" formatCode="0">
                  <c:v>5</c:v>
                </c:pt>
                <c:pt idx="13" formatCode="0">
                  <c:v>18.945142271212511</c:v>
                </c:pt>
                <c:pt idx="14" formatCode="0">
                  <c:v>13.413926499032897</c:v>
                </c:pt>
                <c:pt idx="15" formatCode="0">
                  <c:v>8.954235246888814</c:v>
                </c:pt>
                <c:pt idx="16" formatCode="0">
                  <c:v>11.492651897345922</c:v>
                </c:pt>
                <c:pt idx="18" formatCode="0">
                  <c:v>11.778671510119366</c:v>
                </c:pt>
                <c:pt idx="19" formatCode="0">
                  <c:v>9.5750192922500332</c:v>
                </c:pt>
                <c:pt idx="20" formatCode="0">
                  <c:v>19.526779163609689</c:v>
                </c:pt>
                <c:pt idx="21" formatCode="0">
                  <c:v>14.382629926752713</c:v>
                </c:pt>
                <c:pt idx="22" formatCode="0">
                  <c:v>22.021276595744688</c:v>
                </c:pt>
                <c:pt idx="24" formatCode="0">
                  <c:v>11.778671510119366</c:v>
                </c:pt>
                <c:pt idx="25" formatCode="0">
                  <c:v>15.612138123474026</c:v>
                </c:pt>
                <c:pt idx="26" formatCode="0">
                  <c:v>9.4218316373728044</c:v>
                </c:pt>
              </c:numCache>
            </c:numRef>
          </c:val>
          <c:extLst>
            <c:ext xmlns:c16="http://schemas.microsoft.com/office/drawing/2014/chart" uri="{C3380CC4-5D6E-409C-BE32-E72D297353CC}">
              <c16:uniqueId val="{00000004-08E8-4ADA-8B30-8A25117FD870}"/>
            </c:ext>
          </c:extLst>
        </c:ser>
        <c:ser>
          <c:idx val="5"/>
          <c:order val="5"/>
          <c:tx>
            <c:strRef>
              <c:f>Dati!$H$1965</c:f>
              <c:strCache>
                <c:ptCount val="1"/>
                <c:pt idx="0">
                  <c:v>Alerģiskas ādas reakcijas</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lumMod val="95000"/>
                      </a:schemeClr>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Dati!$H$1966:$H$1992</c:f>
              <c:numCache>
                <c:formatCode>General</c:formatCode>
                <c:ptCount val="27"/>
                <c:pt idx="0" formatCode="0">
                  <c:v>62.882096069869</c:v>
                </c:pt>
                <c:pt idx="2" formatCode="0">
                  <c:v>69.140625</c:v>
                </c:pt>
                <c:pt idx="3" formatCode="0">
                  <c:v>64.840182648401822</c:v>
                </c:pt>
                <c:pt idx="4" formatCode="0">
                  <c:v>53.301886792452834</c:v>
                </c:pt>
                <c:pt idx="6" formatCode="0">
                  <c:v>61.974405850091408</c:v>
                </c:pt>
                <c:pt idx="7" formatCode="0">
                  <c:v>67.96875</c:v>
                </c:pt>
                <c:pt idx="9" formatCode="0">
                  <c:v>61.676646706586823</c:v>
                </c:pt>
                <c:pt idx="10" formatCode="0">
                  <c:v>63.269230769230766</c:v>
                </c:pt>
                <c:pt idx="12" formatCode="0">
                  <c:v>61.702127659574465</c:v>
                </c:pt>
                <c:pt idx="13" formatCode="0">
                  <c:v>63.855421686746979</c:v>
                </c:pt>
                <c:pt idx="14" formatCode="0">
                  <c:v>63.636363636363633</c:v>
                </c:pt>
                <c:pt idx="15" formatCode="0">
                  <c:v>66.981132075471692</c:v>
                </c:pt>
                <c:pt idx="16" formatCode="0">
                  <c:v>58.762886597938149</c:v>
                </c:pt>
                <c:pt idx="18" formatCode="0">
                  <c:v>64.024390243902445</c:v>
                </c:pt>
                <c:pt idx="19" formatCode="0">
                  <c:v>59.585492227979273</c:v>
                </c:pt>
                <c:pt idx="20" formatCode="0">
                  <c:v>58.620689655172406</c:v>
                </c:pt>
                <c:pt idx="21" formatCode="0">
                  <c:v>68.852459016393439</c:v>
                </c:pt>
                <c:pt idx="22" formatCode="0">
                  <c:v>65.957446808510639</c:v>
                </c:pt>
                <c:pt idx="24" formatCode="0">
                  <c:v>64.024390243902445</c:v>
                </c:pt>
                <c:pt idx="25" formatCode="0">
                  <c:v>58.606557377049185</c:v>
                </c:pt>
                <c:pt idx="26" formatCode="0">
                  <c:v>68.695652173913047</c:v>
                </c:pt>
              </c:numCache>
            </c:numRef>
          </c:val>
          <c:extLst>
            <c:ext xmlns:c16="http://schemas.microsoft.com/office/drawing/2014/chart" uri="{C3380CC4-5D6E-409C-BE32-E72D297353CC}">
              <c16:uniqueId val="{00000005-08E8-4ADA-8B30-8A25117FD870}"/>
            </c:ext>
          </c:extLst>
        </c:ser>
        <c:ser>
          <c:idx val="6"/>
          <c:order val="6"/>
          <c:tx>
            <c:strRef>
              <c:f>Dati!$I$1965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Dati!$I$1966:$I$1992</c:f>
              <c:numCache>
                <c:formatCode>General</c:formatCode>
                <c:ptCount val="27"/>
                <c:pt idx="0" formatCode="0">
                  <c:v>11.258528930131</c:v>
                </c:pt>
                <c:pt idx="2" formatCode="0">
                  <c:v>5</c:v>
                </c:pt>
                <c:pt idx="3" formatCode="0">
                  <c:v>9.3004423515981784</c:v>
                </c:pt>
                <c:pt idx="4" formatCode="0">
                  <c:v>20.838738207547166</c:v>
                </c:pt>
                <c:pt idx="6" formatCode="0">
                  <c:v>12.166219149908592</c:v>
                </c:pt>
                <c:pt idx="7" formatCode="0">
                  <c:v>6.171875</c:v>
                </c:pt>
                <c:pt idx="9" formatCode="0">
                  <c:v>12.463978293413177</c:v>
                </c:pt>
                <c:pt idx="10" formatCode="0">
                  <c:v>10.871394230769234</c:v>
                </c:pt>
                <c:pt idx="12" formatCode="0">
                  <c:v>12.438497340425535</c:v>
                </c:pt>
                <c:pt idx="13" formatCode="0">
                  <c:v>10.285203313253021</c:v>
                </c:pt>
                <c:pt idx="14" formatCode="0">
                  <c:v>10.504261363636367</c:v>
                </c:pt>
                <c:pt idx="15" formatCode="0">
                  <c:v>7.1594929245283083</c:v>
                </c:pt>
                <c:pt idx="16" formatCode="0">
                  <c:v>15.377738402061851</c:v>
                </c:pt>
                <c:pt idx="18" formatCode="0">
                  <c:v>10.116234756097555</c:v>
                </c:pt>
                <c:pt idx="19" formatCode="0">
                  <c:v>14.555132772020727</c:v>
                </c:pt>
                <c:pt idx="20" formatCode="0">
                  <c:v>15.519935344827594</c:v>
                </c:pt>
                <c:pt idx="21" formatCode="0">
                  <c:v>5.2881659836065609</c:v>
                </c:pt>
                <c:pt idx="22" formatCode="0">
                  <c:v>8.1831781914893611</c:v>
                </c:pt>
                <c:pt idx="24" formatCode="0">
                  <c:v>10.116234756097555</c:v>
                </c:pt>
                <c:pt idx="25" formatCode="0">
                  <c:v>15.534067622950815</c:v>
                </c:pt>
                <c:pt idx="26" formatCode="0">
                  <c:v>5.4449728260869534</c:v>
                </c:pt>
              </c:numCache>
            </c:numRef>
          </c:val>
          <c:extLst>
            <c:ext xmlns:c16="http://schemas.microsoft.com/office/drawing/2014/chart" uri="{C3380CC4-5D6E-409C-BE32-E72D297353CC}">
              <c16:uniqueId val="{00000006-08E8-4ADA-8B30-8A25117FD870}"/>
            </c:ext>
          </c:extLst>
        </c:ser>
        <c:ser>
          <c:idx val="7"/>
          <c:order val="7"/>
          <c:tx>
            <c:strRef>
              <c:f>Dati!$J$1965</c:f>
              <c:strCache>
                <c:ptCount val="1"/>
                <c:pt idx="0">
                  <c:v>Pastiprināta ādas pigmentācija (hiperpigmentācija)</c:v>
                </c:pt>
              </c:strCache>
            </c:strRef>
          </c:tx>
          <c:spPr>
            <a:solidFill>
              <a:srgbClr val="97C9D5"/>
            </a:solidFill>
          </c:spPr>
          <c:invertIfNegative val="0"/>
          <c:dLbls>
            <c:dLbl>
              <c:idx val="10"/>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B88F-4FFD-9E35-9E6A6C85E2AE}"/>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Dati!$J$1966:$J$1992</c:f>
              <c:numCache>
                <c:formatCode>General</c:formatCode>
                <c:ptCount val="27"/>
                <c:pt idx="0" formatCode="0">
                  <c:v>57.350800582241632</c:v>
                </c:pt>
                <c:pt idx="2" formatCode="0">
                  <c:v>65.234375</c:v>
                </c:pt>
                <c:pt idx="3" formatCode="0">
                  <c:v>60.730593607305941</c:v>
                </c:pt>
                <c:pt idx="4" formatCode="0">
                  <c:v>44.339622641509436</c:v>
                </c:pt>
                <c:pt idx="6" formatCode="0">
                  <c:v>58.50091407678245</c:v>
                </c:pt>
                <c:pt idx="7" formatCode="0">
                  <c:v>53.90625</c:v>
                </c:pt>
                <c:pt idx="9" formatCode="0">
                  <c:v>49.700598802395206</c:v>
                </c:pt>
                <c:pt idx="10" formatCode="0">
                  <c:v>59.807692307692307</c:v>
                </c:pt>
                <c:pt idx="12" formatCode="0">
                  <c:v>46.808510638297875</c:v>
                </c:pt>
                <c:pt idx="13" formatCode="0">
                  <c:v>55.421686746987952</c:v>
                </c:pt>
                <c:pt idx="14" formatCode="0">
                  <c:v>61.363636363636367</c:v>
                </c:pt>
                <c:pt idx="15" formatCode="0">
                  <c:v>60.377358490566039</c:v>
                </c:pt>
                <c:pt idx="16" formatCode="0">
                  <c:v>68.041237113402062</c:v>
                </c:pt>
                <c:pt idx="18" formatCode="0">
                  <c:v>57.012195121951216</c:v>
                </c:pt>
                <c:pt idx="19" formatCode="0">
                  <c:v>57.512953367875653</c:v>
                </c:pt>
                <c:pt idx="20" formatCode="0">
                  <c:v>55.172413793103445</c:v>
                </c:pt>
                <c:pt idx="21" formatCode="0">
                  <c:v>60.655737704918032</c:v>
                </c:pt>
                <c:pt idx="22" formatCode="0">
                  <c:v>57.446808510638306</c:v>
                </c:pt>
                <c:pt idx="24" formatCode="0">
                  <c:v>57.012195121951216</c:v>
                </c:pt>
                <c:pt idx="25" formatCode="0">
                  <c:v>56.147540983606561</c:v>
                </c:pt>
                <c:pt idx="26" formatCode="0">
                  <c:v>60.869565217391312</c:v>
                </c:pt>
              </c:numCache>
            </c:numRef>
          </c:val>
          <c:extLst>
            <c:ext xmlns:c16="http://schemas.microsoft.com/office/drawing/2014/chart" uri="{C3380CC4-5D6E-409C-BE32-E72D297353CC}">
              <c16:uniqueId val="{00000007-08E8-4ADA-8B30-8A25117FD870}"/>
            </c:ext>
          </c:extLst>
        </c:ser>
        <c:ser>
          <c:idx val="8"/>
          <c:order val="8"/>
          <c:tx>
            <c:strRef>
              <c:f>Dati!$K$1965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Dati!$K$1966:$K$1992</c:f>
              <c:numCache>
                <c:formatCode>General</c:formatCode>
                <c:ptCount val="27"/>
                <c:pt idx="0" formatCode="0">
                  <c:v>15.690436531160429</c:v>
                </c:pt>
                <c:pt idx="2" formatCode="0">
                  <c:v>7.8068621134020617</c:v>
                </c:pt>
                <c:pt idx="3" formatCode="0">
                  <c:v>12.31064350609612</c:v>
                </c:pt>
                <c:pt idx="4" formatCode="0">
                  <c:v>28.701614471892626</c:v>
                </c:pt>
                <c:pt idx="6" formatCode="0">
                  <c:v>14.540323036619611</c:v>
                </c:pt>
                <c:pt idx="7" formatCode="0">
                  <c:v>19.134987113402062</c:v>
                </c:pt>
                <c:pt idx="9" formatCode="0">
                  <c:v>23.340638311006856</c:v>
                </c:pt>
                <c:pt idx="10" formatCode="0">
                  <c:v>13.233544805709755</c:v>
                </c:pt>
                <c:pt idx="12" formatCode="0">
                  <c:v>26.232726475104187</c:v>
                </c:pt>
                <c:pt idx="13" formatCode="0">
                  <c:v>17.61955036641411</c:v>
                </c:pt>
                <c:pt idx="14" formatCode="0">
                  <c:v>11.677600749765695</c:v>
                </c:pt>
                <c:pt idx="15" formatCode="0">
                  <c:v>12.663878622836023</c:v>
                </c:pt>
                <c:pt idx="16" formatCode="0">
                  <c:v>5</c:v>
                </c:pt>
                <c:pt idx="18" formatCode="0">
                  <c:v>16.029041991450846</c:v>
                </c:pt>
                <c:pt idx="19" formatCode="0">
                  <c:v>15.528283745526409</c:v>
                </c:pt>
                <c:pt idx="20" formatCode="0">
                  <c:v>17.868823320298617</c:v>
                </c:pt>
                <c:pt idx="21" formatCode="0">
                  <c:v>12.38549940848403</c:v>
                </c:pt>
                <c:pt idx="22" formatCode="0">
                  <c:v>15.594428602763756</c:v>
                </c:pt>
                <c:pt idx="24" formatCode="0">
                  <c:v>16.029041991450846</c:v>
                </c:pt>
                <c:pt idx="25" formatCode="0">
                  <c:v>16.893696129795501</c:v>
                </c:pt>
                <c:pt idx="26" formatCode="0">
                  <c:v>12.17167189601075</c:v>
                </c:pt>
              </c:numCache>
            </c:numRef>
          </c:val>
          <c:extLst>
            <c:ext xmlns:c16="http://schemas.microsoft.com/office/drawing/2014/chart" uri="{C3380CC4-5D6E-409C-BE32-E72D297353CC}">
              <c16:uniqueId val="{00000008-08E8-4ADA-8B30-8A25117FD870}"/>
            </c:ext>
          </c:extLst>
        </c:ser>
        <c:ser>
          <c:idx val="9"/>
          <c:order val="9"/>
          <c:tx>
            <c:strRef>
              <c:f>Dati!$L$1965</c:f>
              <c:strCache>
                <c:ptCount val="1"/>
                <c:pt idx="0">
                  <c:v>Ādas pigmentācijas zudums (depigmentācija)</c:v>
                </c:pt>
              </c:strCache>
            </c:strRef>
          </c:tx>
          <c:spPr>
            <a:solidFill>
              <a:srgbClr val="D8D0E2"/>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Dati!$L$1966:$L$1992</c:f>
              <c:numCache>
                <c:formatCode>General</c:formatCode>
                <c:ptCount val="27"/>
                <c:pt idx="0" formatCode="0">
                  <c:v>25.327510917030565</c:v>
                </c:pt>
                <c:pt idx="2" formatCode="0">
                  <c:v>32.421875</c:v>
                </c:pt>
                <c:pt idx="3" formatCode="0">
                  <c:v>26.94063926940639</c:v>
                </c:pt>
                <c:pt idx="4" formatCode="0">
                  <c:v>15.09433962264151</c:v>
                </c:pt>
                <c:pt idx="6" formatCode="0">
                  <c:v>25.594149908592321</c:v>
                </c:pt>
                <c:pt idx="7" formatCode="0">
                  <c:v>23.4375</c:v>
                </c:pt>
                <c:pt idx="9" formatCode="0">
                  <c:v>19.760479041916167</c:v>
                </c:pt>
                <c:pt idx="10" formatCode="0">
                  <c:v>27.115384615384613</c:v>
                </c:pt>
                <c:pt idx="12" formatCode="0">
                  <c:v>15.957446808510639</c:v>
                </c:pt>
                <c:pt idx="13" formatCode="0">
                  <c:v>20.481927710843372</c:v>
                </c:pt>
                <c:pt idx="14" formatCode="0">
                  <c:v>35.227272727272727</c:v>
                </c:pt>
                <c:pt idx="15" formatCode="0">
                  <c:v>26.415094339622641</c:v>
                </c:pt>
                <c:pt idx="16" formatCode="0">
                  <c:v>32.989690721649481</c:v>
                </c:pt>
                <c:pt idx="18" formatCode="0">
                  <c:v>26.219512195121951</c:v>
                </c:pt>
                <c:pt idx="19" formatCode="0">
                  <c:v>23.834196891191709</c:v>
                </c:pt>
                <c:pt idx="20" formatCode="0">
                  <c:v>29.310344827586203</c:v>
                </c:pt>
                <c:pt idx="21" formatCode="0">
                  <c:v>27.868852459016392</c:v>
                </c:pt>
                <c:pt idx="22" formatCode="0">
                  <c:v>17.021276595744681</c:v>
                </c:pt>
                <c:pt idx="24" formatCode="0">
                  <c:v>26.219512195121951</c:v>
                </c:pt>
                <c:pt idx="25" formatCode="0">
                  <c:v>23.770491803278688</c:v>
                </c:pt>
                <c:pt idx="26" formatCode="0">
                  <c:v>26.086956521739129</c:v>
                </c:pt>
              </c:numCache>
            </c:numRef>
          </c:val>
          <c:extLst>
            <c:ext xmlns:c16="http://schemas.microsoft.com/office/drawing/2014/chart" uri="{C3380CC4-5D6E-409C-BE32-E72D297353CC}">
              <c16:uniqueId val="{00000009-08E8-4ADA-8B30-8A25117FD870}"/>
            </c:ext>
          </c:extLst>
        </c:ser>
        <c:ser>
          <c:idx val="10"/>
          <c:order val="10"/>
          <c:tx>
            <c:strRef>
              <c:f>Dati!$M$1965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Dati!$M$1966:$M$1992</c:f>
              <c:numCache>
                <c:formatCode>General</c:formatCode>
                <c:ptCount val="27"/>
                <c:pt idx="0" formatCode="0">
                  <c:v>14.899761810242161</c:v>
                </c:pt>
                <c:pt idx="2" formatCode="0">
                  <c:v>7.8053977272727266</c:v>
                </c:pt>
                <c:pt idx="3" formatCode="0">
                  <c:v>13.286633457866337</c:v>
                </c:pt>
                <c:pt idx="4" formatCode="0">
                  <c:v>25.132933104631217</c:v>
                </c:pt>
                <c:pt idx="6" formatCode="0">
                  <c:v>14.633122818680405</c:v>
                </c:pt>
                <c:pt idx="7" formatCode="0">
                  <c:v>16.789772727272727</c:v>
                </c:pt>
                <c:pt idx="9" formatCode="0">
                  <c:v>20.46679368535656</c:v>
                </c:pt>
                <c:pt idx="10" formatCode="0">
                  <c:v>13.111888111888113</c:v>
                </c:pt>
                <c:pt idx="12" formatCode="0">
                  <c:v>24.269825918762088</c:v>
                </c:pt>
                <c:pt idx="13" formatCode="0">
                  <c:v>19.745345016429354</c:v>
                </c:pt>
                <c:pt idx="14" formatCode="0">
                  <c:v>5</c:v>
                </c:pt>
                <c:pt idx="15" formatCode="0">
                  <c:v>13.812178387650086</c:v>
                </c:pt>
                <c:pt idx="16" formatCode="0">
                  <c:v>7.2375820056232456</c:v>
                </c:pt>
                <c:pt idx="18" formatCode="0">
                  <c:v>14.007760532150776</c:v>
                </c:pt>
                <c:pt idx="19" formatCode="0">
                  <c:v>16.393075836081017</c:v>
                </c:pt>
                <c:pt idx="20" formatCode="0">
                  <c:v>10.916927899686524</c:v>
                </c:pt>
                <c:pt idx="21" formatCode="0">
                  <c:v>12.358420268256335</c:v>
                </c:pt>
                <c:pt idx="22" formatCode="0">
                  <c:v>23.205996131528046</c:v>
                </c:pt>
                <c:pt idx="24" formatCode="0">
                  <c:v>14.007760532150776</c:v>
                </c:pt>
                <c:pt idx="25" formatCode="0">
                  <c:v>16.456780923994039</c:v>
                </c:pt>
                <c:pt idx="26" formatCode="0">
                  <c:v>14.140316205533598</c:v>
                </c:pt>
              </c:numCache>
            </c:numRef>
          </c:val>
          <c:extLst>
            <c:ext xmlns:c16="http://schemas.microsoft.com/office/drawing/2014/chart" uri="{C3380CC4-5D6E-409C-BE32-E72D297353CC}">
              <c16:uniqueId val="{0000000A-08E8-4ADA-8B30-8A25117FD870}"/>
            </c:ext>
          </c:extLst>
        </c:ser>
        <c:ser>
          <c:idx val="11"/>
          <c:order val="11"/>
          <c:tx>
            <c:strRef>
              <c:f>Dati!$N$1965</c:f>
              <c:strCache>
                <c:ptCount val="1"/>
                <c:pt idx="0">
                  <c:v>Zemādas asinsvadu sašaurināšanās</c:v>
                </c:pt>
              </c:strCache>
            </c:strRef>
          </c:tx>
          <c:spPr>
            <a:solidFill>
              <a:srgbClr val="7C7287"/>
            </a:solidFill>
          </c:spPr>
          <c:invertIfNegative val="0"/>
          <c:dLbls>
            <c:dLbl>
              <c:idx val="2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1-B88F-4FFD-9E35-9E6A6C85E2AE}"/>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Dati!$N$1966:$N$1992</c:f>
              <c:numCache>
                <c:formatCode>General</c:formatCode>
                <c:ptCount val="27"/>
                <c:pt idx="0" formatCode="0">
                  <c:v>19.50509461426492</c:v>
                </c:pt>
                <c:pt idx="2" formatCode="0">
                  <c:v>23.4375</c:v>
                </c:pt>
                <c:pt idx="3" formatCode="0">
                  <c:v>23.74429223744292</c:v>
                </c:pt>
                <c:pt idx="4" formatCode="0">
                  <c:v>10.377358490566039</c:v>
                </c:pt>
                <c:pt idx="6" formatCode="0">
                  <c:v>18.647166361974406</c:v>
                </c:pt>
                <c:pt idx="7" formatCode="0">
                  <c:v>23.4375</c:v>
                </c:pt>
                <c:pt idx="9" formatCode="0">
                  <c:v>22.155688622754489</c:v>
                </c:pt>
                <c:pt idx="10" formatCode="0">
                  <c:v>18.653846153846153</c:v>
                </c:pt>
                <c:pt idx="12" formatCode="0">
                  <c:v>19.148936170212767</c:v>
                </c:pt>
                <c:pt idx="13" formatCode="0">
                  <c:v>20.481927710843372</c:v>
                </c:pt>
                <c:pt idx="14" formatCode="0">
                  <c:v>23.863636363636363</c:v>
                </c:pt>
                <c:pt idx="15" formatCode="0">
                  <c:v>21.69811320754717</c:v>
                </c:pt>
                <c:pt idx="16" formatCode="0">
                  <c:v>19.587628865979383</c:v>
                </c:pt>
                <c:pt idx="18" formatCode="0">
                  <c:v>17.987804878048781</c:v>
                </c:pt>
                <c:pt idx="19" formatCode="0">
                  <c:v>20.207253886010363</c:v>
                </c:pt>
                <c:pt idx="20" formatCode="0">
                  <c:v>20.689655172413794</c:v>
                </c:pt>
                <c:pt idx="21" formatCode="0">
                  <c:v>29.508196721311474</c:v>
                </c:pt>
                <c:pt idx="22" formatCode="0">
                  <c:v>12.76595744680851</c:v>
                </c:pt>
                <c:pt idx="24" formatCode="0">
                  <c:v>17.987804878048781</c:v>
                </c:pt>
                <c:pt idx="25" formatCode="0">
                  <c:v>16.393442622950818</c:v>
                </c:pt>
                <c:pt idx="26" formatCode="0">
                  <c:v>30.434782608695656</c:v>
                </c:pt>
              </c:numCache>
            </c:numRef>
          </c:val>
          <c:extLst>
            <c:ext xmlns:c16="http://schemas.microsoft.com/office/drawing/2014/chart" uri="{C3380CC4-5D6E-409C-BE32-E72D297353CC}">
              <c16:uniqueId val="{0000000B-08E8-4ADA-8B30-8A25117FD870}"/>
            </c:ext>
          </c:extLst>
        </c:ser>
        <c:ser>
          <c:idx val="12"/>
          <c:order val="12"/>
          <c:tx>
            <c:strRef>
              <c:f>Dati!$O$1965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Dati!$O$1966:$O$1992</c:f>
              <c:numCache>
                <c:formatCode>General</c:formatCode>
                <c:ptCount val="27"/>
                <c:pt idx="0" formatCode="0">
                  <c:v>15.929687994430736</c:v>
                </c:pt>
                <c:pt idx="2" formatCode="0">
                  <c:v>11.997282608695656</c:v>
                </c:pt>
                <c:pt idx="3" formatCode="0">
                  <c:v>11.690490371252736</c:v>
                </c:pt>
                <c:pt idx="4" formatCode="0">
                  <c:v>25.057424118129617</c:v>
                </c:pt>
                <c:pt idx="6" formatCode="0">
                  <c:v>16.78761624672125</c:v>
                </c:pt>
                <c:pt idx="7" formatCode="0">
                  <c:v>11.997282608695656</c:v>
                </c:pt>
                <c:pt idx="9" formatCode="0">
                  <c:v>13.279093985941167</c:v>
                </c:pt>
                <c:pt idx="10" formatCode="0">
                  <c:v>16.780936454849503</c:v>
                </c:pt>
                <c:pt idx="12" formatCode="0">
                  <c:v>16.285846438482888</c:v>
                </c:pt>
                <c:pt idx="13" formatCode="0">
                  <c:v>14.952854897852284</c:v>
                </c:pt>
                <c:pt idx="14" formatCode="0">
                  <c:v>11.571146245059293</c:v>
                </c:pt>
                <c:pt idx="15" formatCode="0">
                  <c:v>13.736669401148486</c:v>
                </c:pt>
                <c:pt idx="16" formatCode="0">
                  <c:v>15.847153742716273</c:v>
                </c:pt>
                <c:pt idx="18" formatCode="0">
                  <c:v>17.446977730646875</c:v>
                </c:pt>
                <c:pt idx="19" formatCode="0">
                  <c:v>15.227528722685292</c:v>
                </c:pt>
                <c:pt idx="20" formatCode="0">
                  <c:v>14.745127436281862</c:v>
                </c:pt>
                <c:pt idx="21" formatCode="0">
                  <c:v>5.9265858873841815</c:v>
                </c:pt>
                <c:pt idx="22" formatCode="0">
                  <c:v>22.668825161887145</c:v>
                </c:pt>
                <c:pt idx="24" formatCode="0">
                  <c:v>17.446977730646875</c:v>
                </c:pt>
                <c:pt idx="25" formatCode="0">
                  <c:v>19.041339985744838</c:v>
                </c:pt>
                <c:pt idx="26" formatCode="0">
                  <c:v>5</c:v>
                </c:pt>
              </c:numCache>
            </c:numRef>
          </c:val>
          <c:extLst>
            <c:ext xmlns:c16="http://schemas.microsoft.com/office/drawing/2014/chart" uri="{C3380CC4-5D6E-409C-BE32-E72D297353CC}">
              <c16:uniqueId val="{0000000C-08E8-4ADA-8B30-8A25117FD870}"/>
            </c:ext>
          </c:extLst>
        </c:ser>
        <c:ser>
          <c:idx val="13"/>
          <c:order val="13"/>
          <c:tx>
            <c:strRef>
              <c:f>Dati!$P$1965</c:f>
              <c:strCache>
                <c:ptCount val="1"/>
                <c:pt idx="0">
                  <c:v>Ādas pH līmeņa izmaiņas</c:v>
                </c:pt>
              </c:strCache>
            </c:strRef>
          </c:tx>
          <c:spPr>
            <a:solidFill>
              <a:srgbClr val="524B59"/>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Dati!$P$1966:$P$1992</c:f>
              <c:numCache>
                <c:formatCode>General</c:formatCode>
                <c:ptCount val="27"/>
                <c:pt idx="0" formatCode="0">
                  <c:v>11.935953420669577</c:v>
                </c:pt>
                <c:pt idx="2" formatCode="0">
                  <c:v>15.625</c:v>
                </c:pt>
                <c:pt idx="3" formatCode="0">
                  <c:v>15.068493150684931</c:v>
                </c:pt>
                <c:pt idx="4" formatCode="0">
                  <c:v>4.2452830188679247</c:v>
                </c:pt>
                <c:pt idx="6" formatCode="0">
                  <c:v>12.614259597806216</c:v>
                </c:pt>
                <c:pt idx="7" formatCode="0">
                  <c:v>9.375</c:v>
                </c:pt>
                <c:pt idx="9" formatCode="0">
                  <c:v>14.97005988023952</c:v>
                </c:pt>
                <c:pt idx="10" formatCode="0">
                  <c:v>10.961538461538462</c:v>
                </c:pt>
                <c:pt idx="12" formatCode="0">
                  <c:v>9.5744680851063837</c:v>
                </c:pt>
                <c:pt idx="13" formatCode="0">
                  <c:v>9.6385542168674707</c:v>
                </c:pt>
                <c:pt idx="14" formatCode="0">
                  <c:v>12.5</c:v>
                </c:pt>
                <c:pt idx="15" formatCode="0">
                  <c:v>16.037735849056602</c:v>
                </c:pt>
                <c:pt idx="16" formatCode="0">
                  <c:v>14.432989690721648</c:v>
                </c:pt>
                <c:pt idx="18" formatCode="0">
                  <c:v>11.280487804878049</c:v>
                </c:pt>
                <c:pt idx="19" formatCode="0">
                  <c:v>12.435233160621761</c:v>
                </c:pt>
                <c:pt idx="20" formatCode="0">
                  <c:v>10.344827586206897</c:v>
                </c:pt>
                <c:pt idx="21" formatCode="0">
                  <c:v>16.393442622950818</c:v>
                </c:pt>
                <c:pt idx="22" formatCode="0">
                  <c:v>10.638297872340425</c:v>
                </c:pt>
                <c:pt idx="24" formatCode="0">
                  <c:v>11.280487804878049</c:v>
                </c:pt>
                <c:pt idx="25" formatCode="0">
                  <c:v>11.065573770491802</c:v>
                </c:pt>
                <c:pt idx="26" formatCode="0">
                  <c:v>15.65217391304348</c:v>
                </c:pt>
              </c:numCache>
            </c:numRef>
          </c:val>
          <c:extLst>
            <c:ext xmlns:c16="http://schemas.microsoft.com/office/drawing/2014/chart" uri="{C3380CC4-5D6E-409C-BE32-E72D297353CC}">
              <c16:uniqueId val="{0000000D-08E8-4ADA-8B30-8A25117FD870}"/>
            </c:ext>
          </c:extLst>
        </c:ser>
        <c:ser>
          <c:idx val="14"/>
          <c:order val="14"/>
          <c:tx>
            <c:strRef>
              <c:f>Dati!$Q$1965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Dati!$Q$1966:$Q$1992</c:f>
              <c:numCache>
                <c:formatCode>General</c:formatCode>
                <c:ptCount val="27"/>
                <c:pt idx="0" formatCode="0">
                  <c:v>9.4574892022812413</c:v>
                </c:pt>
                <c:pt idx="2" formatCode="0">
                  <c:v>5.7684426229508183</c:v>
                </c:pt>
                <c:pt idx="3" formatCode="0">
                  <c:v>6.324949472265887</c:v>
                </c:pt>
                <c:pt idx="4" formatCode="0">
                  <c:v>17.148159604082892</c:v>
                </c:pt>
                <c:pt idx="6" formatCode="0">
                  <c:v>8.7791830251446026</c:v>
                </c:pt>
                <c:pt idx="7" formatCode="0">
                  <c:v>12.018442622950818</c:v>
                </c:pt>
                <c:pt idx="9" formatCode="0">
                  <c:v>6.4233827427112988</c:v>
                </c:pt>
                <c:pt idx="10" formatCode="0">
                  <c:v>10.431904161412357</c:v>
                </c:pt>
                <c:pt idx="12" formatCode="0">
                  <c:v>11.818974537844435</c:v>
                </c:pt>
                <c:pt idx="13" formatCode="0">
                  <c:v>11.754888406083348</c:v>
                </c:pt>
                <c:pt idx="14" formatCode="0">
                  <c:v>8.8934426229508183</c:v>
                </c:pt>
                <c:pt idx="15" formatCode="0">
                  <c:v>5.3557067738942159</c:v>
                </c:pt>
                <c:pt idx="16" formatCode="0">
                  <c:v>6.9604529322291704</c:v>
                </c:pt>
                <c:pt idx="18" formatCode="0">
                  <c:v>10.112954818072769</c:v>
                </c:pt>
                <c:pt idx="19" formatCode="0">
                  <c:v>8.9582094623290569</c:v>
                </c:pt>
                <c:pt idx="20" formatCode="0">
                  <c:v>11.048615036743922</c:v>
                </c:pt>
                <c:pt idx="21" formatCode="0">
                  <c:v>5</c:v>
                </c:pt>
                <c:pt idx="22" formatCode="0">
                  <c:v>10.755144750610393</c:v>
                </c:pt>
                <c:pt idx="24" formatCode="0">
                  <c:v>10.112954818072769</c:v>
                </c:pt>
                <c:pt idx="25" formatCode="0">
                  <c:v>10.327868852459016</c:v>
                </c:pt>
                <c:pt idx="26" formatCode="0">
                  <c:v>5.7412687099073381</c:v>
                </c:pt>
              </c:numCache>
            </c:numRef>
          </c:val>
          <c:extLst>
            <c:ext xmlns:c16="http://schemas.microsoft.com/office/drawing/2014/chart" uri="{C3380CC4-5D6E-409C-BE32-E72D297353CC}">
              <c16:uniqueId val="{0000000E-08E8-4ADA-8B30-8A25117FD870}"/>
            </c:ext>
          </c:extLst>
        </c:ser>
        <c:ser>
          <c:idx val="15"/>
          <c:order val="15"/>
          <c:tx>
            <c:strRef>
              <c:f>Dati!$R$1965</c:f>
              <c:strCache>
                <c:ptCount val="1"/>
                <c:pt idx="0">
                  <c:v>Citi kaitējumi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Dati!$R$1966:$R$1992</c:f>
              <c:numCache>
                <c:formatCode>General</c:formatCode>
                <c:ptCount val="27"/>
                <c:pt idx="0" formatCode="0">
                  <c:v>21.979621542940318</c:v>
                </c:pt>
                <c:pt idx="2" formatCode="0">
                  <c:v>23.828125</c:v>
                </c:pt>
                <c:pt idx="3" formatCode="0">
                  <c:v>25.570776255707763</c:v>
                </c:pt>
                <c:pt idx="4" formatCode="0">
                  <c:v>16.037735849056602</c:v>
                </c:pt>
                <c:pt idx="6" formatCode="0">
                  <c:v>22.120658135283364</c:v>
                </c:pt>
                <c:pt idx="7" formatCode="0">
                  <c:v>21.875</c:v>
                </c:pt>
                <c:pt idx="9" formatCode="0">
                  <c:v>20.359281437125748</c:v>
                </c:pt>
                <c:pt idx="10" formatCode="0">
                  <c:v>22.5</c:v>
                </c:pt>
                <c:pt idx="12" formatCode="0">
                  <c:v>21.276595744680851</c:v>
                </c:pt>
                <c:pt idx="13" formatCode="0">
                  <c:v>16.867469879518072</c:v>
                </c:pt>
                <c:pt idx="14" formatCode="0">
                  <c:v>22.727272727272727</c:v>
                </c:pt>
                <c:pt idx="15" formatCode="0">
                  <c:v>22.641509433962266</c:v>
                </c:pt>
                <c:pt idx="16" formatCode="0">
                  <c:v>25.773195876288657</c:v>
                </c:pt>
                <c:pt idx="18" formatCode="0">
                  <c:v>22.256097560975611</c:v>
                </c:pt>
                <c:pt idx="19" formatCode="0">
                  <c:v>21.243523316062177</c:v>
                </c:pt>
                <c:pt idx="20" formatCode="0">
                  <c:v>20.689655172413794</c:v>
                </c:pt>
                <c:pt idx="21" formatCode="0">
                  <c:v>37.704918032786885</c:v>
                </c:pt>
                <c:pt idx="22" formatCode="0">
                  <c:v>4.2553191489361701</c:v>
                </c:pt>
                <c:pt idx="24" formatCode="0">
                  <c:v>22.256097560975611</c:v>
                </c:pt>
                <c:pt idx="25" formatCode="0">
                  <c:v>21.311475409836063</c:v>
                </c:pt>
                <c:pt idx="26" formatCode="0">
                  <c:v>22.608695652173914</c:v>
                </c:pt>
              </c:numCache>
            </c:numRef>
          </c:val>
          <c:extLst>
            <c:ext xmlns:c16="http://schemas.microsoft.com/office/drawing/2014/chart" uri="{C3380CC4-5D6E-409C-BE32-E72D297353CC}">
              <c16:uniqueId val="{0000000F-08E8-4ADA-8B30-8A25117FD870}"/>
            </c:ext>
          </c:extLst>
        </c:ser>
        <c:ser>
          <c:idx val="16"/>
          <c:order val="16"/>
          <c:tx>
            <c:strRef>
              <c:f>Dati!$S$1965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Dati!$S$1966:$S$1992</c:f>
              <c:numCache>
                <c:formatCode>General</c:formatCode>
                <c:ptCount val="27"/>
                <c:pt idx="0" formatCode="0">
                  <c:v>20.725296489846567</c:v>
                </c:pt>
                <c:pt idx="2" formatCode="0">
                  <c:v>18.876793032786885</c:v>
                </c:pt>
                <c:pt idx="3" formatCode="0">
                  <c:v>17.134141777079122</c:v>
                </c:pt>
                <c:pt idx="4" formatCode="0">
                  <c:v>26.667182183730283</c:v>
                </c:pt>
                <c:pt idx="6" formatCode="0">
                  <c:v>20.584259897503522</c:v>
                </c:pt>
                <c:pt idx="7" formatCode="0">
                  <c:v>20.829918032786885</c:v>
                </c:pt>
                <c:pt idx="9" formatCode="0">
                  <c:v>22.345636595661137</c:v>
                </c:pt>
                <c:pt idx="10" formatCode="0">
                  <c:v>20.204918032786885</c:v>
                </c:pt>
                <c:pt idx="12" formatCode="0">
                  <c:v>21.428322288106035</c:v>
                </c:pt>
                <c:pt idx="13" formatCode="0">
                  <c:v>25.837448153268813</c:v>
                </c:pt>
                <c:pt idx="14" formatCode="0">
                  <c:v>19.977645305514159</c:v>
                </c:pt>
                <c:pt idx="15" formatCode="0">
                  <c:v>20.063408598824619</c:v>
                </c:pt>
                <c:pt idx="16" formatCode="0">
                  <c:v>16.931722156498228</c:v>
                </c:pt>
                <c:pt idx="18" formatCode="0">
                  <c:v>20.448820471811274</c:v>
                </c:pt>
                <c:pt idx="19" formatCode="0">
                  <c:v>21.461394716724708</c:v>
                </c:pt>
                <c:pt idx="20" formatCode="0">
                  <c:v>22.015262860373092</c:v>
                </c:pt>
                <c:pt idx="21" formatCode="0">
                  <c:v>5</c:v>
                </c:pt>
                <c:pt idx="22" formatCode="0">
                  <c:v>38.449598883850712</c:v>
                </c:pt>
                <c:pt idx="24" formatCode="0">
                  <c:v>20.448820471811274</c:v>
                </c:pt>
                <c:pt idx="25" formatCode="0">
                  <c:v>21.393442622950822</c:v>
                </c:pt>
                <c:pt idx="26" formatCode="0">
                  <c:v>20.096222380612971</c:v>
                </c:pt>
              </c:numCache>
            </c:numRef>
          </c:val>
          <c:extLst>
            <c:ext xmlns:c16="http://schemas.microsoft.com/office/drawing/2014/chart" uri="{C3380CC4-5D6E-409C-BE32-E72D297353CC}">
              <c16:uniqueId val="{00000010-08E8-4ADA-8B30-8A25117FD870}"/>
            </c:ext>
          </c:extLst>
        </c:ser>
        <c:ser>
          <c:idx val="17"/>
          <c:order val="17"/>
          <c:tx>
            <c:strRef>
              <c:f>Dati!$T$1965</c:f>
              <c:strCache>
                <c:ptCount val="1"/>
                <c:pt idx="0">
                  <c:v>Procedūrai nav rezultāta (veltīgi iztērēta nauda un laiks)</c:v>
                </c:pt>
              </c:strCache>
            </c:strRef>
          </c:tx>
          <c:spPr>
            <a:solidFill>
              <a:srgbClr val="C4BD97"/>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8E8-4ADA-8B30-8A25117FD870}"/>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8E8-4ADA-8B30-8A25117FD870}"/>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8F-4FFD-9E35-9E6A6C85E2AE}"/>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8E8-4ADA-8B30-8A25117FD870}"/>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8E8-4ADA-8B30-8A25117FD870}"/>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8E8-4ADA-8B30-8A25117FD870}"/>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Dati!$T$1966:$T$1992</c:f>
              <c:numCache>
                <c:formatCode>General</c:formatCode>
                <c:ptCount val="27"/>
                <c:pt idx="0" formatCode="0">
                  <c:v>4.3668122270742353</c:v>
                </c:pt>
                <c:pt idx="2" formatCode="0">
                  <c:v>4.296875</c:v>
                </c:pt>
                <c:pt idx="3" formatCode="0">
                  <c:v>2.7397260273972601</c:v>
                </c:pt>
                <c:pt idx="4" formatCode="0">
                  <c:v>6.132075471698113</c:v>
                </c:pt>
                <c:pt idx="6" formatCode="0">
                  <c:v>4.3875685557586834</c:v>
                </c:pt>
                <c:pt idx="7" formatCode="0">
                  <c:v>3.90625</c:v>
                </c:pt>
                <c:pt idx="9" formatCode="0">
                  <c:v>4.1916167664670656</c:v>
                </c:pt>
                <c:pt idx="10" formatCode="0">
                  <c:v>4.4230769230769234</c:v>
                </c:pt>
                <c:pt idx="12" formatCode="0">
                  <c:v>4.2553191489361701</c:v>
                </c:pt>
                <c:pt idx="13" formatCode="0">
                  <c:v>6.024096385542169</c:v>
                </c:pt>
                <c:pt idx="14" formatCode="0">
                  <c:v>1.1363636363636365</c:v>
                </c:pt>
                <c:pt idx="15" formatCode="0">
                  <c:v>6.6037735849056602</c:v>
                </c:pt>
                <c:pt idx="16" formatCode="0">
                  <c:v>3.0927835051546393</c:v>
                </c:pt>
                <c:pt idx="18" formatCode="0">
                  <c:v>5.1829268292682924</c:v>
                </c:pt>
                <c:pt idx="19" formatCode="0">
                  <c:v>1.5544041450777202</c:v>
                </c:pt>
                <c:pt idx="20" formatCode="0">
                  <c:v>6.8965517241379306</c:v>
                </c:pt>
                <c:pt idx="21" formatCode="0">
                  <c:v>1.639344262295082</c:v>
                </c:pt>
                <c:pt idx="22" formatCode="0">
                  <c:v>10.638297872340425</c:v>
                </c:pt>
                <c:pt idx="24" formatCode="0">
                  <c:v>5.1829268292682924</c:v>
                </c:pt>
                <c:pt idx="25" formatCode="0">
                  <c:v>4.0983606557377046</c:v>
                </c:pt>
                <c:pt idx="26" formatCode="0">
                  <c:v>2.6086956521739131</c:v>
                </c:pt>
              </c:numCache>
            </c:numRef>
          </c:val>
          <c:extLst>
            <c:ext xmlns:c16="http://schemas.microsoft.com/office/drawing/2014/chart" uri="{C3380CC4-5D6E-409C-BE32-E72D297353CC}">
              <c16:uniqueId val="{00000011-08E8-4ADA-8B30-8A25117FD870}"/>
            </c:ext>
          </c:extLst>
        </c:ser>
        <c:ser>
          <c:idx val="18"/>
          <c:order val="18"/>
          <c:tx>
            <c:strRef>
              <c:f>Dati!$U$1965</c:f>
              <c:strCache>
                <c:ptCount val="1"/>
                <c:pt idx="0">
                  <c:v>.</c:v>
                </c:pt>
              </c:strCache>
            </c:strRef>
          </c:tx>
          <c:spPr>
            <a:noFill/>
          </c:spPr>
          <c:invertIfNegative val="0"/>
          <c:dLbls>
            <c:delete val="1"/>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Dati!$U$1966:$U$1992</c:f>
              <c:numCache>
                <c:formatCode>0</c:formatCode>
                <c:ptCount val="27"/>
                <c:pt idx="0">
                  <c:v>11.271485645266189</c:v>
                </c:pt>
                <c:pt idx="1">
                  <c:v>15.638297872340425</c:v>
                </c:pt>
                <c:pt idx="2">
                  <c:v>11.341422872340425</c:v>
                </c:pt>
                <c:pt idx="3">
                  <c:v>12.898571844943165</c:v>
                </c:pt>
                <c:pt idx="4">
                  <c:v>9.5062224006423115</c:v>
                </c:pt>
                <c:pt idx="5">
                  <c:v>15.638297872340425</c:v>
                </c:pt>
                <c:pt idx="6">
                  <c:v>11.250729316581742</c:v>
                </c:pt>
                <c:pt idx="7">
                  <c:v>11.732047872340425</c:v>
                </c:pt>
                <c:pt idx="8">
                  <c:v>15.638297872340425</c:v>
                </c:pt>
                <c:pt idx="9">
                  <c:v>11.44668110587336</c:v>
                </c:pt>
                <c:pt idx="10">
                  <c:v>11.215220949263502</c:v>
                </c:pt>
                <c:pt idx="11">
                  <c:v>15.638297872340425</c:v>
                </c:pt>
                <c:pt idx="12">
                  <c:v>11.382978723404255</c:v>
                </c:pt>
                <c:pt idx="13">
                  <c:v>9.6142014867982564</c:v>
                </c:pt>
                <c:pt idx="14">
                  <c:v>14.501934235976789</c:v>
                </c:pt>
                <c:pt idx="15">
                  <c:v>9.0345242874347651</c:v>
                </c:pt>
                <c:pt idx="16">
                  <c:v>12.545514367185786</c:v>
                </c:pt>
                <c:pt idx="17">
                  <c:v>15.638297872340425</c:v>
                </c:pt>
                <c:pt idx="18">
                  <c:v>10.455371043072134</c:v>
                </c:pt>
                <c:pt idx="19">
                  <c:v>14.083893727262705</c:v>
                </c:pt>
                <c:pt idx="20">
                  <c:v>8.7417461482024947</c:v>
                </c:pt>
                <c:pt idx="21">
                  <c:v>13.998953610045344</c:v>
                </c:pt>
                <c:pt idx="22">
                  <c:v>5</c:v>
                </c:pt>
                <c:pt idx="23">
                  <c:v>15.638297872340425</c:v>
                </c:pt>
                <c:pt idx="24">
                  <c:v>10.455371043072134</c:v>
                </c:pt>
                <c:pt idx="25">
                  <c:v>11.53993721660272</c:v>
                </c:pt>
                <c:pt idx="26">
                  <c:v>13.029602220166513</c:v>
                </c:pt>
              </c:numCache>
            </c:numRef>
          </c:val>
          <c:extLst>
            <c:ext xmlns:c16="http://schemas.microsoft.com/office/drawing/2014/chart" uri="{C3380CC4-5D6E-409C-BE32-E72D297353CC}">
              <c16:uniqueId val="{00000012-08E8-4ADA-8B30-8A25117FD870}"/>
            </c:ext>
          </c:extLst>
        </c:ser>
        <c:ser>
          <c:idx val="19"/>
          <c:order val="19"/>
          <c:tx>
            <c:strRef>
              <c:f>Dati!$V$1965</c:f>
              <c:strCache>
                <c:ptCount val="1"/>
                <c:pt idx="0">
                  <c:v>Nezina / grūti pateikt</c:v>
                </c:pt>
              </c:strCache>
            </c:strRef>
          </c:tx>
          <c:spPr>
            <a:solidFill>
              <a:sysClr val="window" lastClr="FFFFFF">
                <a:lumMod val="75000"/>
              </a:sysClr>
            </a:solidFill>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8E8-4ADA-8B30-8A25117FD870}"/>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8E8-4ADA-8B30-8A25117FD870}"/>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8E8-4ADA-8B30-8A25117FD870}"/>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Dati!$B$1966:$B$1992</c:f>
              <c:strCache>
                <c:ptCount val="27"/>
                <c:pt idx="0">
                  <c:v>VISAS RESPONDENTES, n=687</c:v>
                </c:pt>
                <c:pt idx="1">
                  <c:v>VECUMS</c:v>
                </c:pt>
                <c:pt idx="2">
                  <c:v>18–34 gadi, n=256</c:v>
                </c:pt>
                <c:pt idx="3">
                  <c:v>35–44 gadi, n=219</c:v>
                </c:pt>
                <c:pt idx="4">
                  <c:v>45–64 gadi, n=212</c:v>
                </c:pt>
                <c:pt idx="5">
                  <c:v>SARUNVALODA ĢIMENĒ</c:v>
                </c:pt>
                <c:pt idx="6">
                  <c:v>Latviešu, n=547</c:v>
                </c:pt>
                <c:pt idx="7">
                  <c:v>Krievu, n=128</c:v>
                </c:pt>
                <c:pt idx="8">
                  <c:v>IZGLĪTĪBA</c:v>
                </c:pt>
                <c:pt idx="9">
                  <c:v>Vidējā, prof. vidējā vai pamata, n=167</c:v>
                </c:pt>
                <c:pt idx="10">
                  <c:v>Augstākā, n=520</c:v>
                </c:pt>
                <c:pt idx="11">
                  <c:v>IENĀKUMI UZ VIENU CILVĒKU ĢIMENĒ</c:v>
                </c:pt>
                <c:pt idx="12">
                  <c:v>Zemi, n=94</c:v>
                </c:pt>
                <c:pt idx="13">
                  <c:v>Vidēji zemi, n=83</c:v>
                </c:pt>
                <c:pt idx="14">
                  <c:v>Vidēji, n=88</c:v>
                </c:pt>
                <c:pt idx="15">
                  <c:v>Vidēji augsti, n=106</c:v>
                </c:pt>
                <c:pt idx="16">
                  <c:v>Augsti, n=97</c:v>
                </c:pt>
                <c:pt idx="17">
                  <c:v>REĢIONS</c:v>
                </c:pt>
                <c:pt idx="18">
                  <c:v>Rīga, n=328</c:v>
                </c:pt>
                <c:pt idx="19">
                  <c:v>Vidzeme, n=193</c:v>
                </c:pt>
                <c:pt idx="20">
                  <c:v>Kurzeme, n=58</c:v>
                </c:pt>
                <c:pt idx="21">
                  <c:v>Zemgale, n=61</c:v>
                </c:pt>
                <c:pt idx="22">
                  <c:v>Latgale, n=47</c:v>
                </c:pt>
                <c:pt idx="23">
                  <c:v>APDZĪVOTĀS VIETAS TIPS</c:v>
                </c:pt>
                <c:pt idx="24">
                  <c:v>Rīga, n=328</c:v>
                </c:pt>
                <c:pt idx="25">
                  <c:v>Cita pilsēta, n=244</c:v>
                </c:pt>
                <c:pt idx="26">
                  <c:v>Lauki, n=115</c:v>
                </c:pt>
              </c:strCache>
            </c:strRef>
          </c:cat>
          <c:val>
            <c:numRef>
              <c:f>Dati!$V$1966:$V$1992</c:f>
              <c:numCache>
                <c:formatCode>General</c:formatCode>
                <c:ptCount val="27"/>
                <c:pt idx="0" formatCode="0">
                  <c:v>5.5312954876273652</c:v>
                </c:pt>
                <c:pt idx="2" formatCode="0">
                  <c:v>2.734375</c:v>
                </c:pt>
                <c:pt idx="3" formatCode="0">
                  <c:v>5.0228310502283104</c:v>
                </c:pt>
                <c:pt idx="4" formatCode="0">
                  <c:v>9.433962264150944</c:v>
                </c:pt>
                <c:pt idx="6" formatCode="0">
                  <c:v>5.6672760511883</c:v>
                </c:pt>
                <c:pt idx="7" formatCode="0">
                  <c:v>5.46875</c:v>
                </c:pt>
                <c:pt idx="9" formatCode="0">
                  <c:v>5.3892215568862278</c:v>
                </c:pt>
                <c:pt idx="10" formatCode="0">
                  <c:v>5.5769230769230775</c:v>
                </c:pt>
                <c:pt idx="12" formatCode="0">
                  <c:v>6.3829787234042552</c:v>
                </c:pt>
                <c:pt idx="13" formatCode="0">
                  <c:v>4.8192771084337354</c:v>
                </c:pt>
                <c:pt idx="14" formatCode="0">
                  <c:v>7.9545454545454541</c:v>
                </c:pt>
                <c:pt idx="15" formatCode="0">
                  <c:v>3.7735849056603774</c:v>
                </c:pt>
                <c:pt idx="16" formatCode="0">
                  <c:v>5.1546391752577314</c:v>
                </c:pt>
                <c:pt idx="18" formatCode="0">
                  <c:v>4.2682926829268295</c:v>
                </c:pt>
                <c:pt idx="19" formatCode="0">
                  <c:v>6.7357512953367875</c:v>
                </c:pt>
                <c:pt idx="20" formatCode="0">
                  <c:v>8.6206896551724146</c:v>
                </c:pt>
                <c:pt idx="21" formatCode="0">
                  <c:v>8.1967213114754092</c:v>
                </c:pt>
                <c:pt idx="22" formatCode="0">
                  <c:v>2.1276595744680851</c:v>
                </c:pt>
                <c:pt idx="24" formatCode="0">
                  <c:v>4.2682926829268295</c:v>
                </c:pt>
                <c:pt idx="25" formatCode="0">
                  <c:v>7.7868852459016393</c:v>
                </c:pt>
                <c:pt idx="26" formatCode="0">
                  <c:v>4.3478260869565215</c:v>
                </c:pt>
              </c:numCache>
            </c:numRef>
          </c:val>
          <c:extLst>
            <c:ext xmlns:c16="http://schemas.microsoft.com/office/drawing/2014/chart" uri="{C3380CC4-5D6E-409C-BE32-E72D297353CC}">
              <c16:uniqueId val="{00000013-08E8-4ADA-8B30-8A25117FD870}"/>
            </c:ext>
          </c:extLst>
        </c:ser>
        <c:dLbls>
          <c:dLblPos val="ctr"/>
          <c:showLegendKey val="0"/>
          <c:showVal val="1"/>
          <c:showCatName val="0"/>
          <c:showSerName val="0"/>
          <c:showPercent val="0"/>
          <c:showBubbleSize val="0"/>
        </c:dLbls>
        <c:gapWidth val="20"/>
        <c:overlap val="100"/>
        <c:axId val="412713184"/>
        <c:axId val="412710832"/>
      </c:barChart>
      <c:catAx>
        <c:axId val="41271318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2710832"/>
        <c:crossesAt val="0"/>
        <c:auto val="1"/>
        <c:lblAlgn val="ctr"/>
        <c:lblOffset val="100"/>
        <c:tickLblSkip val="1"/>
        <c:tickMarkSkip val="1"/>
        <c:noMultiLvlLbl val="0"/>
      </c:catAx>
      <c:valAx>
        <c:axId val="412710832"/>
        <c:scaling>
          <c:orientation val="minMax"/>
          <c:max val="500"/>
          <c:min val="0"/>
        </c:scaling>
        <c:delete val="1"/>
        <c:axPos val="t"/>
        <c:numFmt formatCode="0" sourceLinked="1"/>
        <c:majorTickMark val="out"/>
        <c:minorTickMark val="none"/>
        <c:tickLblPos val="nextTo"/>
        <c:crossAx val="41271318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8021806853582549"/>
          <c:y val="0.10564172268353764"/>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6357303565247492"/>
          <c:y val="0.10763427573480955"/>
          <c:w val="0.72214001384562132"/>
          <c:h val="0.87571157901673913"/>
        </c:manualLayout>
      </c:layout>
      <c:barChart>
        <c:barDir val="bar"/>
        <c:grouping val="stacked"/>
        <c:varyColors val="0"/>
        <c:ser>
          <c:idx val="0"/>
          <c:order val="0"/>
          <c:tx>
            <c:strRef>
              <c:f>Dati!$C$1995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Dati!$C$1996:$C$2023</c:f>
              <c:numCache>
                <c:formatCode>0</c:formatCode>
                <c:ptCount val="2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numCache>
            </c:numRef>
          </c:val>
          <c:extLst>
            <c:ext xmlns:c16="http://schemas.microsoft.com/office/drawing/2014/chart" uri="{C3380CC4-5D6E-409C-BE32-E72D297353CC}">
              <c16:uniqueId val="{00000000-F4E8-462C-AF16-9D01320D3F14}"/>
            </c:ext>
          </c:extLst>
        </c:ser>
        <c:ser>
          <c:idx val="1"/>
          <c:order val="1"/>
          <c:tx>
            <c:strRef>
              <c:f>Dati!$D$1995</c:f>
              <c:strCache>
                <c:ptCount val="1"/>
                <c:pt idx="0">
                  <c:v>Apdegumi</c:v>
                </c:pt>
              </c:strCache>
            </c:strRef>
          </c:tx>
          <c:spPr>
            <a:solidFill>
              <a:srgbClr val="114F5B"/>
            </a:solidFill>
          </c:spPr>
          <c:invertIfNegative val="0"/>
          <c:dLbls>
            <c:dLbl>
              <c:idx val="1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9E99-414B-BCAE-F84E2D35E0F1}"/>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Dati!$D$1996:$D$2023</c:f>
              <c:numCache>
                <c:formatCode>General</c:formatCode>
                <c:ptCount val="28"/>
                <c:pt idx="0" formatCode="0">
                  <c:v>84.279475982532745</c:v>
                </c:pt>
                <c:pt idx="2" formatCode="0">
                  <c:v>84.795321637426895</c:v>
                </c:pt>
                <c:pt idx="3" formatCode="0">
                  <c:v>83.768115942028984</c:v>
                </c:pt>
                <c:pt idx="5" formatCode="0">
                  <c:v>85.517241379310349</c:v>
                </c:pt>
                <c:pt idx="6" formatCode="0">
                  <c:v>83.375314861460964</c:v>
                </c:pt>
                <c:pt idx="8" formatCode="0">
                  <c:v>87.878787878787875</c:v>
                </c:pt>
                <c:pt idx="9" formatCode="0">
                  <c:v>83.673469387755105</c:v>
                </c:pt>
                <c:pt idx="11" formatCode="0">
                  <c:v>88.028169014084511</c:v>
                </c:pt>
                <c:pt idx="12" formatCode="0">
                  <c:v>78.160919540229884</c:v>
                </c:pt>
                <c:pt idx="14" formatCode="0">
                  <c:v>88.378378378378372</c:v>
                </c:pt>
                <c:pt idx="15" formatCode="0">
                  <c:v>79.495268138801265</c:v>
                </c:pt>
                <c:pt idx="17" formatCode="0">
                  <c:v>88.741721854304629</c:v>
                </c:pt>
                <c:pt idx="18" formatCode="0">
                  <c:v>83.022388059701484</c:v>
                </c:pt>
                <c:pt idx="20" formatCode="0">
                  <c:v>85.714285714285708</c:v>
                </c:pt>
                <c:pt idx="21" formatCode="0">
                  <c:v>83.908045977011497</c:v>
                </c:pt>
                <c:pt idx="23" formatCode="0">
                  <c:v>84.745762711864401</c:v>
                </c:pt>
                <c:pt idx="24" formatCode="0">
                  <c:v>84.805653710247356</c:v>
                </c:pt>
                <c:pt idx="26" formatCode="0">
                  <c:v>82.608695652173907</c:v>
                </c:pt>
                <c:pt idx="27" formatCode="0">
                  <c:v>85.347985347985343</c:v>
                </c:pt>
              </c:numCache>
            </c:numRef>
          </c:val>
          <c:extLst>
            <c:ext xmlns:c16="http://schemas.microsoft.com/office/drawing/2014/chart" uri="{C3380CC4-5D6E-409C-BE32-E72D297353CC}">
              <c16:uniqueId val="{00000001-F4E8-462C-AF16-9D01320D3F14}"/>
            </c:ext>
          </c:extLst>
        </c:ser>
        <c:ser>
          <c:idx val="2"/>
          <c:order val="2"/>
          <c:tx>
            <c:strRef>
              <c:f>Dati!$E$1995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Dati!$E$1996:$E$2023</c:f>
              <c:numCache>
                <c:formatCode>General</c:formatCode>
                <c:ptCount val="28"/>
                <c:pt idx="0" formatCode="0">
                  <c:v>9.4622458717718843</c:v>
                </c:pt>
                <c:pt idx="2" formatCode="0">
                  <c:v>8.9464002168777341</c:v>
                </c:pt>
                <c:pt idx="3" formatCode="0">
                  <c:v>9.9736059122756444</c:v>
                </c:pt>
                <c:pt idx="5" formatCode="0">
                  <c:v>8.2244804749942801</c:v>
                </c:pt>
                <c:pt idx="6" formatCode="0">
                  <c:v>10.366406992843665</c:v>
                </c:pt>
                <c:pt idx="8" formatCode="0">
                  <c:v>5.8629339755167535</c:v>
                </c:pt>
                <c:pt idx="9" formatCode="0">
                  <c:v>10.068252466549524</c:v>
                </c:pt>
                <c:pt idx="11" formatCode="0">
                  <c:v>5.7135528402201174</c:v>
                </c:pt>
                <c:pt idx="12" formatCode="0">
                  <c:v>15.580802314074745</c:v>
                </c:pt>
                <c:pt idx="14" formatCode="0">
                  <c:v>5.363343475926257</c:v>
                </c:pt>
                <c:pt idx="15" formatCode="0">
                  <c:v>14.246453715503364</c:v>
                </c:pt>
                <c:pt idx="17" formatCode="0">
                  <c:v>5</c:v>
                </c:pt>
                <c:pt idx="18" formatCode="0">
                  <c:v>10.719333794603145</c:v>
                </c:pt>
                <c:pt idx="20" formatCode="0">
                  <c:v>8.0274361400189207</c:v>
                </c:pt>
                <c:pt idx="21" formatCode="0">
                  <c:v>9.8336758772931319</c:v>
                </c:pt>
                <c:pt idx="23" formatCode="0">
                  <c:v>8.9959591424402277</c:v>
                </c:pt>
                <c:pt idx="24" formatCode="0">
                  <c:v>8.9360681440572733</c:v>
                </c:pt>
                <c:pt idx="26" formatCode="0">
                  <c:v>11.133026202130722</c:v>
                </c:pt>
                <c:pt idx="27" formatCode="0">
                  <c:v>8.3937365063192857</c:v>
                </c:pt>
              </c:numCache>
            </c:numRef>
          </c:val>
          <c:extLst>
            <c:ext xmlns:c16="http://schemas.microsoft.com/office/drawing/2014/chart" uri="{C3380CC4-5D6E-409C-BE32-E72D297353CC}">
              <c16:uniqueId val="{00000002-F4E8-462C-AF16-9D01320D3F14}"/>
            </c:ext>
          </c:extLst>
        </c:ser>
        <c:ser>
          <c:idx val="3"/>
          <c:order val="3"/>
          <c:tx>
            <c:strRef>
              <c:f>Dati!$F$1995</c:f>
              <c:strCache>
                <c:ptCount val="1"/>
                <c:pt idx="0">
                  <c:v>Rētas</c:v>
                </c:pt>
              </c:strCache>
            </c:strRef>
          </c:tx>
          <c:spPr>
            <a:solidFill>
              <a:srgbClr val="16697A"/>
            </a:solidFill>
          </c:spPr>
          <c:invertIfNegative val="0"/>
          <c:dLbls>
            <c:dLbl>
              <c:idx val="2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B251-439C-A275-06196980CBB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Dati!$F$1996:$F$2023</c:f>
              <c:numCache>
                <c:formatCode>General</c:formatCode>
                <c:ptCount val="28"/>
                <c:pt idx="0" formatCode="0">
                  <c:v>68.850072780203789</c:v>
                </c:pt>
                <c:pt idx="2" formatCode="0">
                  <c:v>66.666666666666657</c:v>
                </c:pt>
                <c:pt idx="3" formatCode="0">
                  <c:v>71.014492753623188</c:v>
                </c:pt>
                <c:pt idx="5" formatCode="0">
                  <c:v>64.827586206896541</c:v>
                </c:pt>
                <c:pt idx="6" formatCode="0">
                  <c:v>71.788413098236788</c:v>
                </c:pt>
                <c:pt idx="8" formatCode="0">
                  <c:v>73.73737373737373</c:v>
                </c:pt>
                <c:pt idx="9" formatCode="0">
                  <c:v>68.027210884353735</c:v>
                </c:pt>
                <c:pt idx="11" formatCode="0">
                  <c:v>70.187793427230048</c:v>
                </c:pt>
                <c:pt idx="12" formatCode="0">
                  <c:v>66.666666666666657</c:v>
                </c:pt>
                <c:pt idx="14" formatCode="0">
                  <c:v>68.918918918918919</c:v>
                </c:pt>
                <c:pt idx="15" formatCode="0">
                  <c:v>68.769716088328082</c:v>
                </c:pt>
                <c:pt idx="17" formatCode="0">
                  <c:v>70.860927152317871</c:v>
                </c:pt>
                <c:pt idx="18" formatCode="0">
                  <c:v>68.28358208955224</c:v>
                </c:pt>
                <c:pt idx="20" formatCode="0">
                  <c:v>65.476190476190482</c:v>
                </c:pt>
                <c:pt idx="21" formatCode="0">
                  <c:v>67.81609195402298</c:v>
                </c:pt>
                <c:pt idx="23" formatCode="0">
                  <c:v>62.711864406779661</c:v>
                </c:pt>
                <c:pt idx="24" formatCode="0">
                  <c:v>67.491166077738512</c:v>
                </c:pt>
                <c:pt idx="26" formatCode="0">
                  <c:v>79.710144927536234</c:v>
                </c:pt>
                <c:pt idx="27" formatCode="0">
                  <c:v>63.369963369963365</c:v>
                </c:pt>
              </c:numCache>
            </c:numRef>
          </c:val>
          <c:extLst>
            <c:ext xmlns:c16="http://schemas.microsoft.com/office/drawing/2014/chart" uri="{C3380CC4-5D6E-409C-BE32-E72D297353CC}">
              <c16:uniqueId val="{00000003-F4E8-462C-AF16-9D01320D3F14}"/>
            </c:ext>
          </c:extLst>
        </c:ser>
        <c:ser>
          <c:idx val="4"/>
          <c:order val="4"/>
          <c:tx>
            <c:strRef>
              <c:f>Dati!$G$1995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Dati!$G$1996:$G$2023</c:f>
              <c:numCache>
                <c:formatCode>General</c:formatCode>
                <c:ptCount val="28"/>
                <c:pt idx="0" formatCode="0">
                  <c:v>15.860072147332446</c:v>
                </c:pt>
                <c:pt idx="2" formatCode="0">
                  <c:v>18.043478260869577</c:v>
                </c:pt>
                <c:pt idx="3" formatCode="0">
                  <c:v>13.695652173913047</c:v>
                </c:pt>
                <c:pt idx="5" formatCode="0">
                  <c:v>19.882558720639693</c:v>
                </c:pt>
                <c:pt idx="6" formatCode="0">
                  <c:v>12.921731829299446</c:v>
                </c:pt>
                <c:pt idx="8" formatCode="0">
                  <c:v>10.972771190162504</c:v>
                </c:pt>
                <c:pt idx="9" formatCode="0">
                  <c:v>16.682934043182499</c:v>
                </c:pt>
                <c:pt idx="11" formatCode="0">
                  <c:v>14.522351500306186</c:v>
                </c:pt>
                <c:pt idx="12" formatCode="0">
                  <c:v>18.043478260869577</c:v>
                </c:pt>
                <c:pt idx="14" formatCode="0">
                  <c:v>15.791226008617315</c:v>
                </c:pt>
                <c:pt idx="15" formatCode="0">
                  <c:v>15.940428839208153</c:v>
                </c:pt>
                <c:pt idx="17" formatCode="0">
                  <c:v>13.849217775218364</c:v>
                </c:pt>
                <c:pt idx="18" formatCode="0">
                  <c:v>16.426562837983994</c:v>
                </c:pt>
                <c:pt idx="20" formatCode="0">
                  <c:v>19.233954451345753</c:v>
                </c:pt>
                <c:pt idx="21" formatCode="0">
                  <c:v>16.894052973513254</c:v>
                </c:pt>
                <c:pt idx="23" formatCode="0">
                  <c:v>21.998280520756573</c:v>
                </c:pt>
                <c:pt idx="24" formatCode="0">
                  <c:v>17.218978849797722</c:v>
                </c:pt>
                <c:pt idx="26" formatCode="0">
                  <c:v>5</c:v>
                </c:pt>
                <c:pt idx="27" formatCode="0">
                  <c:v>21.340181557572869</c:v>
                </c:pt>
              </c:numCache>
            </c:numRef>
          </c:val>
          <c:extLst>
            <c:ext xmlns:c16="http://schemas.microsoft.com/office/drawing/2014/chart" uri="{C3380CC4-5D6E-409C-BE32-E72D297353CC}">
              <c16:uniqueId val="{00000004-F4E8-462C-AF16-9D01320D3F14}"/>
            </c:ext>
          </c:extLst>
        </c:ser>
        <c:ser>
          <c:idx val="5"/>
          <c:order val="5"/>
          <c:tx>
            <c:strRef>
              <c:f>Dati!$H$1995</c:f>
              <c:strCache>
                <c:ptCount val="1"/>
                <c:pt idx="0">
                  <c:v>Alerģiskas ādas reakcijas</c:v>
                </c:pt>
              </c:strCache>
            </c:strRef>
          </c:tx>
          <c:spPr>
            <a:solidFill>
              <a:srgbClr val="489FB5"/>
            </a:solidFill>
          </c:spPr>
          <c:invertIfNegative val="0"/>
          <c:dLbls>
            <c:dLbl>
              <c:idx val="20"/>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1-B251-439C-A275-06196980CBB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Dati!$H$1996:$H$2023</c:f>
              <c:numCache>
                <c:formatCode>General</c:formatCode>
                <c:ptCount val="28"/>
                <c:pt idx="0" formatCode="0">
                  <c:v>62.882096069869</c:v>
                </c:pt>
                <c:pt idx="2" formatCode="0">
                  <c:v>61.988304093567251</c:v>
                </c:pt>
                <c:pt idx="3" formatCode="0">
                  <c:v>63.768115942028977</c:v>
                </c:pt>
                <c:pt idx="5" formatCode="0">
                  <c:v>60.689655172413794</c:v>
                </c:pt>
                <c:pt idx="6" formatCode="0">
                  <c:v>64.483627204030228</c:v>
                </c:pt>
                <c:pt idx="8" formatCode="0">
                  <c:v>54.54545454545454</c:v>
                </c:pt>
                <c:pt idx="9" formatCode="0">
                  <c:v>64.285714285714292</c:v>
                </c:pt>
                <c:pt idx="11" formatCode="0">
                  <c:v>63.380281690140848</c:v>
                </c:pt>
                <c:pt idx="12" formatCode="0">
                  <c:v>62.068965517241381</c:v>
                </c:pt>
                <c:pt idx="14" formatCode="0">
                  <c:v>64.054054054054049</c:v>
                </c:pt>
                <c:pt idx="15" formatCode="0">
                  <c:v>61.514195583596212</c:v>
                </c:pt>
                <c:pt idx="17" formatCode="0">
                  <c:v>57.615894039735096</c:v>
                </c:pt>
                <c:pt idx="18" formatCode="0">
                  <c:v>64.365671641791039</c:v>
                </c:pt>
                <c:pt idx="20" formatCode="0">
                  <c:v>67.857142857142861</c:v>
                </c:pt>
                <c:pt idx="21" formatCode="0">
                  <c:v>56.321839080459768</c:v>
                </c:pt>
                <c:pt idx="23" formatCode="0">
                  <c:v>64.406779661016941</c:v>
                </c:pt>
                <c:pt idx="24" formatCode="0">
                  <c:v>61.484098939929332</c:v>
                </c:pt>
                <c:pt idx="26" formatCode="0">
                  <c:v>62.318840579710141</c:v>
                </c:pt>
                <c:pt idx="27" formatCode="0">
                  <c:v>61.904761904761905</c:v>
                </c:pt>
              </c:numCache>
            </c:numRef>
          </c:val>
          <c:extLst>
            <c:ext xmlns:c16="http://schemas.microsoft.com/office/drawing/2014/chart" uri="{C3380CC4-5D6E-409C-BE32-E72D297353CC}">
              <c16:uniqueId val="{00000005-F4E8-462C-AF16-9D01320D3F14}"/>
            </c:ext>
          </c:extLst>
        </c:ser>
        <c:ser>
          <c:idx val="6"/>
          <c:order val="6"/>
          <c:tx>
            <c:strRef>
              <c:f>Dati!$I$1995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Dati!$I$1996:$I$2023</c:f>
              <c:numCache>
                <c:formatCode>General</c:formatCode>
                <c:ptCount val="28"/>
                <c:pt idx="0" formatCode="0">
                  <c:v>9.9750467872738611</c:v>
                </c:pt>
                <c:pt idx="2" formatCode="0">
                  <c:v>10.86883876357561</c:v>
                </c:pt>
                <c:pt idx="3" formatCode="0">
                  <c:v>9.0890269151138838</c:v>
                </c:pt>
                <c:pt idx="5" formatCode="0">
                  <c:v>12.167487684729068</c:v>
                </c:pt>
                <c:pt idx="6" formatCode="0">
                  <c:v>8.3735156531126336</c:v>
                </c:pt>
                <c:pt idx="8" formatCode="0">
                  <c:v>18.311688311688322</c:v>
                </c:pt>
                <c:pt idx="9" formatCode="0">
                  <c:v>8.5714285714285694</c:v>
                </c:pt>
                <c:pt idx="11" formatCode="0">
                  <c:v>9.4768611670020135</c:v>
                </c:pt>
                <c:pt idx="12" formatCode="0">
                  <c:v>10.78817733990148</c:v>
                </c:pt>
                <c:pt idx="14" formatCode="0">
                  <c:v>8.8030888030888121</c:v>
                </c:pt>
                <c:pt idx="15" formatCode="0">
                  <c:v>11.342947273546649</c:v>
                </c:pt>
                <c:pt idx="17" formatCode="0">
                  <c:v>15.241248817407765</c:v>
                </c:pt>
                <c:pt idx="18" formatCode="0">
                  <c:v>8.4914712153518224</c:v>
                </c:pt>
                <c:pt idx="20" formatCode="0">
                  <c:v>5</c:v>
                </c:pt>
                <c:pt idx="21" formatCode="0">
                  <c:v>16.535303776683094</c:v>
                </c:pt>
                <c:pt idx="23" formatCode="0">
                  <c:v>8.4503631961259202</c:v>
                </c:pt>
                <c:pt idx="24" formatCode="0">
                  <c:v>11.373043917213529</c:v>
                </c:pt>
                <c:pt idx="26" formatCode="0">
                  <c:v>10.53830227743272</c:v>
                </c:pt>
                <c:pt idx="27" formatCode="0">
                  <c:v>10.952380952380956</c:v>
                </c:pt>
              </c:numCache>
            </c:numRef>
          </c:val>
          <c:extLst>
            <c:ext xmlns:c16="http://schemas.microsoft.com/office/drawing/2014/chart" uri="{C3380CC4-5D6E-409C-BE32-E72D297353CC}">
              <c16:uniqueId val="{00000006-F4E8-462C-AF16-9D01320D3F14}"/>
            </c:ext>
          </c:extLst>
        </c:ser>
        <c:ser>
          <c:idx val="7"/>
          <c:order val="7"/>
          <c:tx>
            <c:strRef>
              <c:f>Dati!$J$1995</c:f>
              <c:strCache>
                <c:ptCount val="1"/>
                <c:pt idx="0">
                  <c:v>Pastiprināta ādas pigmentācija (hiperpigmentācija)</c:v>
                </c:pt>
              </c:strCache>
            </c:strRef>
          </c:tx>
          <c:spPr>
            <a:solidFill>
              <a:srgbClr val="97C9D5"/>
            </a:solidFill>
          </c:spPr>
          <c:invertIfNegative val="0"/>
          <c:dLbls>
            <c:dLbl>
              <c:idx val="2"/>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2-B251-439C-A275-06196980CBB7}"/>
                </c:ext>
              </c:extLst>
            </c:dLbl>
            <c:dLbl>
              <c:idx val="5"/>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3-B251-439C-A275-06196980CBB7}"/>
                </c:ext>
              </c:extLst>
            </c:dLbl>
            <c:dLbl>
              <c:idx val="8"/>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4-B251-439C-A275-06196980CBB7}"/>
                </c:ext>
              </c:extLst>
            </c:dLbl>
            <c:dLbl>
              <c:idx val="11"/>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5-B251-439C-A275-06196980CBB7}"/>
                </c:ext>
              </c:extLst>
            </c:dLbl>
            <c:dLbl>
              <c:idx val="14"/>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6-B251-439C-A275-06196980CBB7}"/>
                </c:ext>
              </c:extLst>
            </c:dLbl>
            <c:dLbl>
              <c:idx val="17"/>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7-B251-439C-A275-06196980CBB7}"/>
                </c:ext>
              </c:extLst>
            </c:dLbl>
            <c:dLbl>
              <c:idx val="23"/>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8-B251-439C-A275-06196980CBB7}"/>
                </c:ext>
              </c:extLst>
            </c:dLbl>
            <c:dLbl>
              <c:idx val="26"/>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9-B251-439C-A275-06196980CBB7}"/>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Dati!$J$1996:$J$2023</c:f>
              <c:numCache>
                <c:formatCode>General</c:formatCode>
                <c:ptCount val="28"/>
                <c:pt idx="0" formatCode="0">
                  <c:v>57.350800582241632</c:v>
                </c:pt>
                <c:pt idx="2" formatCode="0">
                  <c:v>62.280701754385973</c:v>
                </c:pt>
                <c:pt idx="3" formatCode="0">
                  <c:v>52.463768115942031</c:v>
                </c:pt>
                <c:pt idx="5" formatCode="0">
                  <c:v>61.724137931034484</c:v>
                </c:pt>
                <c:pt idx="6" formatCode="0">
                  <c:v>54.156171284634759</c:v>
                </c:pt>
                <c:pt idx="8" formatCode="0">
                  <c:v>69.696969696969703</c:v>
                </c:pt>
                <c:pt idx="9" formatCode="0">
                  <c:v>55.272108843537417</c:v>
                </c:pt>
                <c:pt idx="11" formatCode="0">
                  <c:v>62.676056338028175</c:v>
                </c:pt>
                <c:pt idx="12" formatCode="0">
                  <c:v>48.659003831417621</c:v>
                </c:pt>
                <c:pt idx="14" formatCode="0">
                  <c:v>62.432432432432428</c:v>
                </c:pt>
                <c:pt idx="15" formatCode="0">
                  <c:v>51.419558359621455</c:v>
                </c:pt>
                <c:pt idx="17" formatCode="0">
                  <c:v>64.900662251655632</c:v>
                </c:pt>
                <c:pt idx="18" formatCode="0">
                  <c:v>55.223880597014926</c:v>
                </c:pt>
                <c:pt idx="20" formatCode="0">
                  <c:v>62.5</c:v>
                </c:pt>
                <c:pt idx="21" formatCode="0">
                  <c:v>62.068965517241381</c:v>
                </c:pt>
                <c:pt idx="23" formatCode="0">
                  <c:v>69.491525423728817</c:v>
                </c:pt>
                <c:pt idx="24" formatCode="0">
                  <c:v>60.777385159010599</c:v>
                </c:pt>
                <c:pt idx="26" formatCode="0">
                  <c:v>69.565217391304344</c:v>
                </c:pt>
                <c:pt idx="27" formatCode="0">
                  <c:v>60.439560439560438</c:v>
                </c:pt>
              </c:numCache>
            </c:numRef>
          </c:val>
          <c:extLst>
            <c:ext xmlns:c16="http://schemas.microsoft.com/office/drawing/2014/chart" uri="{C3380CC4-5D6E-409C-BE32-E72D297353CC}">
              <c16:uniqueId val="{00000007-F4E8-462C-AF16-9D01320D3F14}"/>
            </c:ext>
          </c:extLst>
        </c:ser>
        <c:ser>
          <c:idx val="8"/>
          <c:order val="8"/>
          <c:tx>
            <c:strRef>
              <c:f>Dati!$K$1995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Dati!$K$1996:$K$2023</c:f>
              <c:numCache>
                <c:formatCode>General</c:formatCode>
                <c:ptCount val="28"/>
                <c:pt idx="0" formatCode="0">
                  <c:v>17.34616911472807</c:v>
                </c:pt>
                <c:pt idx="2" formatCode="0">
                  <c:v>12.41626794258373</c:v>
                </c:pt>
                <c:pt idx="3" formatCode="0">
                  <c:v>22.233201581027672</c:v>
                </c:pt>
                <c:pt idx="5" formatCode="0">
                  <c:v>12.972831765935219</c:v>
                </c:pt>
                <c:pt idx="6" formatCode="0">
                  <c:v>20.540798412334944</c:v>
                </c:pt>
                <c:pt idx="8" formatCode="0">
                  <c:v>5</c:v>
                </c:pt>
                <c:pt idx="9" formatCode="0">
                  <c:v>19.424860853432286</c:v>
                </c:pt>
                <c:pt idx="11" formatCode="0">
                  <c:v>12.020913358941527</c:v>
                </c:pt>
                <c:pt idx="12" formatCode="0">
                  <c:v>26.037965865552081</c:v>
                </c:pt>
                <c:pt idx="14" formatCode="0">
                  <c:v>12.264537264537275</c:v>
                </c:pt>
                <c:pt idx="15" formatCode="0">
                  <c:v>23.277411337348248</c:v>
                </c:pt>
                <c:pt idx="17" formatCode="0">
                  <c:v>9.7963074453140706</c:v>
                </c:pt>
                <c:pt idx="18" formatCode="0">
                  <c:v>19.473089099954777</c:v>
                </c:pt>
                <c:pt idx="20" formatCode="0">
                  <c:v>12.196969696969703</c:v>
                </c:pt>
                <c:pt idx="21" formatCode="0">
                  <c:v>12.628004179728322</c:v>
                </c:pt>
                <c:pt idx="23" formatCode="0">
                  <c:v>5.2054442732408859</c:v>
                </c:pt>
                <c:pt idx="24" formatCode="0">
                  <c:v>13.919584537959103</c:v>
                </c:pt>
                <c:pt idx="26" formatCode="0">
                  <c:v>5.1317523056653584</c:v>
                </c:pt>
                <c:pt idx="27" formatCode="0">
                  <c:v>14.257409257409265</c:v>
                </c:pt>
              </c:numCache>
            </c:numRef>
          </c:val>
          <c:extLst>
            <c:ext xmlns:c16="http://schemas.microsoft.com/office/drawing/2014/chart" uri="{C3380CC4-5D6E-409C-BE32-E72D297353CC}">
              <c16:uniqueId val="{00000008-F4E8-462C-AF16-9D01320D3F14}"/>
            </c:ext>
          </c:extLst>
        </c:ser>
        <c:ser>
          <c:idx val="9"/>
          <c:order val="9"/>
          <c:tx>
            <c:strRef>
              <c:f>Dati!$L$1995</c:f>
              <c:strCache>
                <c:ptCount val="1"/>
                <c:pt idx="0">
                  <c:v>Ādas pigmentācijas zudums (depigmentācija)</c:v>
                </c:pt>
              </c:strCache>
            </c:strRef>
          </c:tx>
          <c:spPr>
            <a:solidFill>
              <a:srgbClr val="D8D0E2"/>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Dati!$L$1996:$L$2023</c:f>
              <c:numCache>
                <c:formatCode>General</c:formatCode>
                <c:ptCount val="28"/>
                <c:pt idx="0" formatCode="0">
                  <c:v>25.327510917030565</c:v>
                </c:pt>
                <c:pt idx="2" formatCode="0">
                  <c:v>25.438596491228072</c:v>
                </c:pt>
                <c:pt idx="3" formatCode="0">
                  <c:v>25.217391304347824</c:v>
                </c:pt>
                <c:pt idx="5" formatCode="0">
                  <c:v>23.793103448275861</c:v>
                </c:pt>
                <c:pt idx="6" formatCode="0">
                  <c:v>26.448362720403022</c:v>
                </c:pt>
                <c:pt idx="8" formatCode="0">
                  <c:v>26.262626262626267</c:v>
                </c:pt>
                <c:pt idx="9" formatCode="0">
                  <c:v>25.170068027210885</c:v>
                </c:pt>
                <c:pt idx="11" formatCode="0">
                  <c:v>26.995305164319248</c:v>
                </c:pt>
                <c:pt idx="12" formatCode="0">
                  <c:v>22.60536398467433</c:v>
                </c:pt>
                <c:pt idx="14" formatCode="0">
                  <c:v>26.756756756756754</c:v>
                </c:pt>
                <c:pt idx="15" formatCode="0">
                  <c:v>23.65930599369085</c:v>
                </c:pt>
                <c:pt idx="17" formatCode="0">
                  <c:v>29.139072847682119</c:v>
                </c:pt>
                <c:pt idx="18" formatCode="0">
                  <c:v>24.253731343283583</c:v>
                </c:pt>
                <c:pt idx="20" formatCode="0">
                  <c:v>25</c:v>
                </c:pt>
                <c:pt idx="21" formatCode="0">
                  <c:v>25.862068965517242</c:v>
                </c:pt>
                <c:pt idx="23" formatCode="0">
                  <c:v>23.728813559322035</c:v>
                </c:pt>
                <c:pt idx="24" formatCode="0">
                  <c:v>25.795053003533567</c:v>
                </c:pt>
                <c:pt idx="26" formatCode="0">
                  <c:v>27.536231884057973</c:v>
                </c:pt>
                <c:pt idx="27" formatCode="0">
                  <c:v>24.908424908424909</c:v>
                </c:pt>
              </c:numCache>
            </c:numRef>
          </c:val>
          <c:extLst>
            <c:ext xmlns:c16="http://schemas.microsoft.com/office/drawing/2014/chart" uri="{C3380CC4-5D6E-409C-BE32-E72D297353CC}">
              <c16:uniqueId val="{00000009-F4E8-462C-AF16-9D01320D3F14}"/>
            </c:ext>
          </c:extLst>
        </c:ser>
        <c:ser>
          <c:idx val="10"/>
          <c:order val="10"/>
          <c:tx>
            <c:strRef>
              <c:f>Dati!$M$1995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Dati!$M$1996:$M$2023</c:f>
              <c:numCache>
                <c:formatCode>General</c:formatCode>
                <c:ptCount val="28"/>
                <c:pt idx="0" formatCode="0">
                  <c:v>8.8115619306515534</c:v>
                </c:pt>
                <c:pt idx="2" formatCode="0">
                  <c:v>8.7004763564540468</c:v>
                </c:pt>
                <c:pt idx="3" formatCode="0">
                  <c:v>8.9216815433342944</c:v>
                </c:pt>
                <c:pt idx="5" formatCode="0">
                  <c:v>10.345969399406258</c:v>
                </c:pt>
                <c:pt idx="6" formatCode="0">
                  <c:v>7.6907101272790968</c:v>
                </c:pt>
                <c:pt idx="8" formatCode="0">
                  <c:v>7.8764465850558523</c:v>
                </c:pt>
                <c:pt idx="9" formatCode="0">
                  <c:v>8.969004820471234</c:v>
                </c:pt>
                <c:pt idx="11" formatCode="0">
                  <c:v>7.1437676833628707</c:v>
                </c:pt>
                <c:pt idx="12" formatCode="0">
                  <c:v>11.533708863007789</c:v>
                </c:pt>
                <c:pt idx="14" formatCode="0">
                  <c:v>7.3823160909253644</c:v>
                </c:pt>
                <c:pt idx="15" formatCode="0">
                  <c:v>10.479766853991269</c:v>
                </c:pt>
                <c:pt idx="17" formatCode="0">
                  <c:v>5</c:v>
                </c:pt>
                <c:pt idx="18" formatCode="0">
                  <c:v>9.8853415043985358</c:v>
                </c:pt>
                <c:pt idx="20" formatCode="0">
                  <c:v>9.1390728476821188</c:v>
                </c:pt>
                <c:pt idx="21" formatCode="0">
                  <c:v>8.2770038821648768</c:v>
                </c:pt>
                <c:pt idx="23" formatCode="0">
                  <c:v>10.410259288360084</c:v>
                </c:pt>
                <c:pt idx="24" formatCode="0">
                  <c:v>8.3440198441485514</c:v>
                </c:pt>
                <c:pt idx="26" formatCode="0">
                  <c:v>6.6028409636241463</c:v>
                </c:pt>
                <c:pt idx="27" formatCode="0">
                  <c:v>9.2306479392572101</c:v>
                </c:pt>
              </c:numCache>
            </c:numRef>
          </c:val>
          <c:extLst>
            <c:ext xmlns:c16="http://schemas.microsoft.com/office/drawing/2014/chart" uri="{C3380CC4-5D6E-409C-BE32-E72D297353CC}">
              <c16:uniqueId val="{0000000A-F4E8-462C-AF16-9D01320D3F14}"/>
            </c:ext>
          </c:extLst>
        </c:ser>
        <c:ser>
          <c:idx val="11"/>
          <c:order val="11"/>
          <c:tx>
            <c:strRef>
              <c:f>Dati!$N$1995</c:f>
              <c:strCache>
                <c:ptCount val="1"/>
                <c:pt idx="0">
                  <c:v>Zemādas asinsvadu sašaurināšanās</c:v>
                </c:pt>
              </c:strCache>
            </c:strRef>
          </c:tx>
          <c:spPr>
            <a:solidFill>
              <a:srgbClr val="7C7287"/>
            </a:solidFill>
          </c:spPr>
          <c:invertIfNegative val="0"/>
          <c:dLbls>
            <c:dLbl>
              <c:idx val="2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A-B251-439C-A275-06196980CBB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Dati!$N$1996:$N$2023</c:f>
              <c:numCache>
                <c:formatCode>General</c:formatCode>
                <c:ptCount val="28"/>
                <c:pt idx="0" formatCode="0">
                  <c:v>19.50509461426492</c:v>
                </c:pt>
                <c:pt idx="2" formatCode="0">
                  <c:v>16.081871345029239</c:v>
                </c:pt>
                <c:pt idx="3" formatCode="0">
                  <c:v>22.89855072463768</c:v>
                </c:pt>
                <c:pt idx="5" formatCode="0">
                  <c:v>15.172413793103448</c:v>
                </c:pt>
                <c:pt idx="6" formatCode="0">
                  <c:v>22.670025188916874</c:v>
                </c:pt>
                <c:pt idx="8" formatCode="0">
                  <c:v>15.151515151515152</c:v>
                </c:pt>
                <c:pt idx="9" formatCode="0">
                  <c:v>20.238095238095237</c:v>
                </c:pt>
                <c:pt idx="11" formatCode="0">
                  <c:v>19.718309859154928</c:v>
                </c:pt>
                <c:pt idx="12" formatCode="0">
                  <c:v>19.157088122605366</c:v>
                </c:pt>
                <c:pt idx="14" formatCode="0">
                  <c:v>19.189189189189189</c:v>
                </c:pt>
                <c:pt idx="15" formatCode="0">
                  <c:v>19.873817034700316</c:v>
                </c:pt>
                <c:pt idx="17" formatCode="0">
                  <c:v>18.543046357615893</c:v>
                </c:pt>
                <c:pt idx="18" formatCode="0">
                  <c:v>19.776119402985074</c:v>
                </c:pt>
                <c:pt idx="20" formatCode="0">
                  <c:v>13.690476190476192</c:v>
                </c:pt>
                <c:pt idx="21" formatCode="0">
                  <c:v>18.390804597701148</c:v>
                </c:pt>
                <c:pt idx="23" formatCode="0">
                  <c:v>22.033898305084744</c:v>
                </c:pt>
                <c:pt idx="24" formatCode="0">
                  <c:v>14.840989399293287</c:v>
                </c:pt>
                <c:pt idx="26" formatCode="0">
                  <c:v>26.086956521739129</c:v>
                </c:pt>
                <c:pt idx="27" formatCode="0">
                  <c:v>13.553113553113553</c:v>
                </c:pt>
              </c:numCache>
            </c:numRef>
          </c:val>
          <c:extLst>
            <c:ext xmlns:c16="http://schemas.microsoft.com/office/drawing/2014/chart" uri="{C3380CC4-5D6E-409C-BE32-E72D297353CC}">
              <c16:uniqueId val="{0000000B-F4E8-462C-AF16-9D01320D3F14}"/>
            </c:ext>
          </c:extLst>
        </c:ser>
        <c:ser>
          <c:idx val="12"/>
          <c:order val="12"/>
          <c:tx>
            <c:strRef>
              <c:f>Dati!$O$1995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Dati!$O$1996:$O$2023</c:f>
              <c:numCache>
                <c:formatCode>General</c:formatCode>
                <c:ptCount val="28"/>
                <c:pt idx="0" formatCode="0">
                  <c:v>11.58186190747421</c:v>
                </c:pt>
                <c:pt idx="2" formatCode="0">
                  <c:v>15.005085176709891</c:v>
                </c:pt>
                <c:pt idx="3" formatCode="0">
                  <c:v>8.1884057971014492</c:v>
                </c:pt>
                <c:pt idx="5" formatCode="0">
                  <c:v>15.914542728635681</c:v>
                </c:pt>
                <c:pt idx="6" formatCode="0">
                  <c:v>8.416931332822255</c:v>
                </c:pt>
                <c:pt idx="8" formatCode="0">
                  <c:v>15.935441370223977</c:v>
                </c:pt>
                <c:pt idx="9" formatCode="0">
                  <c:v>10.848861283643892</c:v>
                </c:pt>
                <c:pt idx="11" formatCode="0">
                  <c:v>11.368646662584201</c:v>
                </c:pt>
                <c:pt idx="12" formatCode="0">
                  <c:v>11.929868399133763</c:v>
                </c:pt>
                <c:pt idx="14" formatCode="0">
                  <c:v>11.89776733254994</c:v>
                </c:pt>
                <c:pt idx="15" formatCode="0">
                  <c:v>11.213139487038813</c:v>
                </c:pt>
                <c:pt idx="17" formatCode="0">
                  <c:v>12.543910164123236</c:v>
                </c:pt>
                <c:pt idx="18" formatCode="0">
                  <c:v>11.310837118754055</c:v>
                </c:pt>
                <c:pt idx="20" formatCode="0">
                  <c:v>17.396480331262936</c:v>
                </c:pt>
                <c:pt idx="21" formatCode="0">
                  <c:v>12.696151924037981</c:v>
                </c:pt>
                <c:pt idx="23" formatCode="0">
                  <c:v>9.0530582166543851</c:v>
                </c:pt>
                <c:pt idx="24" formatCode="0">
                  <c:v>16.24596712244584</c:v>
                </c:pt>
                <c:pt idx="26" formatCode="0">
                  <c:v>5</c:v>
                </c:pt>
                <c:pt idx="27" formatCode="0">
                  <c:v>17.533842968625578</c:v>
                </c:pt>
              </c:numCache>
            </c:numRef>
          </c:val>
          <c:extLst>
            <c:ext xmlns:c16="http://schemas.microsoft.com/office/drawing/2014/chart" uri="{C3380CC4-5D6E-409C-BE32-E72D297353CC}">
              <c16:uniqueId val="{0000000C-F4E8-462C-AF16-9D01320D3F14}"/>
            </c:ext>
          </c:extLst>
        </c:ser>
        <c:ser>
          <c:idx val="13"/>
          <c:order val="13"/>
          <c:tx>
            <c:strRef>
              <c:f>Dati!$P$1995</c:f>
              <c:strCache>
                <c:ptCount val="1"/>
                <c:pt idx="0">
                  <c:v>Ādas pH līmeņa izmaiņas</c:v>
                </c:pt>
              </c:strCache>
            </c:strRef>
          </c:tx>
          <c:spPr>
            <a:solidFill>
              <a:srgbClr val="524B59"/>
            </a:solidFill>
          </c:spPr>
          <c:invertIfNegative val="0"/>
          <c:dLbls>
            <c:dLbl>
              <c:idx val="2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B-B251-439C-A275-06196980CBB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Dati!$P$1996:$P$2023</c:f>
              <c:numCache>
                <c:formatCode>General</c:formatCode>
                <c:ptCount val="28"/>
                <c:pt idx="0" formatCode="0">
                  <c:v>11.935953420669577</c:v>
                </c:pt>
                <c:pt idx="2" formatCode="0">
                  <c:v>10.526315789473683</c:v>
                </c:pt>
                <c:pt idx="3" formatCode="0">
                  <c:v>13.333333333333334</c:v>
                </c:pt>
                <c:pt idx="5" formatCode="0">
                  <c:v>9.6551724137931032</c:v>
                </c:pt>
                <c:pt idx="6" formatCode="0">
                  <c:v>13.602015113350127</c:v>
                </c:pt>
                <c:pt idx="8" formatCode="0">
                  <c:v>11.111111111111111</c:v>
                </c:pt>
                <c:pt idx="9" formatCode="0">
                  <c:v>12.074829931972788</c:v>
                </c:pt>
                <c:pt idx="11" formatCode="0">
                  <c:v>11.737089201877934</c:v>
                </c:pt>
                <c:pt idx="12" formatCode="0">
                  <c:v>12.260536398467432</c:v>
                </c:pt>
                <c:pt idx="14" formatCode="0">
                  <c:v>10.810810810810811</c:v>
                </c:pt>
                <c:pt idx="15" formatCode="0">
                  <c:v>13.249211356466878</c:v>
                </c:pt>
                <c:pt idx="17" formatCode="0">
                  <c:v>13.245033112582782</c:v>
                </c:pt>
                <c:pt idx="18" formatCode="0">
                  <c:v>11.567164179104477</c:v>
                </c:pt>
                <c:pt idx="20" formatCode="0">
                  <c:v>11.904761904761903</c:v>
                </c:pt>
                <c:pt idx="21" formatCode="0">
                  <c:v>9.1954022988505741</c:v>
                </c:pt>
                <c:pt idx="23" formatCode="0">
                  <c:v>18.64406779661017</c:v>
                </c:pt>
                <c:pt idx="24" formatCode="0">
                  <c:v>8.8339222614840995</c:v>
                </c:pt>
                <c:pt idx="26" formatCode="0">
                  <c:v>8.695652173913043</c:v>
                </c:pt>
                <c:pt idx="27" formatCode="0">
                  <c:v>10.989010989010989</c:v>
                </c:pt>
              </c:numCache>
            </c:numRef>
          </c:val>
          <c:extLst>
            <c:ext xmlns:c16="http://schemas.microsoft.com/office/drawing/2014/chart" uri="{C3380CC4-5D6E-409C-BE32-E72D297353CC}">
              <c16:uniqueId val="{0000000D-F4E8-462C-AF16-9D01320D3F14}"/>
            </c:ext>
          </c:extLst>
        </c:ser>
        <c:ser>
          <c:idx val="14"/>
          <c:order val="14"/>
          <c:tx>
            <c:strRef>
              <c:f>Dati!$Q$1995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Dati!$Q$1996:$Q$2023</c:f>
              <c:numCache>
                <c:formatCode>General</c:formatCode>
                <c:ptCount val="28"/>
                <c:pt idx="0" formatCode="0">
                  <c:v>11.708114375940593</c:v>
                </c:pt>
                <c:pt idx="2" formatCode="0">
                  <c:v>13.117752007136486</c:v>
                </c:pt>
                <c:pt idx="3" formatCode="0">
                  <c:v>10.310734463276836</c:v>
                </c:pt>
                <c:pt idx="5" formatCode="0">
                  <c:v>13.988895382817066</c:v>
                </c:pt>
                <c:pt idx="6" formatCode="0">
                  <c:v>10.042052683260042</c:v>
                </c:pt>
                <c:pt idx="8" formatCode="0">
                  <c:v>12.532956685499059</c:v>
                </c:pt>
                <c:pt idx="9" formatCode="0">
                  <c:v>11.569237864637381</c:v>
                </c:pt>
                <c:pt idx="11" formatCode="0">
                  <c:v>11.906978594732236</c:v>
                </c:pt>
                <c:pt idx="12" formatCode="0">
                  <c:v>11.383531398142738</c:v>
                </c:pt>
                <c:pt idx="14" formatCode="0">
                  <c:v>12.833256985799359</c:v>
                </c:pt>
                <c:pt idx="15" formatCode="0">
                  <c:v>10.394856440143291</c:v>
                </c:pt>
                <c:pt idx="17" formatCode="0">
                  <c:v>10.399034684027388</c:v>
                </c:pt>
                <c:pt idx="18" formatCode="0">
                  <c:v>12.076903617505693</c:v>
                </c:pt>
                <c:pt idx="20" formatCode="0">
                  <c:v>11.739305891848266</c:v>
                </c:pt>
                <c:pt idx="21" formatCode="0">
                  <c:v>14.448665497759595</c:v>
                </c:pt>
                <c:pt idx="23" formatCode="0">
                  <c:v>5</c:v>
                </c:pt>
                <c:pt idx="24" formatCode="0">
                  <c:v>14.81014553512607</c:v>
                </c:pt>
                <c:pt idx="26" formatCode="0">
                  <c:v>14.948415622697127</c:v>
                </c:pt>
                <c:pt idx="27" formatCode="0">
                  <c:v>12.655056807599181</c:v>
                </c:pt>
              </c:numCache>
            </c:numRef>
          </c:val>
          <c:extLst>
            <c:ext xmlns:c16="http://schemas.microsoft.com/office/drawing/2014/chart" uri="{C3380CC4-5D6E-409C-BE32-E72D297353CC}">
              <c16:uniqueId val="{0000000E-F4E8-462C-AF16-9D01320D3F14}"/>
            </c:ext>
          </c:extLst>
        </c:ser>
        <c:ser>
          <c:idx val="15"/>
          <c:order val="15"/>
          <c:tx>
            <c:strRef>
              <c:f>Dati!$R$1995</c:f>
              <c:strCache>
                <c:ptCount val="1"/>
                <c:pt idx="0">
                  <c:v>Citi kaitējumi</c:v>
                </c:pt>
              </c:strCache>
            </c:strRef>
          </c:tx>
          <c:spPr>
            <a:solidFill>
              <a:srgbClr val="E5E2D1"/>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Dati!$R$1996:$R$2023</c:f>
              <c:numCache>
                <c:formatCode>General</c:formatCode>
                <c:ptCount val="28"/>
                <c:pt idx="0" formatCode="0">
                  <c:v>21.979621542940318</c:v>
                </c:pt>
                <c:pt idx="2" formatCode="0">
                  <c:v>21.637426900584796</c:v>
                </c:pt>
                <c:pt idx="3" formatCode="0">
                  <c:v>22.318840579710145</c:v>
                </c:pt>
                <c:pt idx="5" formatCode="0">
                  <c:v>22.413793103448278</c:v>
                </c:pt>
                <c:pt idx="6" formatCode="0">
                  <c:v>21.662468513853906</c:v>
                </c:pt>
                <c:pt idx="8" formatCode="0">
                  <c:v>18.181818181818183</c:v>
                </c:pt>
                <c:pt idx="9" formatCode="0">
                  <c:v>22.61904761904762</c:v>
                </c:pt>
                <c:pt idx="11" formatCode="0">
                  <c:v>23.943661971830984</c:v>
                </c:pt>
                <c:pt idx="12" formatCode="0">
                  <c:v>18.773946360153257</c:v>
                </c:pt>
                <c:pt idx="14" formatCode="0">
                  <c:v>23.513513513513516</c:v>
                </c:pt>
                <c:pt idx="15" formatCode="0">
                  <c:v>20.189274447949526</c:v>
                </c:pt>
                <c:pt idx="17" formatCode="0">
                  <c:v>23.841059602649008</c:v>
                </c:pt>
                <c:pt idx="18" formatCode="0">
                  <c:v>21.455223880597014</c:v>
                </c:pt>
                <c:pt idx="20" formatCode="0">
                  <c:v>21.428571428571427</c:v>
                </c:pt>
                <c:pt idx="21" formatCode="0">
                  <c:v>21.839080459770116</c:v>
                </c:pt>
                <c:pt idx="23" formatCode="0">
                  <c:v>20.33898305084746</c:v>
                </c:pt>
                <c:pt idx="24" formatCode="0">
                  <c:v>21.908127208480565</c:v>
                </c:pt>
                <c:pt idx="26" formatCode="0">
                  <c:v>26.086956521739129</c:v>
                </c:pt>
                <c:pt idx="27" formatCode="0">
                  <c:v>20.512820512820511</c:v>
                </c:pt>
              </c:numCache>
            </c:numRef>
          </c:val>
          <c:extLst>
            <c:ext xmlns:c16="http://schemas.microsoft.com/office/drawing/2014/chart" uri="{C3380CC4-5D6E-409C-BE32-E72D297353CC}">
              <c16:uniqueId val="{0000000F-F4E8-462C-AF16-9D01320D3F14}"/>
            </c:ext>
          </c:extLst>
        </c:ser>
        <c:ser>
          <c:idx val="16"/>
          <c:order val="16"/>
          <c:tx>
            <c:strRef>
              <c:f>Dati!$S$1995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Dati!$S$1996:$S$2023</c:f>
              <c:numCache>
                <c:formatCode>General</c:formatCode>
                <c:ptCount val="28"/>
                <c:pt idx="0" formatCode="0">
                  <c:v>9.1073349787988107</c:v>
                </c:pt>
                <c:pt idx="2" formatCode="0">
                  <c:v>9.4495296211543334</c:v>
                </c:pt>
                <c:pt idx="3" formatCode="0">
                  <c:v>8.7681159420289845</c:v>
                </c:pt>
                <c:pt idx="5" formatCode="0">
                  <c:v>8.6731634182908515</c:v>
                </c:pt>
                <c:pt idx="6" formatCode="0">
                  <c:v>9.4244880078852233</c:v>
                </c:pt>
                <c:pt idx="8" formatCode="0">
                  <c:v>12.905138339920946</c:v>
                </c:pt>
                <c:pt idx="9" formatCode="0">
                  <c:v>8.4679089026915086</c:v>
                </c:pt>
                <c:pt idx="11" formatCode="0">
                  <c:v>7.1432945499081448</c:v>
                </c:pt>
                <c:pt idx="12" formatCode="0">
                  <c:v>12.313010161585872</c:v>
                </c:pt>
                <c:pt idx="14" formatCode="0">
                  <c:v>7.5734430082256132</c:v>
                </c:pt>
                <c:pt idx="15" formatCode="0">
                  <c:v>10.897682073789603</c:v>
                </c:pt>
                <c:pt idx="17" formatCode="0">
                  <c:v>7.2458969190901215</c:v>
                </c:pt>
                <c:pt idx="18" formatCode="0">
                  <c:v>9.6317326411421149</c:v>
                </c:pt>
                <c:pt idx="20" formatCode="0">
                  <c:v>9.658385093167702</c:v>
                </c:pt>
                <c:pt idx="21" formatCode="0">
                  <c:v>9.2478760619690128</c:v>
                </c:pt>
                <c:pt idx="23" formatCode="0">
                  <c:v>10.747973470891669</c:v>
                </c:pt>
                <c:pt idx="24" formatCode="0">
                  <c:v>9.1788293132585643</c:v>
                </c:pt>
                <c:pt idx="26" formatCode="0">
                  <c:v>5</c:v>
                </c:pt>
                <c:pt idx="27" formatCode="0">
                  <c:v>10.574136008918618</c:v>
                </c:pt>
              </c:numCache>
            </c:numRef>
          </c:val>
          <c:extLst>
            <c:ext xmlns:c16="http://schemas.microsoft.com/office/drawing/2014/chart" uri="{C3380CC4-5D6E-409C-BE32-E72D297353CC}">
              <c16:uniqueId val="{00000010-F4E8-462C-AF16-9D01320D3F14}"/>
            </c:ext>
          </c:extLst>
        </c:ser>
        <c:ser>
          <c:idx val="17"/>
          <c:order val="17"/>
          <c:tx>
            <c:strRef>
              <c:f>Dati!$T$1995</c:f>
              <c:strCache>
                <c:ptCount val="1"/>
                <c:pt idx="0">
                  <c:v>Procedūrai nav rezultāta (veltīgi iztērēta nauda un laiks)</c:v>
                </c:pt>
              </c:strCache>
            </c:strRef>
          </c:tx>
          <c:spPr>
            <a:solidFill>
              <a:srgbClr val="C4BD97"/>
            </a:solidFill>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4E8-462C-AF16-9D01320D3F14}"/>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4E8-462C-AF16-9D01320D3F14}"/>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4E8-462C-AF16-9D01320D3F14}"/>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E8-462C-AF16-9D01320D3F14}"/>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4E8-462C-AF16-9D01320D3F14}"/>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Dati!$T$1996:$T$2023</c:f>
              <c:numCache>
                <c:formatCode>General</c:formatCode>
                <c:ptCount val="28"/>
                <c:pt idx="0" formatCode="0">
                  <c:v>4.3668122270742353</c:v>
                </c:pt>
                <c:pt idx="2" formatCode="0">
                  <c:v>3.8011695906432745</c:v>
                </c:pt>
                <c:pt idx="3" formatCode="0">
                  <c:v>4.9275362318840585</c:v>
                </c:pt>
                <c:pt idx="5" formatCode="0">
                  <c:v>3.4482758620689653</c:v>
                </c:pt>
                <c:pt idx="6" formatCode="0">
                  <c:v>5.037783375314862</c:v>
                </c:pt>
                <c:pt idx="8" formatCode="0">
                  <c:v>3.0303030303030303</c:v>
                </c:pt>
                <c:pt idx="9" formatCode="0">
                  <c:v>4.591836734693878</c:v>
                </c:pt>
                <c:pt idx="11" formatCode="0">
                  <c:v>3.5211267605633805</c:v>
                </c:pt>
                <c:pt idx="12" formatCode="0">
                  <c:v>5.7471264367816088</c:v>
                </c:pt>
                <c:pt idx="14" formatCode="0">
                  <c:v>3.7837837837837842</c:v>
                </c:pt>
                <c:pt idx="15" formatCode="0">
                  <c:v>5.0473186119873814</c:v>
                </c:pt>
                <c:pt idx="17" formatCode="0">
                  <c:v>4.6357615894039732</c:v>
                </c:pt>
                <c:pt idx="18" formatCode="0">
                  <c:v>4.2910447761194028</c:v>
                </c:pt>
                <c:pt idx="20" formatCode="0">
                  <c:v>4.1666666666666661</c:v>
                </c:pt>
                <c:pt idx="21" formatCode="0">
                  <c:v>3.4482758620689653</c:v>
                </c:pt>
                <c:pt idx="23" formatCode="0">
                  <c:v>5.0847457627118651</c:v>
                </c:pt>
                <c:pt idx="24" formatCode="0">
                  <c:v>3.5335689045936398</c:v>
                </c:pt>
                <c:pt idx="26" formatCode="0">
                  <c:v>1.4492753623188406</c:v>
                </c:pt>
                <c:pt idx="27" formatCode="0">
                  <c:v>4.395604395604396</c:v>
                </c:pt>
              </c:numCache>
            </c:numRef>
          </c:val>
          <c:extLst>
            <c:ext xmlns:c16="http://schemas.microsoft.com/office/drawing/2014/chart" uri="{C3380CC4-5D6E-409C-BE32-E72D297353CC}">
              <c16:uniqueId val="{00000011-F4E8-462C-AF16-9D01320D3F14}"/>
            </c:ext>
          </c:extLst>
        </c:ser>
        <c:ser>
          <c:idx val="18"/>
          <c:order val="18"/>
          <c:tx>
            <c:strRef>
              <c:f>Dati!$U$1995</c:f>
              <c:strCache>
                <c:ptCount val="1"/>
                <c:pt idx="0">
                  <c:v>.</c:v>
                </c:pt>
              </c:strCache>
            </c:strRef>
          </c:tx>
          <c:spPr>
            <a:noFill/>
          </c:spPr>
          <c:invertIfNegative val="0"/>
          <c:dLbls>
            <c:delete val="1"/>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Dati!$U$1996:$U$2023</c:f>
              <c:numCache>
                <c:formatCode>0</c:formatCode>
                <c:ptCount val="28"/>
                <c:pt idx="0">
                  <c:v>8.3803142097073735</c:v>
                </c:pt>
                <c:pt idx="1">
                  <c:v>12.74712643678161</c:v>
                </c:pt>
                <c:pt idx="2">
                  <c:v>8.9459568461383334</c:v>
                </c:pt>
                <c:pt idx="3">
                  <c:v>7.8195902048975503</c:v>
                </c:pt>
                <c:pt idx="4">
                  <c:v>12.74712643678161</c:v>
                </c:pt>
                <c:pt idx="5">
                  <c:v>9.2988505747126435</c:v>
                </c:pt>
                <c:pt idx="6">
                  <c:v>7.7093430614667469</c:v>
                </c:pt>
                <c:pt idx="7">
                  <c:v>12.74712643678161</c:v>
                </c:pt>
                <c:pt idx="8">
                  <c:v>9.7168234064785786</c:v>
                </c:pt>
                <c:pt idx="9">
                  <c:v>8.1552897020877317</c:v>
                </c:pt>
                <c:pt idx="10">
                  <c:v>12.74712643678161</c:v>
                </c:pt>
                <c:pt idx="11">
                  <c:v>9.2259996762182279</c:v>
                </c:pt>
                <c:pt idx="12">
                  <c:v>7</c:v>
                </c:pt>
                <c:pt idx="13">
                  <c:v>12.74712643678161</c:v>
                </c:pt>
                <c:pt idx="14">
                  <c:v>8.9633426529978237</c:v>
                </c:pt>
                <c:pt idx="15">
                  <c:v>7.6998078247942274</c:v>
                </c:pt>
                <c:pt idx="16">
                  <c:v>12.74712643678161</c:v>
                </c:pt>
                <c:pt idx="17">
                  <c:v>8.1113648473776365</c:v>
                </c:pt>
                <c:pt idx="18">
                  <c:v>8.4560816606622069</c:v>
                </c:pt>
                <c:pt idx="19">
                  <c:v>12.74712643678161</c:v>
                </c:pt>
                <c:pt idx="20">
                  <c:v>8.5804597701149419</c:v>
                </c:pt>
                <c:pt idx="21">
                  <c:v>9.2988505747126435</c:v>
                </c:pt>
                <c:pt idx="22">
                  <c:v>12.74712643678161</c:v>
                </c:pt>
                <c:pt idx="23">
                  <c:v>7.6623806740697438</c:v>
                </c:pt>
                <c:pt idx="24">
                  <c:v>9.2135575321879699</c:v>
                </c:pt>
                <c:pt idx="25">
                  <c:v>12.74712643678161</c:v>
                </c:pt>
                <c:pt idx="26">
                  <c:v>11.297851074462768</c:v>
                </c:pt>
                <c:pt idx="27">
                  <c:v>8.351522041177212</c:v>
                </c:pt>
              </c:numCache>
            </c:numRef>
          </c:val>
          <c:extLst>
            <c:ext xmlns:c16="http://schemas.microsoft.com/office/drawing/2014/chart" uri="{C3380CC4-5D6E-409C-BE32-E72D297353CC}">
              <c16:uniqueId val="{00000012-F4E8-462C-AF16-9D01320D3F14}"/>
            </c:ext>
          </c:extLst>
        </c:ser>
        <c:ser>
          <c:idx val="19"/>
          <c:order val="19"/>
          <c:tx>
            <c:strRef>
              <c:f>Dati!$V$1995</c:f>
              <c:strCache>
                <c:ptCount val="1"/>
                <c:pt idx="0">
                  <c:v>Nezina / grūti pateikt</c:v>
                </c:pt>
              </c:strCache>
            </c:strRef>
          </c:tx>
          <c:spPr>
            <a:solidFill>
              <a:sysClr val="window" lastClr="FFFFFF">
                <a:lumMod val="75000"/>
              </a:sysClr>
            </a:solidFill>
          </c:spPr>
          <c:invertIfNegative val="0"/>
          <c:dLbls>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4E8-462C-AF16-9D01320D3F14}"/>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4E8-462C-AF16-9D01320D3F14}"/>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E8-462C-AF16-9D01320D3F14}"/>
                </c:ext>
              </c:extLst>
            </c:dLbl>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E8-462C-AF16-9D01320D3F14}"/>
                </c:ext>
              </c:extLst>
            </c:dLbl>
            <c:dLbl>
              <c:idx val="2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E8-462C-AF16-9D01320D3F14}"/>
                </c:ext>
              </c:extLst>
            </c:dLbl>
            <c:dLbl>
              <c:idx val="2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E8-462C-AF16-9D01320D3F14}"/>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Dati!$B$1996:$B$2023</c:f>
              <c:strCache>
                <c:ptCount val="28"/>
                <c:pt idx="0">
                  <c:v>VISAS RESPONDENTES, n=687</c:v>
                </c:pt>
                <c:pt idx="1">
                  <c:v>PIEREDZE AR PROCEDŪRĀM</c:v>
                </c:pt>
                <c:pt idx="2">
                  <c:v>Ir pieredze ar kādu no procedūrām, n=342</c:v>
                </c:pt>
                <c:pt idx="3">
                  <c:v>Nav pieredzes, n=345</c:v>
                </c:pt>
                <c:pt idx="4">
                  <c:v>PIEREDZE AR LĀZERPROC. </c:v>
                </c:pt>
                <c:pt idx="5">
                  <c:v>Ir pieredze ar kādu no lāzerproc., n=290</c:v>
                </c:pt>
                <c:pt idx="6">
                  <c:v>Nav pieredzes, n=397</c:v>
                </c:pt>
                <c:pt idx="7">
                  <c:v>PIEREDZE AR SKAISTUMA INJEKCIJĀM</c:v>
                </c:pt>
                <c:pt idx="8">
                  <c:v>Ir pieredze, n=99</c:v>
                </c:pt>
                <c:pt idx="9">
                  <c:v>Nav pieredzes, n=588</c:v>
                </c:pt>
                <c:pt idx="10">
                  <c:v>APSVĒRŠANA VEIKT PROCEDŪRAS</c:v>
                </c:pt>
                <c:pt idx="11">
                  <c:v>Apsver veikt kādu no procedūrām, n=426</c:v>
                </c:pt>
                <c:pt idx="12">
                  <c:v>Neapsver, n=261</c:v>
                </c:pt>
                <c:pt idx="13">
                  <c:v>APSVĒRŠANA VEIKT LĀZERPROC.</c:v>
                </c:pt>
                <c:pt idx="14">
                  <c:v>Apsver veikt kādu no lāzerproc., n=370</c:v>
                </c:pt>
                <c:pt idx="15">
                  <c:v>Neapsver, n=317</c:v>
                </c:pt>
                <c:pt idx="17">
                  <c:v>Apsver, n=151</c:v>
                </c:pt>
                <c:pt idx="18">
                  <c:v>Neapsver, n=536</c:v>
                </c:pt>
                <c:pt idx="20">
                  <c:v>Jā, bija un to izmantoja, n=168</c:v>
                </c:pt>
                <c:pt idx="21">
                  <c:v>Neizmantoja, n=174</c:v>
                </c:pt>
                <c:pt idx="23">
                  <c:v>Jā, redzēja un tā pārliecināja, n=59</c:v>
                </c:pt>
                <c:pt idx="24">
                  <c:v>Nē, neredzēja, n=283</c:v>
                </c:pt>
                <c:pt idx="26">
                  <c:v>Jā, ieteica, n=69</c:v>
                </c:pt>
                <c:pt idx="27">
                  <c:v>Nē, neieteica, n=273</c:v>
                </c:pt>
              </c:strCache>
            </c:strRef>
          </c:cat>
          <c:val>
            <c:numRef>
              <c:f>Dati!$V$1996:$V$2023</c:f>
              <c:numCache>
                <c:formatCode>General</c:formatCode>
                <c:ptCount val="28"/>
                <c:pt idx="0" formatCode="0">
                  <c:v>5.5312954876273652</c:v>
                </c:pt>
                <c:pt idx="2" formatCode="0">
                  <c:v>4.3859649122807012</c:v>
                </c:pt>
                <c:pt idx="3" formatCode="0">
                  <c:v>6.666666666666667</c:v>
                </c:pt>
                <c:pt idx="5" formatCode="0">
                  <c:v>4.4827586206896548</c:v>
                </c:pt>
                <c:pt idx="6" formatCode="0">
                  <c:v>6.2972292191435768</c:v>
                </c:pt>
                <c:pt idx="8" formatCode="0">
                  <c:v>0</c:v>
                </c:pt>
                <c:pt idx="9" formatCode="0">
                  <c:v>6.462585034013606</c:v>
                </c:pt>
                <c:pt idx="11" formatCode="0">
                  <c:v>2.8169014084507045</c:v>
                </c:pt>
                <c:pt idx="12" formatCode="0">
                  <c:v>9.9616858237547881</c:v>
                </c:pt>
                <c:pt idx="14" formatCode="0">
                  <c:v>2.9729729729729732</c:v>
                </c:pt>
                <c:pt idx="15" formatCode="0">
                  <c:v>8.517350157728707</c:v>
                </c:pt>
                <c:pt idx="17" formatCode="0">
                  <c:v>2.6490066225165565</c:v>
                </c:pt>
                <c:pt idx="18" formatCode="0">
                  <c:v>6.3432835820895521</c:v>
                </c:pt>
                <c:pt idx="20" formatCode="0">
                  <c:v>2.9761904761904758</c:v>
                </c:pt>
                <c:pt idx="21" formatCode="0">
                  <c:v>5.7471264367816088</c:v>
                </c:pt>
                <c:pt idx="23" formatCode="0">
                  <c:v>1.6949152542372881</c:v>
                </c:pt>
                <c:pt idx="24" formatCode="0">
                  <c:v>4.946996466431095</c:v>
                </c:pt>
                <c:pt idx="26" formatCode="0">
                  <c:v>7.2463768115942031</c:v>
                </c:pt>
                <c:pt idx="27" formatCode="0">
                  <c:v>3.6630036630036633</c:v>
                </c:pt>
              </c:numCache>
            </c:numRef>
          </c:val>
          <c:extLst>
            <c:ext xmlns:c16="http://schemas.microsoft.com/office/drawing/2014/chart" uri="{C3380CC4-5D6E-409C-BE32-E72D297353CC}">
              <c16:uniqueId val="{00000013-F4E8-462C-AF16-9D01320D3F14}"/>
            </c:ext>
          </c:extLst>
        </c:ser>
        <c:dLbls>
          <c:dLblPos val="ctr"/>
          <c:showLegendKey val="0"/>
          <c:showVal val="1"/>
          <c:showCatName val="0"/>
          <c:showSerName val="0"/>
          <c:showPercent val="0"/>
          <c:showBubbleSize val="0"/>
        </c:dLbls>
        <c:gapWidth val="20"/>
        <c:overlap val="100"/>
        <c:axId val="412715144"/>
        <c:axId val="412722200"/>
      </c:barChart>
      <c:catAx>
        <c:axId val="41271514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2722200"/>
        <c:crossesAt val="0"/>
        <c:auto val="1"/>
        <c:lblAlgn val="ctr"/>
        <c:lblOffset val="100"/>
        <c:tickLblSkip val="1"/>
        <c:tickMarkSkip val="1"/>
        <c:noMultiLvlLbl val="0"/>
      </c:catAx>
      <c:valAx>
        <c:axId val="412722200"/>
        <c:scaling>
          <c:orientation val="minMax"/>
          <c:max val="480"/>
          <c:min val="0"/>
        </c:scaling>
        <c:delete val="1"/>
        <c:axPos val="t"/>
        <c:numFmt formatCode="0" sourceLinked="1"/>
        <c:majorTickMark val="out"/>
        <c:minorTickMark val="none"/>
        <c:tickLblPos val="nextTo"/>
        <c:crossAx val="41271514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8696003078"/>
          <c:y val="9.752825109080014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7508052642936477"/>
          <c:y val="9.7172337936693609E-2"/>
          <c:w val="0.47440048147578662"/>
          <c:h val="0.88617350769069614"/>
        </c:manualLayout>
      </c:layout>
      <c:barChart>
        <c:barDir val="bar"/>
        <c:grouping val="stacked"/>
        <c:varyColors val="0"/>
        <c:ser>
          <c:idx val="0"/>
          <c:order val="0"/>
          <c:tx>
            <c:strRef>
              <c:f>Dati!$C$231</c:f>
              <c:strCache>
                <c:ptCount val="1"/>
                <c:pt idx="0">
                  <c:v>Jā, pēdējā gada laikā</c:v>
                </c:pt>
              </c:strCache>
            </c:strRef>
          </c:tx>
          <c:spPr>
            <a:solidFill>
              <a:srgbClr val="16697A"/>
            </a:solidFill>
          </c:spPr>
          <c:invertIfNegative val="0"/>
          <c:dLbls>
            <c:dLbl>
              <c:idx val="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714B-4061-B451-E710B084E0AB}"/>
                </c:ext>
              </c:extLst>
            </c:dLbl>
            <c:dLbl>
              <c:idx val="12"/>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140-4629-B199-6862517771E5}"/>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Dati!$B$232:$B$259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Dati!$C$232:$C$259</c:f>
              <c:numCache>
                <c:formatCode>General</c:formatCode>
                <c:ptCount val="28"/>
                <c:pt idx="0" formatCode="0">
                  <c:v>5.6504599211563731</c:v>
                </c:pt>
                <c:pt idx="2" formatCode="0">
                  <c:v>11.436170212765957</c:v>
                </c:pt>
                <c:pt idx="5" formatCode="0">
                  <c:v>14.827586206896552</c:v>
                </c:pt>
                <c:pt idx="8" formatCode="0">
                  <c:v>16.666666666666664</c:v>
                </c:pt>
                <c:pt idx="9" formatCode="0">
                  <c:v>3.7094281298299845</c:v>
                </c:pt>
                <c:pt idx="11" formatCode="0">
                  <c:v>8.0786026200873362</c:v>
                </c:pt>
                <c:pt idx="12" formatCode="0">
                  <c:v>1.9801980198019802</c:v>
                </c:pt>
                <c:pt idx="14" formatCode="0">
                  <c:v>8.1081081081081088</c:v>
                </c:pt>
                <c:pt idx="15" formatCode="0">
                  <c:v>3.3248081841432229</c:v>
                </c:pt>
                <c:pt idx="17" formatCode="0">
                  <c:v>11.428571428571429</c:v>
                </c:pt>
                <c:pt idx="18" formatCode="0">
                  <c:v>3.9249146757679183</c:v>
                </c:pt>
                <c:pt idx="20" formatCode="0">
                  <c:v>7.8651685393258424</c:v>
                </c:pt>
                <c:pt idx="21" formatCode="0">
                  <c:v>14.646464646464647</c:v>
                </c:pt>
                <c:pt idx="23" formatCode="0">
                  <c:v>9.67741935483871</c:v>
                </c:pt>
                <c:pt idx="24" formatCode="0">
                  <c:v>11.783439490445859</c:v>
                </c:pt>
                <c:pt idx="26" formatCode="0">
                  <c:v>10.95890410958904</c:v>
                </c:pt>
                <c:pt idx="27" formatCode="0">
                  <c:v>11.55115511551155</c:v>
                </c:pt>
              </c:numCache>
            </c:numRef>
          </c:val>
          <c:extLst>
            <c:ext xmlns:c16="http://schemas.microsoft.com/office/drawing/2014/chart" uri="{C3380CC4-5D6E-409C-BE32-E72D297353CC}">
              <c16:uniqueId val="{00000000-A140-4629-B199-6862517771E5}"/>
            </c:ext>
          </c:extLst>
        </c:ser>
        <c:ser>
          <c:idx val="1"/>
          <c:order val="1"/>
          <c:tx>
            <c:strRef>
              <c:f>Dati!$D$231</c:f>
              <c:strCache>
                <c:ptCount val="1"/>
                <c:pt idx="0">
                  <c:v>Jā, pēdējo 3 gadu laikā</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Dati!$B$232:$B$259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Dati!$D$232:$D$259</c:f>
              <c:numCache>
                <c:formatCode>General</c:formatCode>
                <c:ptCount val="28"/>
                <c:pt idx="0" formatCode="0">
                  <c:v>4.2049934296977662</c:v>
                </c:pt>
                <c:pt idx="2" formatCode="0">
                  <c:v>8.5106382978723403</c:v>
                </c:pt>
                <c:pt idx="5" formatCode="0">
                  <c:v>11.03448275862069</c:v>
                </c:pt>
                <c:pt idx="8" formatCode="0">
                  <c:v>7.8947368421052628</c:v>
                </c:pt>
                <c:pt idx="9" formatCode="0">
                  <c:v>3.554868624420402</c:v>
                </c:pt>
                <c:pt idx="11" formatCode="0">
                  <c:v>5.4585152838427948</c:v>
                </c:pt>
                <c:pt idx="12" formatCode="0">
                  <c:v>2.3102310231023102</c:v>
                </c:pt>
                <c:pt idx="14" formatCode="0">
                  <c:v>5.9459459459459465</c:v>
                </c:pt>
                <c:pt idx="15" formatCode="0">
                  <c:v>2.5575447570332481</c:v>
                </c:pt>
                <c:pt idx="17" formatCode="0">
                  <c:v>6.8571428571428577</c:v>
                </c:pt>
                <c:pt idx="18" formatCode="0">
                  <c:v>3.4129692832764507</c:v>
                </c:pt>
                <c:pt idx="20" formatCode="0">
                  <c:v>6.179775280898876</c:v>
                </c:pt>
                <c:pt idx="21" formatCode="0">
                  <c:v>10.606060606060606</c:v>
                </c:pt>
                <c:pt idx="23" formatCode="0">
                  <c:v>9.67741935483871</c:v>
                </c:pt>
                <c:pt idx="24" formatCode="0">
                  <c:v>8.2802547770700627</c:v>
                </c:pt>
                <c:pt idx="26" formatCode="0">
                  <c:v>12.328767123287671</c:v>
                </c:pt>
                <c:pt idx="27" formatCode="0">
                  <c:v>7.5907590759075907</c:v>
                </c:pt>
              </c:numCache>
            </c:numRef>
          </c:val>
          <c:extLst>
            <c:ext xmlns:c16="http://schemas.microsoft.com/office/drawing/2014/chart" uri="{C3380CC4-5D6E-409C-BE32-E72D297353CC}">
              <c16:uniqueId val="{00000001-A140-4629-B199-6862517771E5}"/>
            </c:ext>
          </c:extLst>
        </c:ser>
        <c:ser>
          <c:idx val="2"/>
          <c:order val="2"/>
          <c:tx>
            <c:strRef>
              <c:f>Dati!$E$231</c:f>
              <c:strCache>
                <c:ptCount val="1"/>
                <c:pt idx="0">
                  <c:v>Jā, pēdējo 5 gadu laikā</c:v>
                </c:pt>
              </c:strCache>
            </c:strRef>
          </c:tx>
          <c:spPr>
            <a:solidFill>
              <a:srgbClr val="C2BDC7"/>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Dati!$B$232:$B$259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Dati!$E$232:$E$259</c:f>
              <c:numCache>
                <c:formatCode>General</c:formatCode>
                <c:ptCount val="28"/>
                <c:pt idx="0" formatCode="0">
                  <c:v>3.8107752956636007</c:v>
                </c:pt>
                <c:pt idx="2" formatCode="0">
                  <c:v>7.7127659574468082</c:v>
                </c:pt>
                <c:pt idx="5" formatCode="0">
                  <c:v>10</c:v>
                </c:pt>
                <c:pt idx="8" formatCode="0">
                  <c:v>7.0175438596491224</c:v>
                </c:pt>
                <c:pt idx="9" formatCode="0">
                  <c:v>3.2457496136012365</c:v>
                </c:pt>
                <c:pt idx="11" formatCode="0">
                  <c:v>3.9301310043668125</c:v>
                </c:pt>
                <c:pt idx="12" formatCode="0">
                  <c:v>3.6303630363036308</c:v>
                </c:pt>
                <c:pt idx="14" formatCode="0">
                  <c:v>4.0540540540540544</c:v>
                </c:pt>
                <c:pt idx="15" formatCode="0">
                  <c:v>3.5805626598465472</c:v>
                </c:pt>
                <c:pt idx="17" formatCode="0">
                  <c:v>3.4285714285714288</c:v>
                </c:pt>
                <c:pt idx="18" formatCode="0">
                  <c:v>3.9249146757679183</c:v>
                </c:pt>
                <c:pt idx="20" formatCode="0">
                  <c:v>7.3033707865168536</c:v>
                </c:pt>
                <c:pt idx="21" formatCode="0">
                  <c:v>8.0808080808080813</c:v>
                </c:pt>
                <c:pt idx="23" formatCode="0">
                  <c:v>8.064516129032258</c:v>
                </c:pt>
                <c:pt idx="24" formatCode="0">
                  <c:v>7.6433121019108281</c:v>
                </c:pt>
                <c:pt idx="26" formatCode="0">
                  <c:v>10.95890410958904</c:v>
                </c:pt>
                <c:pt idx="27" formatCode="0">
                  <c:v>6.9306930693069315</c:v>
                </c:pt>
              </c:numCache>
            </c:numRef>
          </c:val>
          <c:extLst>
            <c:ext xmlns:c16="http://schemas.microsoft.com/office/drawing/2014/chart" uri="{C3380CC4-5D6E-409C-BE32-E72D297353CC}">
              <c16:uniqueId val="{00000002-A140-4629-B199-6862517771E5}"/>
            </c:ext>
          </c:extLst>
        </c:ser>
        <c:ser>
          <c:idx val="3"/>
          <c:order val="3"/>
          <c:tx>
            <c:strRef>
              <c:f>Dati!$F$231</c:f>
              <c:strCache>
                <c:ptCount val="1"/>
                <c:pt idx="0">
                  <c:v>Senāk</c:v>
                </c:pt>
              </c:strCache>
            </c:strRef>
          </c:tx>
          <c:spPr>
            <a:solidFill>
              <a:srgbClr val="7C7287"/>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Dati!$B$232:$B$259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Dati!$F$232:$F$259</c:f>
              <c:numCache>
                <c:formatCode>General</c:formatCode>
                <c:ptCount val="28"/>
                <c:pt idx="0" formatCode="0">
                  <c:v>5.1248357424441524</c:v>
                </c:pt>
                <c:pt idx="2" formatCode="0">
                  <c:v>10.372340425531915</c:v>
                </c:pt>
                <c:pt idx="5" formatCode="0">
                  <c:v>13.448275862068964</c:v>
                </c:pt>
                <c:pt idx="8" formatCode="0">
                  <c:v>4.3859649122807012</c:v>
                </c:pt>
                <c:pt idx="9" formatCode="0">
                  <c:v>5.2550231839258119</c:v>
                </c:pt>
                <c:pt idx="11" formatCode="0">
                  <c:v>5.2401746724890828</c:v>
                </c:pt>
                <c:pt idx="12" formatCode="0">
                  <c:v>4.9504950495049505</c:v>
                </c:pt>
                <c:pt idx="14" formatCode="0">
                  <c:v>5.9459459459459465</c:v>
                </c:pt>
                <c:pt idx="15" formatCode="0">
                  <c:v>4.3478260869565215</c:v>
                </c:pt>
                <c:pt idx="17" formatCode="0">
                  <c:v>3.4285714285714288</c:v>
                </c:pt>
                <c:pt idx="18" formatCode="0">
                  <c:v>5.6313993174061432</c:v>
                </c:pt>
                <c:pt idx="20" formatCode="0">
                  <c:v>6.7415730337078648</c:v>
                </c:pt>
                <c:pt idx="21" formatCode="0">
                  <c:v>13.636363636363635</c:v>
                </c:pt>
                <c:pt idx="23" formatCode="0">
                  <c:v>8.064516129032258</c:v>
                </c:pt>
                <c:pt idx="24" formatCode="0">
                  <c:v>10.828025477707007</c:v>
                </c:pt>
                <c:pt idx="26" formatCode="0">
                  <c:v>20.547945205479451</c:v>
                </c:pt>
                <c:pt idx="27" formatCode="0">
                  <c:v>7.9207920792079207</c:v>
                </c:pt>
              </c:numCache>
            </c:numRef>
          </c:val>
          <c:extLst>
            <c:ext xmlns:c16="http://schemas.microsoft.com/office/drawing/2014/chart" uri="{C3380CC4-5D6E-409C-BE32-E72D297353CC}">
              <c16:uniqueId val="{00000003-A140-4629-B199-6862517771E5}"/>
            </c:ext>
          </c:extLst>
        </c:ser>
        <c:ser>
          <c:idx val="4"/>
          <c:order val="4"/>
          <c:tx>
            <c:strRef>
              <c:f>Dati!$G$231</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Dati!$B$232:$B$259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Dati!$G$232:$G$259</c:f>
              <c:numCache>
                <c:formatCode>General</c:formatCode>
                <c:ptCount val="28"/>
                <c:pt idx="0" formatCode="0">
                  <c:v>79.369250985545335</c:v>
                </c:pt>
                <c:pt idx="2" formatCode="0">
                  <c:v>59.042553191489368</c:v>
                </c:pt>
                <c:pt idx="3" formatCode="0">
                  <c:v>99.220779220779221</c:v>
                </c:pt>
                <c:pt idx="5" formatCode="0">
                  <c:v>47.586206896551722</c:v>
                </c:pt>
                <c:pt idx="6" formatCode="0">
                  <c:v>98.938428874734612</c:v>
                </c:pt>
                <c:pt idx="8" formatCode="0">
                  <c:v>58.771929824561411</c:v>
                </c:pt>
                <c:pt idx="9" formatCode="0">
                  <c:v>82.998454404945903</c:v>
                </c:pt>
                <c:pt idx="11" formatCode="0">
                  <c:v>74.235807860262</c:v>
                </c:pt>
                <c:pt idx="12" formatCode="0">
                  <c:v>87.128712871287135</c:v>
                </c:pt>
                <c:pt idx="14" formatCode="0">
                  <c:v>73.243243243243242</c:v>
                </c:pt>
                <c:pt idx="15" formatCode="0">
                  <c:v>85.166240409207163</c:v>
                </c:pt>
                <c:pt idx="17" formatCode="0">
                  <c:v>69.714285714285722</c:v>
                </c:pt>
                <c:pt idx="18" formatCode="0">
                  <c:v>82.25255972696246</c:v>
                </c:pt>
                <c:pt idx="20" formatCode="0">
                  <c:v>69.662921348314612</c:v>
                </c:pt>
                <c:pt idx="21" formatCode="0">
                  <c:v>49.494949494949495</c:v>
                </c:pt>
                <c:pt idx="23" formatCode="0">
                  <c:v>62.903225806451616</c:v>
                </c:pt>
                <c:pt idx="24" formatCode="0">
                  <c:v>58.280254777070063</c:v>
                </c:pt>
                <c:pt idx="26" formatCode="0">
                  <c:v>42.465753424657535</c:v>
                </c:pt>
                <c:pt idx="27" formatCode="0">
                  <c:v>63.036303630363037</c:v>
                </c:pt>
              </c:numCache>
            </c:numRef>
          </c:val>
          <c:extLst>
            <c:ext xmlns:c16="http://schemas.microsoft.com/office/drawing/2014/chart" uri="{C3380CC4-5D6E-409C-BE32-E72D297353CC}">
              <c16:uniqueId val="{00000004-A140-4629-B199-6862517771E5}"/>
            </c:ext>
          </c:extLst>
        </c:ser>
        <c:ser>
          <c:idx val="5"/>
          <c:order val="5"/>
          <c:tx>
            <c:strRef>
              <c:f>Dati!$H$231</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140-4629-B199-6862517771E5}"/>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40-4629-B199-6862517771E5}"/>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40-4629-B199-6862517771E5}"/>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40-4629-B199-6862517771E5}"/>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40-4629-B199-6862517771E5}"/>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40-4629-B199-6862517771E5}"/>
                </c:ext>
              </c:extLst>
            </c:dLbl>
            <c:dLbl>
              <c:idx val="2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140-4629-B199-6862517771E5}"/>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Dati!$B$232:$B$259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Dati!$H$232:$H$259</c:f>
              <c:numCache>
                <c:formatCode>General</c:formatCode>
                <c:ptCount val="28"/>
                <c:pt idx="0" formatCode="0">
                  <c:v>1.8396846254927726</c:v>
                </c:pt>
                <c:pt idx="2" formatCode="0">
                  <c:v>2.9255319148936172</c:v>
                </c:pt>
                <c:pt idx="3" formatCode="0">
                  <c:v>0.77922077922077926</c:v>
                </c:pt>
                <c:pt idx="5" formatCode="0">
                  <c:v>3.103448275862069</c:v>
                </c:pt>
                <c:pt idx="6" formatCode="0">
                  <c:v>1.0615711252653928</c:v>
                </c:pt>
                <c:pt idx="8" formatCode="0">
                  <c:v>5.2631578947368416</c:v>
                </c:pt>
                <c:pt idx="9" formatCode="0">
                  <c:v>1.2364760432766615</c:v>
                </c:pt>
                <c:pt idx="11" formatCode="0">
                  <c:v>3.0567685589519651</c:v>
                </c:pt>
                <c:pt idx="14" formatCode="0">
                  <c:v>2.7027027027027026</c:v>
                </c:pt>
                <c:pt idx="15" formatCode="0">
                  <c:v>1.0230179028132993</c:v>
                </c:pt>
                <c:pt idx="17" formatCode="0">
                  <c:v>5.1428571428571423</c:v>
                </c:pt>
                <c:pt idx="18" formatCode="0">
                  <c:v>0.85324232081911267</c:v>
                </c:pt>
                <c:pt idx="20" formatCode="0">
                  <c:v>2.2471910112359552</c:v>
                </c:pt>
                <c:pt idx="21" formatCode="0">
                  <c:v>3.535353535353535</c:v>
                </c:pt>
                <c:pt idx="23" formatCode="0">
                  <c:v>1.6129032258064515</c:v>
                </c:pt>
                <c:pt idx="24" formatCode="0">
                  <c:v>3.1847133757961785</c:v>
                </c:pt>
                <c:pt idx="26" formatCode="0">
                  <c:v>2.7397260273972601</c:v>
                </c:pt>
                <c:pt idx="27" formatCode="0">
                  <c:v>2.9702970297029703</c:v>
                </c:pt>
              </c:numCache>
            </c:numRef>
          </c:val>
          <c:extLst>
            <c:ext xmlns:c16="http://schemas.microsoft.com/office/drawing/2014/chart" uri="{C3380CC4-5D6E-409C-BE32-E72D297353CC}">
              <c16:uniqueId val="{0000000A-A140-4629-B199-6862517771E5}"/>
            </c:ext>
          </c:extLst>
        </c:ser>
        <c:dLbls>
          <c:dLblPos val="ctr"/>
          <c:showLegendKey val="0"/>
          <c:showVal val="1"/>
          <c:showCatName val="0"/>
          <c:showSerName val="0"/>
          <c:showPercent val="0"/>
          <c:showBubbleSize val="0"/>
        </c:dLbls>
        <c:gapWidth val="20"/>
        <c:overlap val="100"/>
        <c:axId val="396776936"/>
        <c:axId val="396777720"/>
      </c:barChart>
      <c:catAx>
        <c:axId val="39677693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6777720"/>
        <c:crossesAt val="0"/>
        <c:auto val="1"/>
        <c:lblAlgn val="ctr"/>
        <c:lblOffset val="100"/>
        <c:tickLblSkip val="1"/>
        <c:tickMarkSkip val="1"/>
        <c:noMultiLvlLbl val="0"/>
      </c:catAx>
      <c:valAx>
        <c:axId val="396777720"/>
        <c:scaling>
          <c:orientation val="minMax"/>
          <c:max val="100"/>
          <c:min val="-2"/>
        </c:scaling>
        <c:delete val="1"/>
        <c:axPos val="t"/>
        <c:numFmt formatCode="0" sourceLinked="1"/>
        <c:majorTickMark val="out"/>
        <c:minorTickMark val="none"/>
        <c:tickLblPos val="nextTo"/>
        <c:crossAx val="396776936"/>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91755137099328"/>
          <c:y val="7.4177972316056051E-2"/>
          <c:w val="0.41683105215984695"/>
          <c:h val="0.82005989033183913"/>
        </c:manualLayout>
      </c:layout>
      <c:pieChart>
        <c:varyColors val="1"/>
        <c:ser>
          <c:idx val="1"/>
          <c:order val="0"/>
          <c:dPt>
            <c:idx val="0"/>
            <c:bubble3D val="0"/>
            <c:spPr>
              <a:solidFill>
                <a:srgbClr val="16697A"/>
              </a:solidFill>
            </c:spPr>
            <c:extLst>
              <c:ext xmlns:c16="http://schemas.microsoft.com/office/drawing/2014/chart" uri="{C3380CC4-5D6E-409C-BE32-E72D297353CC}">
                <c16:uniqueId val="{00000001-AC43-4C3F-BFAD-C0959DB596C2}"/>
              </c:ext>
            </c:extLst>
          </c:dPt>
          <c:dPt>
            <c:idx val="1"/>
            <c:bubble3D val="0"/>
            <c:spPr>
              <a:solidFill>
                <a:srgbClr val="489FB5"/>
              </a:solidFill>
            </c:spPr>
            <c:extLst>
              <c:ext xmlns:c16="http://schemas.microsoft.com/office/drawing/2014/chart" uri="{C3380CC4-5D6E-409C-BE32-E72D297353CC}">
                <c16:uniqueId val="{00000003-AC43-4C3F-BFAD-C0959DB596C2}"/>
              </c:ext>
            </c:extLst>
          </c:dPt>
          <c:dPt>
            <c:idx val="2"/>
            <c:bubble3D val="0"/>
            <c:spPr>
              <a:solidFill>
                <a:srgbClr val="E5E2D1"/>
              </a:solidFill>
            </c:spPr>
            <c:extLst>
              <c:ext xmlns:c16="http://schemas.microsoft.com/office/drawing/2014/chart" uri="{C3380CC4-5D6E-409C-BE32-E72D297353CC}">
                <c16:uniqueId val="{00000005-AC43-4C3F-BFAD-C0959DB596C2}"/>
              </c:ext>
            </c:extLst>
          </c:dPt>
          <c:dPt>
            <c:idx val="3"/>
            <c:bubble3D val="0"/>
            <c:spPr>
              <a:solidFill>
                <a:srgbClr val="C4BD97"/>
              </a:solidFill>
            </c:spPr>
            <c:extLst>
              <c:ext xmlns:c16="http://schemas.microsoft.com/office/drawing/2014/chart" uri="{C3380CC4-5D6E-409C-BE32-E72D297353CC}">
                <c16:uniqueId val="{00000007-AC43-4C3F-BFAD-C0959DB596C2}"/>
              </c:ext>
            </c:extLst>
          </c:dPt>
          <c:dPt>
            <c:idx val="4"/>
            <c:bubble3D val="0"/>
            <c:spPr>
              <a:solidFill>
                <a:sysClr val="window" lastClr="FFFFFF">
                  <a:lumMod val="75000"/>
                </a:sysClr>
              </a:solidFill>
            </c:spPr>
            <c:extLst>
              <c:ext xmlns:c16="http://schemas.microsoft.com/office/drawing/2014/chart" uri="{C3380CC4-5D6E-409C-BE32-E72D297353CC}">
                <c16:uniqueId val="{00000009-AC43-4C3F-BFAD-C0959DB596C2}"/>
              </c:ext>
            </c:extLst>
          </c:dPt>
          <c:dLbls>
            <c:dLbl>
              <c:idx val="0"/>
              <c:layout>
                <c:manualLayout>
                  <c:x val="0.13461257309941521"/>
                  <c:y val="0.2987341758617740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314741715399613"/>
                      <c:h val="0.36143315370798046"/>
                    </c:manualLayout>
                  </c15:layout>
                </c:ext>
                <c:ext xmlns:c16="http://schemas.microsoft.com/office/drawing/2014/chart" uri="{C3380CC4-5D6E-409C-BE32-E72D297353CC}">
                  <c16:uniqueId val="{00000001-AC43-4C3F-BFAD-C0959DB596C2}"/>
                </c:ext>
              </c:extLst>
            </c:dLbl>
            <c:dLbl>
              <c:idx val="1"/>
              <c:layout>
                <c:manualLayout>
                  <c:x val="0.10521442495126705"/>
                  <c:y val="-9.9576872660110184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C43-4C3F-BFAD-C0959DB596C2}"/>
                </c:ext>
              </c:extLst>
            </c:dLbl>
            <c:dLbl>
              <c:idx val="2"/>
              <c:layout>
                <c:manualLayout>
                  <c:x val="5.9569992690058478E-2"/>
                  <c:y val="0.1022587888119066"/>
                </c:manualLayout>
              </c:layout>
              <c:spPr>
                <a:noFill/>
                <a:ln w="6350">
                  <a:noFill/>
                </a:ln>
                <a:effectLst/>
              </c:spPr>
              <c:txPr>
                <a:bodyPr wrap="square" lIns="38100" tIns="19050" rIns="38100" bIns="19050" anchor="ctr">
                  <a:noAutofit/>
                </a:bodyPr>
                <a:lstStyle/>
                <a:p>
                  <a:pPr>
                    <a:defRPr sz="1400"/>
                  </a:pPr>
                  <a:endParaRPr lang="lv-LV"/>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1825755360623778"/>
                      <c:h val="0.14067915490548286"/>
                    </c:manualLayout>
                  </c15:layout>
                </c:ext>
                <c:ext xmlns:c16="http://schemas.microsoft.com/office/drawing/2014/chart" uri="{C3380CC4-5D6E-409C-BE32-E72D297353CC}">
                  <c16:uniqueId val="{00000005-AC43-4C3F-BFAD-C0959DB596C2}"/>
                </c:ext>
              </c:extLst>
            </c:dLbl>
            <c:dLbl>
              <c:idx val="3"/>
              <c:layout>
                <c:manualLayout>
                  <c:x val="3.9455409356725139E-2"/>
                  <c:y val="6.1104695919938411E-2"/>
                </c:manualLayout>
              </c:layout>
              <c:spPr>
                <a:noFill/>
                <a:ln w="6350">
                  <a:noFill/>
                </a:ln>
                <a:effectLst/>
              </c:spPr>
              <c:txPr>
                <a:bodyPr wrap="square" lIns="38100" tIns="19050" rIns="38100" bIns="19050" anchor="ctr">
                  <a:noAutofit/>
                </a:bodyPr>
                <a:lstStyle/>
                <a:p>
                  <a:pPr>
                    <a:defRPr sz="1400"/>
                  </a:pPr>
                  <a:endParaRPr lang="lv-LV"/>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27076108674463939"/>
                      <c:h val="0.11080574801129074"/>
                    </c:manualLayout>
                  </c15:layout>
                </c:ext>
                <c:ext xmlns:c16="http://schemas.microsoft.com/office/drawing/2014/chart" uri="{C3380CC4-5D6E-409C-BE32-E72D297353CC}">
                  <c16:uniqueId val="{00000007-AC43-4C3F-BFAD-C0959DB596C2}"/>
                </c:ext>
              </c:extLst>
            </c:dLbl>
            <c:dLbl>
              <c:idx val="4"/>
              <c:layout>
                <c:manualLayout>
                  <c:x val="-1.5756335282651072E-2"/>
                  <c:y val="-4.72213668633991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C43-4C3F-BFAD-C0959DB596C2}"/>
                </c:ext>
              </c:extLst>
            </c:dLbl>
            <c:spPr>
              <a:noFill/>
              <a:ln w="6350">
                <a:noFill/>
              </a:ln>
              <a:effectLst/>
            </c:spPr>
            <c:txPr>
              <a:bodyPr wrap="square" lIns="38100" tIns="19050" rIns="38100" bIns="19050" anchor="ctr">
                <a:spAutoFit/>
              </a:bodyPr>
              <a:lstStyle/>
              <a:p>
                <a:pPr>
                  <a:defRPr sz="14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Dati!$B$2029:$B$2033</c:f>
              <c:strCache>
                <c:ptCount val="5"/>
                <c:pt idx="0">
                  <c:v>Ļoti svarīgi – t. i., nereģistrētās iestādēs nekad un nekādos apstākļos neizvēlētos pakalpojumu saņemšanu</c:v>
                </c:pt>
                <c:pt idx="1">
                  <c:v>Drīzāk svarīgi</c:v>
                </c:pt>
                <c:pt idx="2">
                  <c:v>Drīzāk nebūtu svarīgi</c:v>
                </c:pt>
                <c:pt idx="3">
                  <c:v>Nemaz nebūtu svarīgi</c:v>
                </c:pt>
                <c:pt idx="4">
                  <c:v>Grūti pateikt</c:v>
                </c:pt>
              </c:strCache>
            </c:strRef>
          </c:cat>
          <c:val>
            <c:numRef>
              <c:f>Dati!$C$2029:$C$2033</c:f>
              <c:numCache>
                <c:formatCode>0</c:formatCode>
                <c:ptCount val="5"/>
                <c:pt idx="0">
                  <c:v>72.536136662286467</c:v>
                </c:pt>
                <c:pt idx="1">
                  <c:v>22.339027595269382</c:v>
                </c:pt>
                <c:pt idx="2">
                  <c:v>3.2851511169513801</c:v>
                </c:pt>
                <c:pt idx="3">
                  <c:v>0.65703022339027595</c:v>
                </c:pt>
                <c:pt idx="4">
                  <c:v>1.1826544021024967</c:v>
                </c:pt>
              </c:numCache>
            </c:numRef>
          </c:val>
          <c:extLst>
            <c:ext xmlns:c16="http://schemas.microsoft.com/office/drawing/2014/chart" uri="{C3380CC4-5D6E-409C-BE32-E72D297353CC}">
              <c16:uniqueId val="{0000000A-AC43-4C3F-BFAD-C0959DB596C2}"/>
            </c:ext>
          </c:extLst>
        </c:ser>
        <c:dLbls>
          <c:showLegendKey val="0"/>
          <c:showVal val="0"/>
          <c:showCatName val="0"/>
          <c:showSerName val="0"/>
          <c:showPercent val="0"/>
          <c:showBubbleSize val="0"/>
          <c:showLeaderLines val="0"/>
        </c:dLbls>
        <c:firstSliceAng val="249"/>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Dati!$C$2037</c:f>
              <c:strCache>
                <c:ptCount val="1"/>
                <c:pt idx="0">
                  <c:v>.</c:v>
                </c:pt>
              </c:strCache>
            </c:strRef>
          </c:tx>
          <c:spPr>
            <a:noFill/>
          </c:spPr>
          <c:invertIfNegative val="0"/>
          <c:dLbls>
            <c:delete val="1"/>
          </c:dLbls>
          <c:cat>
            <c:strRef>
              <c:f>Dati!$B$2038:$B$2064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Dati!$C$2038:$C$2064</c:f>
              <c:numCache>
                <c:formatCode>General</c:formatCode>
                <c:ptCount val="27"/>
                <c:pt idx="0" formatCode="0">
                  <c:v>12.673203275042958</c:v>
                </c:pt>
                <c:pt idx="2" formatCode="0">
                  <c:v>14.051282051282051</c:v>
                </c:pt>
                <c:pt idx="3" formatCode="0">
                  <c:v>11.243483788938335</c:v>
                </c:pt>
                <c:pt idx="4" formatCode="0">
                  <c:v>12.550343964978111</c:v>
                </c:pt>
                <c:pt idx="6" formatCode="0">
                  <c:v>12.674497915877225</c:v>
                </c:pt>
                <c:pt idx="7" formatCode="0">
                  <c:v>12.267558528428093</c:v>
                </c:pt>
                <c:pt idx="9" formatCode="0">
                  <c:v>13.354515050167224</c:v>
                </c:pt>
                <c:pt idx="10" formatCode="0">
                  <c:v>12.455939208105587</c:v>
                </c:pt>
                <c:pt idx="12" formatCode="0">
                  <c:v>11.615384615384615</c:v>
                </c:pt>
                <c:pt idx="13" formatCode="0">
                  <c:v>12.360065466448445</c:v>
                </c:pt>
                <c:pt idx="14" formatCode="0">
                  <c:v>15.63499245852187</c:v>
                </c:pt>
                <c:pt idx="15" formatCode="0">
                  <c:v>13.137123745819398</c:v>
                </c:pt>
                <c:pt idx="16" formatCode="0">
                  <c:v>8.9963369963369964</c:v>
                </c:pt>
                <c:pt idx="18" formatCode="0">
                  <c:v>12.984099699183497</c:v>
                </c:pt>
                <c:pt idx="19" formatCode="0">
                  <c:v>13.837606837606838</c:v>
                </c:pt>
                <c:pt idx="20" formatCode="0">
                  <c:v>9.2624434389140262</c:v>
                </c:pt>
                <c:pt idx="21" formatCode="0">
                  <c:v>15.122847301951779</c:v>
                </c:pt>
                <c:pt idx="22" formatCode="0">
                  <c:v>7</c:v>
                </c:pt>
                <c:pt idx="24" formatCode="0">
                  <c:v>12.984099699183497</c:v>
                </c:pt>
                <c:pt idx="25" formatCode="0">
                  <c:v>12.965749578888264</c:v>
                </c:pt>
                <c:pt idx="26" formatCode="0">
                  <c:v>11.189028026237327</c:v>
                </c:pt>
              </c:numCache>
            </c:numRef>
          </c:val>
          <c:extLst>
            <c:ext xmlns:c16="http://schemas.microsoft.com/office/drawing/2014/chart" uri="{C3380CC4-5D6E-409C-BE32-E72D297353CC}">
              <c16:uniqueId val="{00000000-8ED6-476A-B0A3-8A5A4872E8F3}"/>
            </c:ext>
          </c:extLst>
        </c:ser>
        <c:ser>
          <c:idx val="1"/>
          <c:order val="1"/>
          <c:tx>
            <c:strRef>
              <c:f>Dati!$D$2037</c:f>
              <c:strCache>
                <c:ptCount val="1"/>
                <c:pt idx="0">
                  <c:v>Nemaz nebūtu svarīgi</c:v>
                </c:pt>
              </c:strCache>
            </c:strRef>
          </c:tx>
          <c:spPr>
            <a:solidFill>
              <a:srgbClr val="C4BD97"/>
            </a:solidFill>
          </c:spPr>
          <c:invertIfNegative val="0"/>
          <c:dLbls>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D6-476A-B0A3-8A5A4872E8F3}"/>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Dati!$B$2038:$B$2064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Dati!$D$2038:$D$2064</c:f>
              <c:numCache>
                <c:formatCode>General</c:formatCode>
                <c:ptCount val="27"/>
                <c:pt idx="0" formatCode="0">
                  <c:v>0.65703022339027595</c:v>
                </c:pt>
                <c:pt idx="2" formatCode="0">
                  <c:v>0</c:v>
                </c:pt>
                <c:pt idx="3" formatCode="0">
                  <c:v>0.82644628099173556</c:v>
                </c:pt>
                <c:pt idx="4" formatCode="0">
                  <c:v>1.2195121951219512</c:v>
                </c:pt>
                <c:pt idx="6" formatCode="0.0">
                  <c:v>0.49261083743842365</c:v>
                </c:pt>
                <c:pt idx="7" formatCode="0">
                  <c:v>1.4492753623188406</c:v>
                </c:pt>
                <c:pt idx="9" formatCode="0">
                  <c:v>0.54347826086956519</c:v>
                </c:pt>
                <c:pt idx="10" formatCode="0">
                  <c:v>0.6932409012131715</c:v>
                </c:pt>
                <c:pt idx="12" formatCode="0">
                  <c:v>3</c:v>
                </c:pt>
                <c:pt idx="13" formatCode="0">
                  <c:v>0</c:v>
                </c:pt>
                <c:pt idx="14" formatCode="0">
                  <c:v>0</c:v>
                </c:pt>
                <c:pt idx="15" formatCode="0">
                  <c:v>0</c:v>
                </c:pt>
                <c:pt idx="16" formatCode="0">
                  <c:v>0.95238095238095244</c:v>
                </c:pt>
                <c:pt idx="18" formatCode="0.0">
                  <c:v>0.27932960893854747</c:v>
                </c:pt>
                <c:pt idx="19" formatCode="0">
                  <c:v>0</c:v>
                </c:pt>
                <c:pt idx="20" formatCode="0">
                  <c:v>0</c:v>
                </c:pt>
                <c:pt idx="21" formatCode="0">
                  <c:v>1.4925373134328357</c:v>
                </c:pt>
                <c:pt idx="22" formatCode="0">
                  <c:v>5.7692307692307692</c:v>
                </c:pt>
                <c:pt idx="24" formatCode="0.0">
                  <c:v>0.27932960893854747</c:v>
                </c:pt>
                <c:pt idx="25" formatCode="0">
                  <c:v>0.72992700729927007</c:v>
                </c:pt>
                <c:pt idx="26" formatCode="0">
                  <c:v>1.5503875968992249</c:v>
                </c:pt>
              </c:numCache>
            </c:numRef>
          </c:val>
          <c:extLst>
            <c:ext xmlns:c16="http://schemas.microsoft.com/office/drawing/2014/chart" uri="{C3380CC4-5D6E-409C-BE32-E72D297353CC}">
              <c16:uniqueId val="{00000002-8ED6-476A-B0A3-8A5A4872E8F3}"/>
            </c:ext>
          </c:extLst>
        </c:ser>
        <c:ser>
          <c:idx val="2"/>
          <c:order val="2"/>
          <c:tx>
            <c:strRef>
              <c:f>Dati!$E$2037</c:f>
              <c:strCache>
                <c:ptCount val="1"/>
                <c:pt idx="0">
                  <c:v>Drīzāk nebūtu svarīgi</c:v>
                </c:pt>
              </c:strCache>
            </c:strRef>
          </c:tx>
          <c:spPr>
            <a:solidFill>
              <a:srgbClr val="E5E2D1"/>
            </a:solidFill>
          </c:spPr>
          <c:invertIfNegative val="0"/>
          <c:dLbls>
            <c:dLbl>
              <c:idx val="14"/>
              <c:layout>
                <c:manualLayout>
                  <c:x val="-4.1508063104675657E-3"/>
                  <c:y val="8.00085508722360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D6-476A-B0A3-8A5A4872E8F3}"/>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Dati!$B$2038:$B$2064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Dati!$E$2038:$E$2064</c:f>
              <c:numCache>
                <c:formatCode>General</c:formatCode>
                <c:ptCount val="27"/>
                <c:pt idx="0" formatCode="0">
                  <c:v>3.2851511169513801</c:v>
                </c:pt>
                <c:pt idx="2" formatCode="0">
                  <c:v>2.5641025641025639</c:v>
                </c:pt>
                <c:pt idx="3" formatCode="0">
                  <c:v>4.5454545454545459</c:v>
                </c:pt>
                <c:pt idx="4" formatCode="0">
                  <c:v>2.8455284552845526</c:v>
                </c:pt>
                <c:pt idx="6" formatCode="0">
                  <c:v>3.4482758620689653</c:v>
                </c:pt>
                <c:pt idx="7" formatCode="0">
                  <c:v>2.8985507246376812</c:v>
                </c:pt>
                <c:pt idx="9" formatCode="0">
                  <c:v>2.7173913043478262</c:v>
                </c:pt>
                <c:pt idx="10" formatCode="0">
                  <c:v>3.4662045060658579</c:v>
                </c:pt>
                <c:pt idx="12" formatCode="0">
                  <c:v>2</c:v>
                </c:pt>
                <c:pt idx="13" formatCode="0">
                  <c:v>4.2553191489361701</c:v>
                </c:pt>
                <c:pt idx="14" formatCode="0">
                  <c:v>0.98039215686274506</c:v>
                </c:pt>
                <c:pt idx="15" formatCode="0">
                  <c:v>3.4782608695652173</c:v>
                </c:pt>
                <c:pt idx="16" formatCode="0">
                  <c:v>6.666666666666667</c:v>
                </c:pt>
                <c:pt idx="18" formatCode="0">
                  <c:v>3.3519553072625698</c:v>
                </c:pt>
                <c:pt idx="19" formatCode="0">
                  <c:v>2.7777777777777777</c:v>
                </c:pt>
                <c:pt idx="20" formatCode="0">
                  <c:v>7.3529411764705888</c:v>
                </c:pt>
                <c:pt idx="22" formatCode="0">
                  <c:v>3.8461538461538463</c:v>
                </c:pt>
                <c:pt idx="24" formatCode="0">
                  <c:v>3.3519553072625698</c:v>
                </c:pt>
                <c:pt idx="25" formatCode="0">
                  <c:v>2.9197080291970803</c:v>
                </c:pt>
                <c:pt idx="26" formatCode="0">
                  <c:v>3.8759689922480618</c:v>
                </c:pt>
              </c:numCache>
            </c:numRef>
          </c:val>
          <c:extLst>
            <c:ext xmlns:c16="http://schemas.microsoft.com/office/drawing/2014/chart" uri="{C3380CC4-5D6E-409C-BE32-E72D297353CC}">
              <c16:uniqueId val="{00000004-8ED6-476A-B0A3-8A5A4872E8F3}"/>
            </c:ext>
          </c:extLst>
        </c:ser>
        <c:ser>
          <c:idx val="3"/>
          <c:order val="3"/>
          <c:tx>
            <c:strRef>
              <c:f>Dati!$F$2037</c:f>
              <c:strCache>
                <c:ptCount val="1"/>
                <c:pt idx="0">
                  <c:v>Drīzāk svarīgi</c:v>
                </c:pt>
              </c:strCache>
            </c:strRef>
          </c:tx>
          <c:spPr>
            <a:solidFill>
              <a:srgbClr val="489FB5"/>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Dati!$B$2038:$B$2064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Dati!$F$2038:$F$2064</c:f>
              <c:numCache>
                <c:formatCode>General</c:formatCode>
                <c:ptCount val="27"/>
                <c:pt idx="0" formatCode="0">
                  <c:v>22.339027595269382</c:v>
                </c:pt>
                <c:pt idx="2" formatCode="0">
                  <c:v>21.245421245421245</c:v>
                </c:pt>
                <c:pt idx="3" formatCode="0">
                  <c:v>21.074380165289256</c:v>
                </c:pt>
                <c:pt idx="4" formatCode="0">
                  <c:v>24.796747967479675</c:v>
                </c:pt>
                <c:pt idx="6" formatCode="0">
                  <c:v>20.361247947454846</c:v>
                </c:pt>
                <c:pt idx="7" formatCode="0">
                  <c:v>28.985507246376812</c:v>
                </c:pt>
                <c:pt idx="9" formatCode="0">
                  <c:v>23.913043478260871</c:v>
                </c:pt>
                <c:pt idx="10" formatCode="0">
                  <c:v>21.837088388214905</c:v>
                </c:pt>
                <c:pt idx="12" formatCode="0">
                  <c:v>22</c:v>
                </c:pt>
                <c:pt idx="13" formatCode="0">
                  <c:v>21.276595744680851</c:v>
                </c:pt>
                <c:pt idx="14" formatCode="0">
                  <c:v>30.392156862745097</c:v>
                </c:pt>
                <c:pt idx="15" formatCode="0">
                  <c:v>20</c:v>
                </c:pt>
                <c:pt idx="16" formatCode="0">
                  <c:v>18.095238095238095</c:v>
                </c:pt>
                <c:pt idx="18" formatCode="0">
                  <c:v>23.184357541899441</c:v>
                </c:pt>
                <c:pt idx="19" formatCode="0">
                  <c:v>20.37037037037037</c:v>
                </c:pt>
                <c:pt idx="20" formatCode="0">
                  <c:v>19.117647058823529</c:v>
                </c:pt>
                <c:pt idx="21" formatCode="0">
                  <c:v>22.388059701492537</c:v>
                </c:pt>
                <c:pt idx="22" formatCode="0">
                  <c:v>28.846153846153843</c:v>
                </c:pt>
                <c:pt idx="24" formatCode="0">
                  <c:v>23.184357541899441</c:v>
                </c:pt>
                <c:pt idx="25" formatCode="0">
                  <c:v>21.167883211678831</c:v>
                </c:pt>
                <c:pt idx="26" formatCode="0">
                  <c:v>22.480620155038761</c:v>
                </c:pt>
              </c:numCache>
            </c:numRef>
          </c:val>
          <c:extLst>
            <c:ext xmlns:c16="http://schemas.microsoft.com/office/drawing/2014/chart" uri="{C3380CC4-5D6E-409C-BE32-E72D297353CC}">
              <c16:uniqueId val="{00000005-8ED6-476A-B0A3-8A5A4872E8F3}"/>
            </c:ext>
          </c:extLst>
        </c:ser>
        <c:ser>
          <c:idx val="4"/>
          <c:order val="4"/>
          <c:tx>
            <c:strRef>
              <c:f>Dati!$G$2037</c:f>
              <c:strCache>
                <c:ptCount val="1"/>
                <c:pt idx="0">
                  <c:v>Ļoti svarīgi – t. i., nereģistrētās iestādēs nekad un nekādos apstākļos neizvēlētos pakalpojumu saņemšanu</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Dati!$B$2038:$B$2064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Dati!$G$2038:$G$2064</c:f>
              <c:numCache>
                <c:formatCode>General</c:formatCode>
                <c:ptCount val="27"/>
                <c:pt idx="0" formatCode="0">
                  <c:v>72.536136662286467</c:v>
                </c:pt>
                <c:pt idx="2" formatCode="0">
                  <c:v>75.45787545787546</c:v>
                </c:pt>
                <c:pt idx="3" formatCode="0">
                  <c:v>72.314049586776861</c:v>
                </c:pt>
                <c:pt idx="4" formatCode="0">
                  <c:v>69.512195121951208</c:v>
                </c:pt>
                <c:pt idx="6" formatCode="0">
                  <c:v>74.548440065681447</c:v>
                </c:pt>
                <c:pt idx="7" formatCode="0">
                  <c:v>65.217391304347828</c:v>
                </c:pt>
                <c:pt idx="9" formatCode="0">
                  <c:v>72.282608695652172</c:v>
                </c:pt>
                <c:pt idx="10" formatCode="0">
                  <c:v>72.616984402079723</c:v>
                </c:pt>
                <c:pt idx="12" formatCode="0">
                  <c:v>70</c:v>
                </c:pt>
                <c:pt idx="13" formatCode="0">
                  <c:v>74.468085106382972</c:v>
                </c:pt>
                <c:pt idx="14" formatCode="0">
                  <c:v>68.627450980392155</c:v>
                </c:pt>
                <c:pt idx="15" formatCode="0">
                  <c:v>74.782608695652172</c:v>
                </c:pt>
                <c:pt idx="16" formatCode="0">
                  <c:v>72.38095238095238</c:v>
                </c:pt>
                <c:pt idx="18" formatCode="0">
                  <c:v>72.346368715083798</c:v>
                </c:pt>
                <c:pt idx="19" formatCode="0">
                  <c:v>75</c:v>
                </c:pt>
                <c:pt idx="20" formatCode="0">
                  <c:v>72.058823529411768</c:v>
                </c:pt>
                <c:pt idx="21" formatCode="0">
                  <c:v>74.626865671641795</c:v>
                </c:pt>
                <c:pt idx="22" formatCode="0">
                  <c:v>61.53846153846154</c:v>
                </c:pt>
                <c:pt idx="24" formatCode="0">
                  <c:v>72.346368715083798</c:v>
                </c:pt>
                <c:pt idx="25" formatCode="0">
                  <c:v>73.357664233576642</c:v>
                </c:pt>
                <c:pt idx="26" formatCode="0">
                  <c:v>71.31782945736434</c:v>
                </c:pt>
              </c:numCache>
            </c:numRef>
          </c:val>
          <c:extLst>
            <c:ext xmlns:c16="http://schemas.microsoft.com/office/drawing/2014/chart" uri="{C3380CC4-5D6E-409C-BE32-E72D297353CC}">
              <c16:uniqueId val="{00000006-8ED6-476A-B0A3-8A5A4872E8F3}"/>
            </c:ext>
          </c:extLst>
        </c:ser>
        <c:ser>
          <c:idx val="5"/>
          <c:order val="5"/>
          <c:tx>
            <c:strRef>
              <c:f>Dati!$H$2037</c:f>
              <c:strCache>
                <c:ptCount val="1"/>
                <c:pt idx="0">
                  <c:v>.</c:v>
                </c:pt>
              </c:strCache>
            </c:strRef>
          </c:tx>
          <c:spPr>
            <a:noFill/>
          </c:spPr>
          <c:invertIfNegative val="0"/>
          <c:dLbls>
            <c:delete val="1"/>
          </c:dLbls>
          <c:cat>
            <c:strRef>
              <c:f>Dati!$B$2038:$B$2064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Dati!$H$2038:$H$2064</c:f>
              <c:numCache>
                <c:formatCode>General</c:formatCode>
                <c:ptCount val="27"/>
                <c:pt idx="0" formatCode="0">
                  <c:v>11.144443585581403</c:v>
                </c:pt>
                <c:pt idx="2" formatCode="0">
                  <c:v>9.3163111398405469</c:v>
                </c:pt>
                <c:pt idx="3" formatCode="0">
                  <c:v>12.631178091071135</c:v>
                </c:pt>
                <c:pt idx="4" formatCode="0">
                  <c:v>11.710664753706368</c:v>
                </c:pt>
                <c:pt idx="6" formatCode="0">
                  <c:v>11.109919830000958</c:v>
                </c:pt>
                <c:pt idx="7" formatCode="0">
                  <c:v>11.816709292412611</c:v>
                </c:pt>
                <c:pt idx="9" formatCode="0">
                  <c:v>9.8239556692242083</c:v>
                </c:pt>
                <c:pt idx="10" formatCode="0">
                  <c:v>11.565535052842623</c:v>
                </c:pt>
                <c:pt idx="12" formatCode="0">
                  <c:v>14.019607843137251</c:v>
                </c:pt>
                <c:pt idx="13" formatCode="0">
                  <c:v>10.274926992073429</c:v>
                </c:pt>
                <c:pt idx="14" formatCode="0">
                  <c:v>7</c:v>
                </c:pt>
                <c:pt idx="15" formatCode="0">
                  <c:v>11.236999147485079</c:v>
                </c:pt>
                <c:pt idx="16" formatCode="0">
                  <c:v>15.543417366946777</c:v>
                </c:pt>
                <c:pt idx="18" formatCode="0">
                  <c:v>10.488881586154012</c:v>
                </c:pt>
                <c:pt idx="19" formatCode="0">
                  <c:v>10.649237472766881</c:v>
                </c:pt>
                <c:pt idx="20" formatCode="0">
                  <c:v>14.843137254901954</c:v>
                </c:pt>
                <c:pt idx="21" formatCode="0">
                  <c:v>9.0046824700029191</c:v>
                </c:pt>
                <c:pt idx="22" formatCode="0">
                  <c:v>15.634992458521868</c:v>
                </c:pt>
                <c:pt idx="24" formatCode="0">
                  <c:v>10.488881586154012</c:v>
                </c:pt>
                <c:pt idx="25" formatCode="0">
                  <c:v>11.494060397881778</c:v>
                </c:pt>
                <c:pt idx="26" formatCode="0">
                  <c:v>12.221158230734151</c:v>
                </c:pt>
              </c:numCache>
            </c:numRef>
          </c:val>
          <c:extLst>
            <c:ext xmlns:c16="http://schemas.microsoft.com/office/drawing/2014/chart" uri="{C3380CC4-5D6E-409C-BE32-E72D297353CC}">
              <c16:uniqueId val="{00000007-8ED6-476A-B0A3-8A5A4872E8F3}"/>
            </c:ext>
          </c:extLst>
        </c:ser>
        <c:ser>
          <c:idx val="6"/>
          <c:order val="6"/>
          <c:tx>
            <c:strRef>
              <c:f>Dati!$I$2037</c:f>
              <c:strCache>
                <c:ptCount val="1"/>
                <c:pt idx="0">
                  <c:v>Grūti pateikt</c:v>
                </c:pt>
              </c:strCache>
            </c:strRef>
          </c:tx>
          <c:spPr>
            <a:solidFill>
              <a:sysClr val="window" lastClr="FFFFFF">
                <a:lumMod val="75000"/>
              </a:sysClr>
            </a:solidFill>
          </c:spPr>
          <c:invertIfNegative val="0"/>
          <c:dLbls>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9F-452B-B113-C57D5F7F926E}"/>
                </c:ext>
              </c:extLst>
            </c:dLbl>
            <c:dLbl>
              <c:idx val="1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9F-452B-B113-C57D5F7F926E}"/>
                </c:ext>
              </c:extLst>
            </c:dLbl>
            <c:dLbl>
              <c:idx val="2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9F-452B-B113-C57D5F7F926E}"/>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Dati!$B$2038:$B$2064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Dati!$I$2038:$I$2064</c:f>
              <c:numCache>
                <c:formatCode>General</c:formatCode>
                <c:ptCount val="27"/>
                <c:pt idx="0" formatCode="0">
                  <c:v>1.1826544021025001</c:v>
                </c:pt>
                <c:pt idx="2" formatCode="0">
                  <c:v>0.73260073260073255</c:v>
                </c:pt>
                <c:pt idx="3" formatCode="0">
                  <c:v>1.2396694214876034</c:v>
                </c:pt>
                <c:pt idx="4" formatCode="0">
                  <c:v>1.6260162601626018</c:v>
                </c:pt>
                <c:pt idx="6" formatCode="0">
                  <c:v>1.1494252873563218</c:v>
                </c:pt>
                <c:pt idx="7" formatCode="0">
                  <c:v>1.4492753623188406</c:v>
                </c:pt>
                <c:pt idx="9" formatCode="0">
                  <c:v>0.54347826086956519</c:v>
                </c:pt>
                <c:pt idx="10" formatCode="0">
                  <c:v>1.386481802426343</c:v>
                </c:pt>
                <c:pt idx="12" formatCode="0">
                  <c:v>3</c:v>
                </c:pt>
                <c:pt idx="13" formatCode="0">
                  <c:v>0</c:v>
                </c:pt>
                <c:pt idx="14" formatCode="0">
                  <c:v>0</c:v>
                </c:pt>
                <c:pt idx="15" formatCode="0">
                  <c:v>1.7391304347826086</c:v>
                </c:pt>
                <c:pt idx="16" formatCode="0">
                  <c:v>1.9047619047619049</c:v>
                </c:pt>
                <c:pt idx="18" formatCode="0">
                  <c:v>0.83798882681564246</c:v>
                </c:pt>
                <c:pt idx="19" formatCode="0">
                  <c:v>1.8518518518518516</c:v>
                </c:pt>
                <c:pt idx="20" formatCode="0">
                  <c:v>1.4705882352941175</c:v>
                </c:pt>
                <c:pt idx="21" formatCode="0">
                  <c:v>1.4925373134328357</c:v>
                </c:pt>
                <c:pt idx="22" formatCode="0">
                  <c:v>0</c:v>
                </c:pt>
                <c:pt idx="24" formatCode="0">
                  <c:v>0.83798882681564246</c:v>
                </c:pt>
                <c:pt idx="25" formatCode="0">
                  <c:v>1.824817518248175</c:v>
                </c:pt>
                <c:pt idx="26" formatCode="0">
                  <c:v>0.77519379844961245</c:v>
                </c:pt>
              </c:numCache>
            </c:numRef>
          </c:val>
          <c:extLst>
            <c:ext xmlns:c16="http://schemas.microsoft.com/office/drawing/2014/chart" uri="{C3380CC4-5D6E-409C-BE32-E72D297353CC}">
              <c16:uniqueId val="{00000008-8ED6-476A-B0A3-8A5A4872E8F3}"/>
            </c:ext>
          </c:extLst>
        </c:ser>
        <c:dLbls>
          <c:showLegendKey val="0"/>
          <c:showVal val="1"/>
          <c:showCatName val="0"/>
          <c:showSerName val="0"/>
          <c:showPercent val="0"/>
          <c:showBubbleSize val="0"/>
        </c:dLbls>
        <c:gapWidth val="25"/>
        <c:overlap val="100"/>
        <c:axId val="412712008"/>
        <c:axId val="412717104"/>
      </c:barChart>
      <c:catAx>
        <c:axId val="41271200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717104"/>
        <c:crossesAt val="16.600000000000001"/>
        <c:auto val="1"/>
        <c:lblAlgn val="ctr"/>
        <c:lblOffset val="100"/>
        <c:tickLblSkip val="1"/>
        <c:tickMarkSkip val="1"/>
        <c:noMultiLvlLbl val="0"/>
      </c:catAx>
      <c:valAx>
        <c:axId val="412717104"/>
        <c:scaling>
          <c:orientation val="minMax"/>
          <c:max val="145"/>
          <c:min val="0"/>
        </c:scaling>
        <c:delete val="1"/>
        <c:axPos val="t"/>
        <c:numFmt formatCode="0" sourceLinked="1"/>
        <c:majorTickMark val="out"/>
        <c:minorTickMark val="none"/>
        <c:tickLblPos val="nextTo"/>
        <c:crossAx val="41271200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52260943768"/>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Dati!$C$2069</c:f>
              <c:strCache>
                <c:ptCount val="1"/>
                <c:pt idx="0">
                  <c:v>.</c:v>
                </c:pt>
              </c:strCache>
            </c:strRef>
          </c:tx>
          <c:spPr>
            <a:noFill/>
          </c:spPr>
          <c:invertIfNegative val="0"/>
          <c:dLbls>
            <c:delete val="1"/>
          </c:dLbls>
          <c:cat>
            <c:strRef>
              <c:f>Dati!$B$2070:$B$2097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Dati!$C$2070:$C$2097</c:f>
              <c:numCache>
                <c:formatCode>General</c:formatCode>
                <c:ptCount val="28"/>
                <c:pt idx="0" formatCode="0">
                  <c:v>14.348141240303505</c:v>
                </c:pt>
                <c:pt idx="2" formatCode="0">
                  <c:v>11.641386410432396</c:v>
                </c:pt>
                <c:pt idx="3" formatCode="0">
                  <c:v>16.991621281943864</c:v>
                </c:pt>
                <c:pt idx="5" formatCode="0">
                  <c:v>11.738598442714126</c:v>
                </c:pt>
                <c:pt idx="6" formatCode="0">
                  <c:v>15.954866105061297</c:v>
                </c:pt>
                <c:pt idx="8" formatCode="0">
                  <c:v>8.6411997736276192</c:v>
                </c:pt>
                <c:pt idx="9" formatCode="0">
                  <c:v>15.35369197786309</c:v>
                </c:pt>
                <c:pt idx="11" formatCode="0">
                  <c:v>13.486829130863502</c:v>
                </c:pt>
                <c:pt idx="12" formatCode="0">
                  <c:v>15.650058554242522</c:v>
                </c:pt>
                <c:pt idx="14" formatCode="0">
                  <c:v>13.425457715780297</c:v>
                </c:pt>
                <c:pt idx="15" formatCode="0">
                  <c:v>15.221268872205263</c:v>
                </c:pt>
                <c:pt idx="17" formatCode="0">
                  <c:v>11.433179723502306</c:v>
                </c:pt>
                <c:pt idx="18" formatCode="0">
                  <c:v>15.218650225696356</c:v>
                </c:pt>
                <c:pt idx="20" formatCode="0">
                  <c:v>8.7397607828923523</c:v>
                </c:pt>
                <c:pt idx="21" formatCode="0">
                  <c:v>14.249918540241122</c:v>
                </c:pt>
                <c:pt idx="23" formatCode="0">
                  <c:v>7</c:v>
                </c:pt>
                <c:pt idx="24" formatCode="0">
                  <c:v>12.557838504212041</c:v>
                </c:pt>
                <c:pt idx="26" formatCode="0">
                  <c:v>15.550596553247901</c:v>
                </c:pt>
                <c:pt idx="27" formatCode="0">
                  <c:v>10.699563504737572</c:v>
                </c:pt>
              </c:numCache>
            </c:numRef>
          </c:val>
          <c:extLst>
            <c:ext xmlns:c16="http://schemas.microsoft.com/office/drawing/2014/chart" uri="{C3380CC4-5D6E-409C-BE32-E72D297353CC}">
              <c16:uniqueId val="{00000000-AF9D-4214-876F-EE11942FD453}"/>
            </c:ext>
          </c:extLst>
        </c:ser>
        <c:ser>
          <c:idx val="1"/>
          <c:order val="1"/>
          <c:tx>
            <c:strRef>
              <c:f>Dati!$D$2069</c:f>
              <c:strCache>
                <c:ptCount val="1"/>
                <c:pt idx="0">
                  <c:v>Nemaz nebūtu svarīgi</c:v>
                </c:pt>
              </c:strCache>
            </c:strRef>
          </c:tx>
          <c:spPr>
            <a:solidFill>
              <a:srgbClr val="C4BD97"/>
            </a:solidFill>
          </c:spPr>
          <c:invertIfNegative val="0"/>
          <c:dLbls>
            <c:dLbl>
              <c:idx val="3"/>
              <c:layout>
                <c:manualLayout>
                  <c:x val="-3.46969821513694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9D-4214-876F-EE11942FD453}"/>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Dati!$B$2070:$B$2097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Dati!$D$2070:$D$2097</c:f>
              <c:numCache>
                <c:formatCode>General</c:formatCode>
                <c:ptCount val="28"/>
                <c:pt idx="0" formatCode="0">
                  <c:v>0.65703022339027595</c:v>
                </c:pt>
                <c:pt idx="2" formatCode="0">
                  <c:v>1.0638297872340425</c:v>
                </c:pt>
                <c:pt idx="3" formatCode="0.0">
                  <c:v>0.25974025974025972</c:v>
                </c:pt>
                <c:pt idx="5" formatCode="0">
                  <c:v>1.0344827586206897</c:v>
                </c:pt>
                <c:pt idx="6" formatCode="0.0">
                  <c:v>0.42462845010615713</c:v>
                </c:pt>
                <c:pt idx="8" formatCode="0">
                  <c:v>1.7543859649122806</c:v>
                </c:pt>
                <c:pt idx="9" formatCode="0.0">
                  <c:v>0.46367851622874806</c:v>
                </c:pt>
                <c:pt idx="11" formatCode="0">
                  <c:v>0.65502183406113534</c:v>
                </c:pt>
                <c:pt idx="12" formatCode="0">
                  <c:v>0.66006600660066006</c:v>
                </c:pt>
                <c:pt idx="14" formatCode="0">
                  <c:v>0.81081081081081086</c:v>
                </c:pt>
                <c:pt idx="15" formatCode="0">
                  <c:v>0.51150895140664965</c:v>
                </c:pt>
                <c:pt idx="17" formatCode="0">
                  <c:v>1.7142857142857144</c:v>
                </c:pt>
                <c:pt idx="18" formatCode="0.0">
                  <c:v>0.34129692832764508</c:v>
                </c:pt>
                <c:pt idx="20" formatCode="0">
                  <c:v>1.1235955056179776</c:v>
                </c:pt>
                <c:pt idx="21" formatCode="0">
                  <c:v>1.0101010101010102</c:v>
                </c:pt>
                <c:pt idx="23" formatCode="0">
                  <c:v>1.6129032258064515</c:v>
                </c:pt>
                <c:pt idx="24" formatCode="0">
                  <c:v>0.95541401273885351</c:v>
                </c:pt>
                <c:pt idx="26" formatCode="0">
                  <c:v>1.3698630136986301</c:v>
                </c:pt>
                <c:pt idx="27" formatCode="0">
                  <c:v>0.99009900990099009</c:v>
                </c:pt>
              </c:numCache>
            </c:numRef>
          </c:val>
          <c:extLst>
            <c:ext xmlns:c16="http://schemas.microsoft.com/office/drawing/2014/chart" uri="{C3380CC4-5D6E-409C-BE32-E72D297353CC}">
              <c16:uniqueId val="{00000002-AF9D-4214-876F-EE11942FD453}"/>
            </c:ext>
          </c:extLst>
        </c:ser>
        <c:ser>
          <c:idx val="2"/>
          <c:order val="2"/>
          <c:tx>
            <c:strRef>
              <c:f>Dati!$E$2069</c:f>
              <c:strCache>
                <c:ptCount val="1"/>
                <c:pt idx="0">
                  <c:v>Drīzāk nebūtu svarīgi</c:v>
                </c:pt>
              </c:strCache>
            </c:strRef>
          </c:tx>
          <c:spPr>
            <a:solidFill>
              <a:srgbClr val="E5E2D1"/>
            </a:solidFill>
          </c:spPr>
          <c:invertIfNegative val="0"/>
          <c:dLbls>
            <c:dLbl>
              <c:idx val="3"/>
              <c:layout>
                <c:manualLayout>
                  <c:x val="-8.3015486778211228E-3"/>
                  <c:y val="5.06277845320782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9D-4214-876F-EE11942FD453}"/>
                </c:ext>
              </c:extLst>
            </c:dLbl>
            <c:dLbl>
              <c:idx val="6"/>
              <c:layout>
                <c:manualLayout>
                  <c:x val="-6.22620946570142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9D-4214-876F-EE11942FD453}"/>
                </c:ext>
              </c:extLst>
            </c:dLbl>
            <c:dLbl>
              <c:idx val="12"/>
              <c:layout>
                <c:manualLayout>
                  <c:x val="-4.150806310467565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9D-4214-876F-EE11942FD453}"/>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9D-4214-876F-EE11942FD453}"/>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Dati!$B$2070:$B$2097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Dati!$E$2070:$E$2097</c:f>
              <c:numCache>
                <c:formatCode>General</c:formatCode>
                <c:ptCount val="28"/>
                <c:pt idx="0" formatCode="0">
                  <c:v>3.2851511169513801</c:v>
                </c:pt>
                <c:pt idx="2" formatCode="0">
                  <c:v>5.5851063829787231</c:v>
                </c:pt>
                <c:pt idx="3" formatCode="0">
                  <c:v>1.0389610389610389</c:v>
                </c:pt>
                <c:pt idx="5" formatCode="0">
                  <c:v>5.5172413793103452</c:v>
                </c:pt>
                <c:pt idx="6" formatCode="0">
                  <c:v>1.910828025477707</c:v>
                </c:pt>
                <c:pt idx="8" formatCode="0">
                  <c:v>7.8947368421052628</c:v>
                </c:pt>
                <c:pt idx="9" formatCode="0">
                  <c:v>2.472952086553323</c:v>
                </c:pt>
                <c:pt idx="11" formatCode="0">
                  <c:v>4.1484716157205241</c:v>
                </c:pt>
                <c:pt idx="12" formatCode="0">
                  <c:v>1.9801980198019802</c:v>
                </c:pt>
                <c:pt idx="14" formatCode="0">
                  <c:v>4.0540540540540544</c:v>
                </c:pt>
                <c:pt idx="15" formatCode="0">
                  <c:v>2.5575447570332481</c:v>
                </c:pt>
                <c:pt idx="17" formatCode="0">
                  <c:v>5.1428571428571423</c:v>
                </c:pt>
                <c:pt idx="18" formatCode="0">
                  <c:v>2.7303754266211606</c:v>
                </c:pt>
                <c:pt idx="20" formatCode="0">
                  <c:v>8.4269662921348321</c:v>
                </c:pt>
                <c:pt idx="21" formatCode="0">
                  <c:v>3.0303030303030303</c:v>
                </c:pt>
                <c:pt idx="23" formatCode="0">
                  <c:v>9.67741935483871</c:v>
                </c:pt>
                <c:pt idx="24" formatCode="0">
                  <c:v>4.7770700636942678</c:v>
                </c:pt>
                <c:pt idx="26" formatCode="0">
                  <c:v>1.3698630136986301</c:v>
                </c:pt>
                <c:pt idx="27" formatCode="0">
                  <c:v>6.6006600660065997</c:v>
                </c:pt>
              </c:numCache>
            </c:numRef>
          </c:val>
          <c:extLst>
            <c:ext xmlns:c16="http://schemas.microsoft.com/office/drawing/2014/chart" uri="{C3380CC4-5D6E-409C-BE32-E72D297353CC}">
              <c16:uniqueId val="{00000007-AF9D-4214-876F-EE11942FD453}"/>
            </c:ext>
          </c:extLst>
        </c:ser>
        <c:ser>
          <c:idx val="3"/>
          <c:order val="3"/>
          <c:tx>
            <c:strRef>
              <c:f>Dati!$F$2069</c:f>
              <c:strCache>
                <c:ptCount val="1"/>
                <c:pt idx="0">
                  <c:v>Drīzāk svarīgi</c:v>
                </c:pt>
              </c:strCache>
            </c:strRef>
          </c:tx>
          <c:spPr>
            <a:solidFill>
              <a:srgbClr val="489FB5"/>
            </a:solidFill>
          </c:spPr>
          <c:invertIfNegative val="0"/>
          <c:dLbls>
            <c:dLbl>
              <c:idx val="2"/>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CEE3-4E13-A8C9-37469532FAE2}"/>
                </c:ext>
              </c:extLst>
            </c:dLbl>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CEE3-4E13-A8C9-37469532FAE2}"/>
                </c:ext>
              </c:extLst>
            </c:dLbl>
            <c:dLbl>
              <c:idx val="8"/>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4533-42B2-A6F3-B23D855665B5}"/>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Dati!$B$2070:$B$2097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Dati!$F$2070:$F$2097</c:f>
              <c:numCache>
                <c:formatCode>General</c:formatCode>
                <c:ptCount val="28"/>
                <c:pt idx="0" formatCode="0">
                  <c:v>22.339027595269382</c:v>
                </c:pt>
                <c:pt idx="2" formatCode="0">
                  <c:v>31.914893617021278</c:v>
                </c:pt>
                <c:pt idx="3" formatCode="0">
                  <c:v>12.987012987012985</c:v>
                </c:pt>
                <c:pt idx="5" formatCode="0">
                  <c:v>27.586206896551722</c:v>
                </c:pt>
                <c:pt idx="6" formatCode="0">
                  <c:v>19.108280254777071</c:v>
                </c:pt>
                <c:pt idx="8" formatCode="0">
                  <c:v>34.210526315789473</c:v>
                </c:pt>
                <c:pt idx="9" formatCode="0">
                  <c:v>20.247295208655334</c:v>
                </c:pt>
                <c:pt idx="11" formatCode="0">
                  <c:v>24.454148471615721</c:v>
                </c:pt>
                <c:pt idx="12" formatCode="0">
                  <c:v>19.141914191419144</c:v>
                </c:pt>
                <c:pt idx="14" formatCode="0">
                  <c:v>22.972972972972975</c:v>
                </c:pt>
                <c:pt idx="15" formatCode="0">
                  <c:v>21.739130434782609</c:v>
                </c:pt>
                <c:pt idx="17" formatCode="0">
                  <c:v>28.000000000000004</c:v>
                </c:pt>
                <c:pt idx="18" formatCode="0">
                  <c:v>20.648464163822524</c:v>
                </c:pt>
                <c:pt idx="20" formatCode="0">
                  <c:v>34.269662921348313</c:v>
                </c:pt>
                <c:pt idx="21" formatCode="0">
                  <c:v>29.797979797979796</c:v>
                </c:pt>
                <c:pt idx="23" formatCode="0">
                  <c:v>35.483870967741936</c:v>
                </c:pt>
                <c:pt idx="24" formatCode="0">
                  <c:v>31.210191082802545</c:v>
                </c:pt>
                <c:pt idx="26" formatCode="0">
                  <c:v>21.917808219178081</c:v>
                </c:pt>
                <c:pt idx="27" formatCode="0">
                  <c:v>34.323432343234323</c:v>
                </c:pt>
              </c:numCache>
            </c:numRef>
          </c:val>
          <c:extLst>
            <c:ext xmlns:c16="http://schemas.microsoft.com/office/drawing/2014/chart" uri="{C3380CC4-5D6E-409C-BE32-E72D297353CC}">
              <c16:uniqueId val="{00000008-AF9D-4214-876F-EE11942FD453}"/>
            </c:ext>
          </c:extLst>
        </c:ser>
        <c:ser>
          <c:idx val="4"/>
          <c:order val="4"/>
          <c:tx>
            <c:strRef>
              <c:f>Dati!$G$2069</c:f>
              <c:strCache>
                <c:ptCount val="1"/>
                <c:pt idx="0">
                  <c:v>Ļoti svarīgi – t. i., nereģistrētās iestādēs nekad un nekādos apstākļos neizvēlētos pakalpojumu saņemšanu</c:v>
                </c:pt>
              </c:strCache>
            </c:strRef>
          </c:tx>
          <c:spPr>
            <a:solidFill>
              <a:srgbClr val="16697A"/>
            </a:solidFill>
          </c:spPr>
          <c:invertIfNegative val="0"/>
          <c:dLbls>
            <c:dLbl>
              <c:idx val="2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CEE3-4E13-A8C9-37469532FAE2}"/>
                </c:ext>
              </c:extLst>
            </c:dLbl>
            <c:dLbl>
              <c:idx val="26"/>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4-CEE3-4E13-A8C9-37469532FAE2}"/>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Dati!$B$2070:$B$2097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Dati!$G$2070:$G$2097</c:f>
              <c:numCache>
                <c:formatCode>General</c:formatCode>
                <c:ptCount val="28"/>
                <c:pt idx="0" formatCode="0">
                  <c:v>72.536136662286467</c:v>
                </c:pt>
                <c:pt idx="2" formatCode="0">
                  <c:v>59.840425531914896</c:v>
                </c:pt>
                <c:pt idx="3" formatCode="0">
                  <c:v>84.935064935064929</c:v>
                </c:pt>
                <c:pt idx="5" formatCode="0">
                  <c:v>64.827586206896541</c:v>
                </c:pt>
                <c:pt idx="6" formatCode="0">
                  <c:v>77.282377919320595</c:v>
                </c:pt>
                <c:pt idx="8" formatCode="0">
                  <c:v>54.385964912280706</c:v>
                </c:pt>
                <c:pt idx="9" formatCode="0">
                  <c:v>75.734157650695522</c:v>
                </c:pt>
                <c:pt idx="11" formatCode="0">
                  <c:v>69.432314410480345</c:v>
                </c:pt>
                <c:pt idx="12" formatCode="0">
                  <c:v>77.227722772277232</c:v>
                </c:pt>
                <c:pt idx="14" formatCode="0">
                  <c:v>71.351351351351354</c:v>
                </c:pt>
                <c:pt idx="15" formatCode="0">
                  <c:v>73.657289002557548</c:v>
                </c:pt>
                <c:pt idx="17" formatCode="0">
                  <c:v>64</c:v>
                </c:pt>
                <c:pt idx="18" formatCode="0">
                  <c:v>75.085324232081902</c:v>
                </c:pt>
                <c:pt idx="20" formatCode="0">
                  <c:v>55.617977528089888</c:v>
                </c:pt>
                <c:pt idx="21" formatCode="0">
                  <c:v>63.636363636363633</c:v>
                </c:pt>
                <c:pt idx="23" formatCode="0">
                  <c:v>50</c:v>
                </c:pt>
                <c:pt idx="24" formatCode="0">
                  <c:v>61.783439490445858</c:v>
                </c:pt>
                <c:pt idx="26" formatCode="0">
                  <c:v>75.342465753424662</c:v>
                </c:pt>
                <c:pt idx="27" formatCode="0">
                  <c:v>56.10561056105611</c:v>
                </c:pt>
              </c:numCache>
            </c:numRef>
          </c:val>
          <c:extLst>
            <c:ext xmlns:c16="http://schemas.microsoft.com/office/drawing/2014/chart" uri="{C3380CC4-5D6E-409C-BE32-E72D297353CC}">
              <c16:uniqueId val="{00000009-AF9D-4214-876F-EE11942FD453}"/>
            </c:ext>
          </c:extLst>
        </c:ser>
        <c:ser>
          <c:idx val="5"/>
          <c:order val="5"/>
          <c:tx>
            <c:strRef>
              <c:f>Dati!$H$2069</c:f>
              <c:strCache>
                <c:ptCount val="1"/>
                <c:pt idx="0">
                  <c:v>.</c:v>
                </c:pt>
              </c:strCache>
            </c:strRef>
          </c:tx>
          <c:spPr>
            <a:noFill/>
          </c:spPr>
          <c:invertIfNegative val="0"/>
          <c:dLbls>
            <c:delete val="1"/>
          </c:dLbls>
          <c:cat>
            <c:strRef>
              <c:f>Dati!$B$2070:$B$2097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Dati!$H$2070:$H$2097</c:f>
              <c:numCache>
                <c:formatCode>General</c:formatCode>
                <c:ptCount val="28"/>
                <c:pt idx="0" formatCode="0">
                  <c:v>10.046913664522069</c:v>
                </c:pt>
                <c:pt idx="2" formatCode="0">
                  <c:v>13.166758773141744</c:v>
                </c:pt>
                <c:pt idx="3" formatCode="0">
                  <c:v>7.0000000000000036</c:v>
                </c:pt>
                <c:pt idx="5" formatCode="0">
                  <c:v>12.508284818629654</c:v>
                </c:pt>
                <c:pt idx="6" formatCode="0">
                  <c:v>8.5314197479802516</c:v>
                </c:pt>
                <c:pt idx="8" formatCode="0">
                  <c:v>16.32558669400774</c:v>
                </c:pt>
                <c:pt idx="9" formatCode="0">
                  <c:v>8.9406250627270616</c:v>
                </c:pt>
                <c:pt idx="11" formatCode="0">
                  <c:v>11.035615039981852</c:v>
                </c:pt>
                <c:pt idx="12" formatCode="0">
                  <c:v>8.5524409583815419</c:v>
                </c:pt>
                <c:pt idx="14" formatCode="0">
                  <c:v>10.597753597753588</c:v>
                </c:pt>
                <c:pt idx="15" formatCode="0">
                  <c:v>9.525658484737761</c:v>
                </c:pt>
                <c:pt idx="17" formatCode="0">
                  <c:v>12.922077922077914</c:v>
                </c:pt>
                <c:pt idx="18" formatCode="0">
                  <c:v>9.1882895261734916</c:v>
                </c:pt>
                <c:pt idx="20" formatCode="0">
                  <c:v>15.034437472639716</c:v>
                </c:pt>
                <c:pt idx="21" formatCode="0">
                  <c:v>11.487734487734489</c:v>
                </c:pt>
                <c:pt idx="23" formatCode="0">
                  <c:v>19.438206954335982</c:v>
                </c:pt>
                <c:pt idx="24" formatCode="0">
                  <c:v>11.928447348829515</c:v>
                </c:pt>
                <c:pt idx="26" formatCode="0">
                  <c:v>7.6618039494751748</c:v>
                </c:pt>
                <c:pt idx="27" formatCode="0">
                  <c:v>14.493035017787484</c:v>
                </c:pt>
              </c:numCache>
            </c:numRef>
          </c:val>
          <c:extLst>
            <c:ext xmlns:c16="http://schemas.microsoft.com/office/drawing/2014/chart" uri="{C3380CC4-5D6E-409C-BE32-E72D297353CC}">
              <c16:uniqueId val="{0000000A-AF9D-4214-876F-EE11942FD453}"/>
            </c:ext>
          </c:extLst>
        </c:ser>
        <c:ser>
          <c:idx val="6"/>
          <c:order val="6"/>
          <c:tx>
            <c:strRef>
              <c:f>Dati!$I$2069</c:f>
              <c:strCache>
                <c:ptCount val="1"/>
                <c:pt idx="0">
                  <c:v>Grūti pateikt</c:v>
                </c:pt>
              </c:strCache>
            </c:strRef>
          </c:tx>
          <c:spPr>
            <a:solidFill>
              <a:sysClr val="window" lastClr="FFFFFF">
                <a:lumMod val="75000"/>
              </a:sysClr>
            </a:solidFill>
          </c:spPr>
          <c:invertIfNegative val="0"/>
          <c:dLbls>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9D-4214-876F-EE11942FD453}"/>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E3-4E13-A8C9-37469532FAE2}"/>
                </c:ext>
              </c:extLst>
            </c:dLbl>
            <c:spPr>
              <a:noFill/>
              <a:ln>
                <a:noFill/>
              </a:ln>
              <a:effectLst/>
            </c:spPr>
            <c:txPr>
              <a:bodyPr wrap="square" lIns="38100" tIns="19050" rIns="38100" bIns="19050" anchor="ctr">
                <a:spAutoFit/>
              </a:bodyPr>
              <a:lstStyle/>
              <a:p>
                <a:pPr>
                  <a:defRPr b="1"/>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Dati!$B$2070:$B$2097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Dati!$I$2070:$I$2097</c:f>
              <c:numCache>
                <c:formatCode>General</c:formatCode>
                <c:ptCount val="28"/>
                <c:pt idx="0" formatCode="0">
                  <c:v>1.1826544021024967</c:v>
                </c:pt>
                <c:pt idx="2" formatCode="0">
                  <c:v>1.5957446808510638</c:v>
                </c:pt>
                <c:pt idx="3" formatCode="0">
                  <c:v>0.77922077922077926</c:v>
                </c:pt>
                <c:pt idx="5" formatCode="0">
                  <c:v>1.0344827586206897</c:v>
                </c:pt>
                <c:pt idx="6" formatCode="0">
                  <c:v>1.2738853503184715</c:v>
                </c:pt>
                <c:pt idx="8" formatCode="0">
                  <c:v>1.7543859649122806</c:v>
                </c:pt>
                <c:pt idx="9" formatCode="0">
                  <c:v>1.0819165378670788</c:v>
                </c:pt>
                <c:pt idx="11" formatCode="0">
                  <c:v>1.3100436681222707</c:v>
                </c:pt>
                <c:pt idx="12" formatCode="0">
                  <c:v>0.99009900990099009</c:v>
                </c:pt>
                <c:pt idx="14" formatCode="0">
                  <c:v>0.81081081081081086</c:v>
                </c:pt>
                <c:pt idx="15" formatCode="0">
                  <c:v>1.5345268542199488</c:v>
                </c:pt>
                <c:pt idx="17" formatCode="0">
                  <c:v>1.1428571428571428</c:v>
                </c:pt>
                <c:pt idx="18" formatCode="0">
                  <c:v>1.1945392491467577</c:v>
                </c:pt>
                <c:pt idx="20" formatCode="0">
                  <c:v>0.5617977528089888</c:v>
                </c:pt>
                <c:pt idx="21" formatCode="0">
                  <c:v>2.5252525252525251</c:v>
                </c:pt>
                <c:pt idx="23" formatCode="0">
                  <c:v>3.225806451612903</c:v>
                </c:pt>
                <c:pt idx="24" formatCode="0">
                  <c:v>1.2738853503184715</c:v>
                </c:pt>
                <c:pt idx="26" formatCode="0">
                  <c:v>0</c:v>
                </c:pt>
                <c:pt idx="27" formatCode="0">
                  <c:v>1.9801980198019802</c:v>
                </c:pt>
              </c:numCache>
            </c:numRef>
          </c:val>
          <c:extLst>
            <c:ext xmlns:c16="http://schemas.microsoft.com/office/drawing/2014/chart" uri="{C3380CC4-5D6E-409C-BE32-E72D297353CC}">
              <c16:uniqueId val="{0000000B-AF9D-4214-876F-EE11942FD453}"/>
            </c:ext>
          </c:extLst>
        </c:ser>
        <c:dLbls>
          <c:showLegendKey val="0"/>
          <c:showVal val="1"/>
          <c:showCatName val="0"/>
          <c:showSerName val="0"/>
          <c:showPercent val="0"/>
          <c:showBubbleSize val="0"/>
        </c:dLbls>
        <c:gapWidth val="25"/>
        <c:overlap val="100"/>
        <c:axId val="412719064"/>
        <c:axId val="412719456"/>
      </c:barChart>
      <c:catAx>
        <c:axId val="41271906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719456"/>
        <c:crossesAt val="18.3"/>
        <c:auto val="1"/>
        <c:lblAlgn val="ctr"/>
        <c:lblOffset val="100"/>
        <c:tickLblSkip val="1"/>
        <c:tickMarkSkip val="1"/>
        <c:noMultiLvlLbl val="0"/>
      </c:catAx>
      <c:valAx>
        <c:axId val="412719456"/>
        <c:scaling>
          <c:orientation val="minMax"/>
          <c:max val="145"/>
          <c:min val="0"/>
        </c:scaling>
        <c:delete val="1"/>
        <c:axPos val="t"/>
        <c:numFmt formatCode="0" sourceLinked="1"/>
        <c:majorTickMark val="out"/>
        <c:minorTickMark val="none"/>
        <c:tickLblPos val="nextTo"/>
        <c:crossAx val="41271906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91751949317734"/>
          <c:y val="0.15447053288854676"/>
          <c:w val="0.41683105215984695"/>
          <c:h val="0.82005989033183913"/>
        </c:manualLayout>
      </c:layout>
      <c:pieChart>
        <c:varyColors val="1"/>
        <c:ser>
          <c:idx val="1"/>
          <c:order val="0"/>
          <c:dPt>
            <c:idx val="0"/>
            <c:bubble3D val="0"/>
            <c:spPr>
              <a:solidFill>
                <a:srgbClr val="7C7287"/>
              </a:solidFill>
            </c:spPr>
            <c:extLst>
              <c:ext xmlns:c16="http://schemas.microsoft.com/office/drawing/2014/chart" uri="{C3380CC4-5D6E-409C-BE32-E72D297353CC}">
                <c16:uniqueId val="{00000001-BA2F-40B1-AB34-2289CDE12EC6}"/>
              </c:ext>
            </c:extLst>
          </c:dPt>
          <c:dPt>
            <c:idx val="1"/>
            <c:bubble3D val="0"/>
            <c:spPr>
              <a:solidFill>
                <a:srgbClr val="16697A"/>
              </a:solidFill>
            </c:spPr>
            <c:extLst>
              <c:ext xmlns:c16="http://schemas.microsoft.com/office/drawing/2014/chart" uri="{C3380CC4-5D6E-409C-BE32-E72D297353CC}">
                <c16:uniqueId val="{00000003-BA2F-40B1-AB34-2289CDE12EC6}"/>
              </c:ext>
            </c:extLst>
          </c:dPt>
          <c:dPt>
            <c:idx val="2"/>
            <c:bubble3D val="0"/>
            <c:spPr>
              <a:solidFill>
                <a:srgbClr val="C4BD97"/>
              </a:solidFill>
            </c:spPr>
            <c:extLst>
              <c:ext xmlns:c16="http://schemas.microsoft.com/office/drawing/2014/chart" uri="{C3380CC4-5D6E-409C-BE32-E72D297353CC}">
                <c16:uniqueId val="{00000005-BA2F-40B1-AB34-2289CDE12EC6}"/>
              </c:ext>
            </c:extLst>
          </c:dPt>
          <c:dPt>
            <c:idx val="3"/>
            <c:bubble3D val="0"/>
            <c:spPr>
              <a:solidFill>
                <a:sysClr val="window" lastClr="FFFFFF">
                  <a:lumMod val="75000"/>
                </a:sysClr>
              </a:solidFill>
            </c:spPr>
            <c:extLst>
              <c:ext xmlns:c16="http://schemas.microsoft.com/office/drawing/2014/chart" uri="{C3380CC4-5D6E-409C-BE32-E72D297353CC}">
                <c16:uniqueId val="{00000007-BA2F-40B1-AB34-2289CDE12EC6}"/>
              </c:ext>
            </c:extLst>
          </c:dPt>
          <c:dLbls>
            <c:dLbl>
              <c:idx val="0"/>
              <c:layout>
                <c:manualLayout>
                  <c:x val="-1.1346522595217818E-16"/>
                  <c:y val="4.34522282097339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A2F-40B1-AB34-2289CDE12EC6}"/>
                </c:ext>
              </c:extLst>
            </c:dLbl>
            <c:dLbl>
              <c:idx val="1"/>
              <c:layout>
                <c:manualLayout>
                  <c:x val="3.0945419103313727E-2"/>
                  <c:y val="-0.1086305705243349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A2F-40B1-AB34-2289CDE12EC6}"/>
                </c:ext>
              </c:extLst>
            </c:dLbl>
            <c:spPr>
              <a:noFill/>
              <a:ln w="6350">
                <a:noFill/>
              </a:ln>
              <a:effectLst/>
            </c:spPr>
            <c:txPr>
              <a:bodyPr wrap="square" lIns="38100" tIns="19050" rIns="38100" bIns="19050" anchor="ctr">
                <a:spAutoFit/>
              </a:bodyPr>
              <a:lstStyle/>
              <a:p>
                <a:pPr>
                  <a:defRPr sz="14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Dati!$B$2103:$B$2106</c:f>
              <c:strCache>
                <c:ptCount val="4"/>
                <c:pt idx="0">
                  <c:v>Samaksa bez čeka (skaidrā naudā), taču par to tiek piešķirta 30% atlaide</c:v>
                </c:pt>
                <c:pt idx="1">
                  <c:v>Samaksa oficiāli ar čeku, taču atlaide netiek piemērota</c:v>
                </c:pt>
                <c:pt idx="2">
                  <c:v>Tas būtu atkarīgs no konkrētajiem apstākļiem</c:v>
                </c:pt>
                <c:pt idx="3">
                  <c:v>Grūti pateikt</c:v>
                </c:pt>
              </c:strCache>
            </c:strRef>
          </c:cat>
          <c:val>
            <c:numRef>
              <c:f>Dati!$C$2103:$C$2106</c:f>
              <c:numCache>
                <c:formatCode>0</c:formatCode>
                <c:ptCount val="4"/>
                <c:pt idx="0">
                  <c:v>12.746386333771353</c:v>
                </c:pt>
                <c:pt idx="1">
                  <c:v>44.678055190538764</c:v>
                </c:pt>
                <c:pt idx="2">
                  <c:v>39.421813403416557</c:v>
                </c:pt>
                <c:pt idx="3">
                  <c:v>3.1537450722733245</c:v>
                </c:pt>
              </c:numCache>
            </c:numRef>
          </c:val>
          <c:extLst>
            <c:ext xmlns:c16="http://schemas.microsoft.com/office/drawing/2014/chart" uri="{C3380CC4-5D6E-409C-BE32-E72D297353CC}">
              <c16:uniqueId val="{00000008-BA2F-40B1-AB34-2289CDE12EC6}"/>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36630577427822"/>
          <c:y val="9.7172337936693609E-2"/>
          <c:w val="0.54563362305910024"/>
          <c:h val="0.88617350769069614"/>
        </c:manualLayout>
      </c:layout>
      <c:barChart>
        <c:barDir val="bar"/>
        <c:grouping val="stacked"/>
        <c:varyColors val="0"/>
        <c:ser>
          <c:idx val="0"/>
          <c:order val="0"/>
          <c:tx>
            <c:strRef>
              <c:f>Dati!$C$2109</c:f>
              <c:strCache>
                <c:ptCount val="1"/>
                <c:pt idx="0">
                  <c:v>.</c:v>
                </c:pt>
              </c:strCache>
            </c:strRef>
          </c:tx>
          <c:spPr>
            <a:no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Dati!$B$2110:$B$2136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Dati!$C$2110:$C$2136</c:f>
              <c:numCache>
                <c:formatCode>0</c:formatCode>
                <c:ptCount val="2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numCache>
            </c:numRef>
          </c:val>
          <c:extLst>
            <c:ext xmlns:c16="http://schemas.microsoft.com/office/drawing/2014/chart" uri="{C3380CC4-5D6E-409C-BE32-E72D297353CC}">
              <c16:uniqueId val="{00000000-980B-4642-AE3E-21A2BD074F74}"/>
            </c:ext>
          </c:extLst>
        </c:ser>
        <c:ser>
          <c:idx val="1"/>
          <c:order val="1"/>
          <c:tx>
            <c:strRef>
              <c:f>Dati!$D$2109</c:f>
              <c:strCache>
                <c:ptCount val="1"/>
                <c:pt idx="0">
                  <c:v>Samaksa oficiāli ar čeku, taču atlaide netiek piemērota</c:v>
                </c:pt>
              </c:strCache>
            </c:strRef>
          </c:tx>
          <c:spPr>
            <a:solidFill>
              <a:srgbClr val="16697A"/>
            </a:solidFill>
          </c:spPr>
          <c:invertIfNegative val="0"/>
          <c:dLbls>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A473-4609-86F0-BC538ACC8084}"/>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Dati!$B$2110:$B$2136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Dati!$D$2110:$D$2136</c:f>
              <c:numCache>
                <c:formatCode>General</c:formatCode>
                <c:ptCount val="27"/>
                <c:pt idx="0" formatCode="0">
                  <c:v>44.678055190538764</c:v>
                </c:pt>
                <c:pt idx="2" formatCode="0">
                  <c:v>49.08424908424908</c:v>
                </c:pt>
                <c:pt idx="3" formatCode="0">
                  <c:v>45.867768595041326</c:v>
                </c:pt>
                <c:pt idx="4" formatCode="0">
                  <c:v>38.617886178861788</c:v>
                </c:pt>
                <c:pt idx="6" formatCode="0">
                  <c:v>47.290640394088669</c:v>
                </c:pt>
                <c:pt idx="7" formatCode="0">
                  <c:v>32.608695652173914</c:v>
                </c:pt>
                <c:pt idx="9" formatCode="0">
                  <c:v>39.130434782608695</c:v>
                </c:pt>
                <c:pt idx="10" formatCode="0">
                  <c:v>46.447140381282495</c:v>
                </c:pt>
                <c:pt idx="12" formatCode="0">
                  <c:v>38</c:v>
                </c:pt>
                <c:pt idx="13" formatCode="0">
                  <c:v>47.872340425531917</c:v>
                </c:pt>
                <c:pt idx="14" formatCode="0">
                  <c:v>44.117647058823529</c:v>
                </c:pt>
                <c:pt idx="15" formatCode="0">
                  <c:v>54.782608695652172</c:v>
                </c:pt>
                <c:pt idx="16" formatCode="0">
                  <c:v>48.571428571428569</c:v>
                </c:pt>
                <c:pt idx="18" formatCode="0">
                  <c:v>45.81005586592179</c:v>
                </c:pt>
                <c:pt idx="19" formatCode="0">
                  <c:v>45.370370370370374</c:v>
                </c:pt>
                <c:pt idx="20" formatCode="0">
                  <c:v>48.529411764705884</c:v>
                </c:pt>
                <c:pt idx="21" formatCode="0">
                  <c:v>41.791044776119399</c:v>
                </c:pt>
                <c:pt idx="22" formatCode="0">
                  <c:v>32.692307692307693</c:v>
                </c:pt>
                <c:pt idx="24" formatCode="0">
                  <c:v>45.81005586592179</c:v>
                </c:pt>
                <c:pt idx="25" formatCode="0">
                  <c:v>43.065693430656928</c:v>
                </c:pt>
                <c:pt idx="26" formatCode="0">
                  <c:v>44.961240310077521</c:v>
                </c:pt>
              </c:numCache>
            </c:numRef>
          </c:val>
          <c:extLst>
            <c:ext xmlns:c16="http://schemas.microsoft.com/office/drawing/2014/chart" uri="{C3380CC4-5D6E-409C-BE32-E72D297353CC}">
              <c16:uniqueId val="{00000001-980B-4642-AE3E-21A2BD074F74}"/>
            </c:ext>
          </c:extLst>
        </c:ser>
        <c:ser>
          <c:idx val="2"/>
          <c:order val="2"/>
          <c:tx>
            <c:strRef>
              <c:f>Dati!$E$2109</c:f>
              <c:strCache>
                <c:ptCount val="1"/>
                <c:pt idx="0">
                  <c:v>.</c:v>
                </c:pt>
              </c:strCache>
            </c:strRef>
          </c:tx>
          <c:spPr>
            <a:noFill/>
          </c:spPr>
          <c:invertIfNegative val="0"/>
          <c:dLbls>
            <c:delete val="1"/>
          </c:dLbls>
          <c:cat>
            <c:strRef>
              <c:f>Dati!$B$2110:$B$2136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Dati!$E$2110:$E$2136</c:f>
              <c:numCache>
                <c:formatCode>0</c:formatCode>
                <c:ptCount val="27"/>
                <c:pt idx="0">
                  <c:v>15.104553505113408</c:v>
                </c:pt>
                <c:pt idx="1">
                  <c:v>59.782608695652172</c:v>
                </c:pt>
                <c:pt idx="2">
                  <c:v>10.698359611403092</c:v>
                </c:pt>
                <c:pt idx="3">
                  <c:v>13.914840100610846</c:v>
                </c:pt>
                <c:pt idx="4">
                  <c:v>21.164722516790384</c:v>
                </c:pt>
                <c:pt idx="5">
                  <c:v>59.782608695652172</c:v>
                </c:pt>
                <c:pt idx="6">
                  <c:v>12.491968301563503</c:v>
                </c:pt>
                <c:pt idx="7">
                  <c:v>27.173913043478258</c:v>
                </c:pt>
                <c:pt idx="8">
                  <c:v>59.782608695652172</c:v>
                </c:pt>
                <c:pt idx="9">
                  <c:v>20.652173913043477</c:v>
                </c:pt>
                <c:pt idx="10">
                  <c:v>13.335468314369678</c:v>
                </c:pt>
                <c:pt idx="11">
                  <c:v>59.782608695652172</c:v>
                </c:pt>
                <c:pt idx="12">
                  <c:v>21.782608695652172</c:v>
                </c:pt>
                <c:pt idx="13">
                  <c:v>11.910268270120255</c:v>
                </c:pt>
                <c:pt idx="14">
                  <c:v>15.664961636828643</c:v>
                </c:pt>
                <c:pt idx="15">
                  <c:v>5</c:v>
                </c:pt>
                <c:pt idx="16">
                  <c:v>11.211180124223603</c:v>
                </c:pt>
                <c:pt idx="17">
                  <c:v>59.782608695652172</c:v>
                </c:pt>
                <c:pt idx="18">
                  <c:v>13.972552829730382</c:v>
                </c:pt>
                <c:pt idx="19">
                  <c:v>14.412238325281798</c:v>
                </c:pt>
                <c:pt idx="20">
                  <c:v>11.253196930946288</c:v>
                </c:pt>
                <c:pt idx="21">
                  <c:v>17.991563919532773</c:v>
                </c:pt>
                <c:pt idx="22">
                  <c:v>27.090301003344479</c:v>
                </c:pt>
                <c:pt idx="23">
                  <c:v>59.782608695652172</c:v>
                </c:pt>
                <c:pt idx="24">
                  <c:v>13.972552829730382</c:v>
                </c:pt>
                <c:pt idx="25">
                  <c:v>16.716915264995244</c:v>
                </c:pt>
                <c:pt idx="26">
                  <c:v>14.821368385574651</c:v>
                </c:pt>
              </c:numCache>
            </c:numRef>
          </c:val>
          <c:extLst>
            <c:ext xmlns:c16="http://schemas.microsoft.com/office/drawing/2014/chart" uri="{C3380CC4-5D6E-409C-BE32-E72D297353CC}">
              <c16:uniqueId val="{00000002-980B-4642-AE3E-21A2BD074F74}"/>
            </c:ext>
          </c:extLst>
        </c:ser>
        <c:ser>
          <c:idx val="3"/>
          <c:order val="3"/>
          <c:tx>
            <c:strRef>
              <c:f>Dati!$F$2109</c:f>
              <c:strCache>
                <c:ptCount val="1"/>
                <c:pt idx="0">
                  <c:v>Tas būtu atkarīgs no konkrētajiem apstākļiem</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Dati!$B$2110:$B$2136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Dati!$F$2110:$F$2136</c:f>
              <c:numCache>
                <c:formatCode>General</c:formatCode>
                <c:ptCount val="27"/>
                <c:pt idx="0" formatCode="0">
                  <c:v>39.421813403416557</c:v>
                </c:pt>
                <c:pt idx="2" formatCode="0">
                  <c:v>38.827838827838832</c:v>
                </c:pt>
                <c:pt idx="3" formatCode="0">
                  <c:v>37.603305785123972</c:v>
                </c:pt>
                <c:pt idx="4" formatCode="0">
                  <c:v>41.869918699186989</c:v>
                </c:pt>
                <c:pt idx="6" formatCode="0">
                  <c:v>37.931034482758619</c:v>
                </c:pt>
                <c:pt idx="7" formatCode="0">
                  <c:v>45.652173913043477</c:v>
                </c:pt>
                <c:pt idx="9" formatCode="0">
                  <c:v>41.304347826086953</c:v>
                </c:pt>
                <c:pt idx="10" formatCode="0">
                  <c:v>38.821490467937608</c:v>
                </c:pt>
                <c:pt idx="12" formatCode="0">
                  <c:v>42</c:v>
                </c:pt>
                <c:pt idx="13" formatCode="0">
                  <c:v>36.170212765957451</c:v>
                </c:pt>
                <c:pt idx="14" formatCode="0">
                  <c:v>37.254901960784316</c:v>
                </c:pt>
                <c:pt idx="15" formatCode="0">
                  <c:v>31.304347826086961</c:v>
                </c:pt>
                <c:pt idx="16" formatCode="0">
                  <c:v>40</c:v>
                </c:pt>
                <c:pt idx="18" formatCode="0">
                  <c:v>40.502793296089386</c:v>
                </c:pt>
                <c:pt idx="19" formatCode="0">
                  <c:v>37.5</c:v>
                </c:pt>
                <c:pt idx="20" formatCode="0">
                  <c:v>36.764705882352942</c:v>
                </c:pt>
                <c:pt idx="21" formatCode="0">
                  <c:v>41.791044776119399</c:v>
                </c:pt>
                <c:pt idx="22" formatCode="0">
                  <c:v>40.384615384615387</c:v>
                </c:pt>
                <c:pt idx="24" formatCode="0">
                  <c:v>40.502793296089386</c:v>
                </c:pt>
                <c:pt idx="25" formatCode="0">
                  <c:v>39.051094890510953</c:v>
                </c:pt>
                <c:pt idx="26" formatCode="0">
                  <c:v>37.209302325581397</c:v>
                </c:pt>
              </c:numCache>
            </c:numRef>
          </c:val>
          <c:extLst>
            <c:ext xmlns:c16="http://schemas.microsoft.com/office/drawing/2014/chart" uri="{C3380CC4-5D6E-409C-BE32-E72D297353CC}">
              <c16:uniqueId val="{00000003-980B-4642-AE3E-21A2BD074F74}"/>
            </c:ext>
          </c:extLst>
        </c:ser>
        <c:ser>
          <c:idx val="4"/>
          <c:order val="4"/>
          <c:tx>
            <c:strRef>
              <c:f>Dati!$G$2109</c:f>
              <c:strCache>
                <c:ptCount val="1"/>
                <c:pt idx="0">
                  <c:v>.</c:v>
                </c:pt>
              </c:strCache>
            </c:strRef>
          </c:tx>
          <c:spPr>
            <a:noFill/>
          </c:spPr>
          <c:invertIfNegative val="0"/>
          <c:dLbls>
            <c:delete val="1"/>
          </c:dLbls>
          <c:cat>
            <c:strRef>
              <c:f>Dati!$B$2110:$B$2136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Dati!$G$2110:$G$2136</c:f>
              <c:numCache>
                <c:formatCode>0</c:formatCode>
                <c:ptCount val="27"/>
                <c:pt idx="0">
                  <c:v>11.230360509626919</c:v>
                </c:pt>
                <c:pt idx="1">
                  <c:v>50.652173913043477</c:v>
                </c:pt>
                <c:pt idx="2">
                  <c:v>11.824335085204645</c:v>
                </c:pt>
                <c:pt idx="3">
                  <c:v>13.048868127919505</c:v>
                </c:pt>
                <c:pt idx="4">
                  <c:v>8.7822552138564873</c:v>
                </c:pt>
                <c:pt idx="5">
                  <c:v>50.652173913043477</c:v>
                </c:pt>
                <c:pt idx="6">
                  <c:v>12.721139430284857</c:v>
                </c:pt>
                <c:pt idx="7">
                  <c:v>5</c:v>
                </c:pt>
                <c:pt idx="8">
                  <c:v>50.652173913043477</c:v>
                </c:pt>
                <c:pt idx="9">
                  <c:v>9.3478260869565233</c:v>
                </c:pt>
                <c:pt idx="10">
                  <c:v>11.830683445105869</c:v>
                </c:pt>
                <c:pt idx="11">
                  <c:v>50.652173913043477</c:v>
                </c:pt>
                <c:pt idx="12">
                  <c:v>8.6521739130434767</c:v>
                </c:pt>
                <c:pt idx="13">
                  <c:v>14.481961147086025</c:v>
                </c:pt>
                <c:pt idx="14">
                  <c:v>13.39727195225916</c:v>
                </c:pt>
                <c:pt idx="15">
                  <c:v>19.347826086956516</c:v>
                </c:pt>
                <c:pt idx="16">
                  <c:v>10.652173913043477</c:v>
                </c:pt>
                <c:pt idx="17">
                  <c:v>50.652173913043477</c:v>
                </c:pt>
                <c:pt idx="18">
                  <c:v>10.14938061695409</c:v>
                </c:pt>
                <c:pt idx="19">
                  <c:v>13.152173913043477</c:v>
                </c:pt>
                <c:pt idx="20">
                  <c:v>13.887468030690535</c:v>
                </c:pt>
                <c:pt idx="21">
                  <c:v>8.8611291369240774</c:v>
                </c:pt>
                <c:pt idx="22">
                  <c:v>10.26755852842809</c:v>
                </c:pt>
                <c:pt idx="23">
                  <c:v>50.652173913043477</c:v>
                </c:pt>
                <c:pt idx="24">
                  <c:v>10.14938061695409</c:v>
                </c:pt>
                <c:pt idx="25">
                  <c:v>11.601079022532524</c:v>
                </c:pt>
                <c:pt idx="26">
                  <c:v>13.442871587462079</c:v>
                </c:pt>
              </c:numCache>
            </c:numRef>
          </c:val>
          <c:extLst>
            <c:ext xmlns:c16="http://schemas.microsoft.com/office/drawing/2014/chart" uri="{C3380CC4-5D6E-409C-BE32-E72D297353CC}">
              <c16:uniqueId val="{00000004-980B-4642-AE3E-21A2BD074F74}"/>
            </c:ext>
          </c:extLst>
        </c:ser>
        <c:ser>
          <c:idx val="5"/>
          <c:order val="5"/>
          <c:tx>
            <c:strRef>
              <c:f>Dati!$H$2109</c:f>
              <c:strCache>
                <c:ptCount val="1"/>
                <c:pt idx="0">
                  <c:v>Samaksa bez čeka (skaidrā naudā), taču par to tiek piešķirta 30% atlaide</c:v>
                </c:pt>
              </c:strCache>
            </c:strRef>
          </c:tx>
          <c:spPr>
            <a:solidFill>
              <a:srgbClr val="7C7287"/>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Dati!$B$2110:$B$2136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Dati!$H$2110:$H$2136</c:f>
              <c:numCache>
                <c:formatCode>General</c:formatCode>
                <c:ptCount val="27"/>
                <c:pt idx="0" formatCode="0">
                  <c:v>12.746386333771353</c:v>
                </c:pt>
                <c:pt idx="2" formatCode="0">
                  <c:v>10.256410256410255</c:v>
                </c:pt>
                <c:pt idx="3" formatCode="0">
                  <c:v>11.570247933884298</c:v>
                </c:pt>
                <c:pt idx="4" formatCode="0">
                  <c:v>16.666666666666664</c:v>
                </c:pt>
                <c:pt idx="6" formatCode="0">
                  <c:v>12.315270935960591</c:v>
                </c:pt>
                <c:pt idx="7" formatCode="0">
                  <c:v>15.217391304347828</c:v>
                </c:pt>
                <c:pt idx="9" formatCode="0">
                  <c:v>15.760869565217392</c:v>
                </c:pt>
                <c:pt idx="10" formatCode="0">
                  <c:v>11.785095320623917</c:v>
                </c:pt>
                <c:pt idx="12" formatCode="0">
                  <c:v>17</c:v>
                </c:pt>
                <c:pt idx="13" formatCode="0">
                  <c:v>13.829787234042554</c:v>
                </c:pt>
                <c:pt idx="14" formatCode="0">
                  <c:v>12.745098039215685</c:v>
                </c:pt>
                <c:pt idx="15" formatCode="0">
                  <c:v>12.173913043478262</c:v>
                </c:pt>
                <c:pt idx="16" formatCode="0">
                  <c:v>9.5238095238095237</c:v>
                </c:pt>
                <c:pt idx="18" formatCode="0">
                  <c:v>10.893854748603351</c:v>
                </c:pt>
                <c:pt idx="19" formatCode="0">
                  <c:v>12.962962962962962</c:v>
                </c:pt>
                <c:pt idx="20" formatCode="0">
                  <c:v>11.76470588235294</c:v>
                </c:pt>
                <c:pt idx="21" formatCode="0">
                  <c:v>13.432835820895523</c:v>
                </c:pt>
                <c:pt idx="22" formatCode="0">
                  <c:v>25</c:v>
                </c:pt>
                <c:pt idx="24" formatCode="0">
                  <c:v>10.893854748603351</c:v>
                </c:pt>
                <c:pt idx="25" formatCode="0">
                  <c:v>15.328467153284672</c:v>
                </c:pt>
                <c:pt idx="26" formatCode="0">
                  <c:v>12.403100775193799</c:v>
                </c:pt>
              </c:numCache>
            </c:numRef>
          </c:val>
          <c:extLst>
            <c:ext xmlns:c16="http://schemas.microsoft.com/office/drawing/2014/chart" uri="{C3380CC4-5D6E-409C-BE32-E72D297353CC}">
              <c16:uniqueId val="{00000005-980B-4642-AE3E-21A2BD074F74}"/>
            </c:ext>
          </c:extLst>
        </c:ser>
        <c:ser>
          <c:idx val="6"/>
          <c:order val="6"/>
          <c:tx>
            <c:strRef>
              <c:f>Dati!$I$2109</c:f>
              <c:strCache>
                <c:ptCount val="1"/>
                <c:pt idx="0">
                  <c:v>.</c:v>
                </c:pt>
              </c:strCache>
            </c:strRef>
          </c:tx>
          <c:spPr>
            <a:noFill/>
          </c:spPr>
          <c:invertIfNegative val="0"/>
          <c:dLbls>
            <c:delete val="1"/>
          </c:dLbls>
          <c:cat>
            <c:strRef>
              <c:f>Dati!$B$2110:$B$2136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Dati!$I$2110:$I$2136</c:f>
              <c:numCache>
                <c:formatCode>0</c:formatCode>
                <c:ptCount val="27"/>
                <c:pt idx="0">
                  <c:v>17.253613666228645</c:v>
                </c:pt>
                <c:pt idx="1">
                  <c:v>30</c:v>
                </c:pt>
                <c:pt idx="2">
                  <c:v>19.743589743589745</c:v>
                </c:pt>
                <c:pt idx="3">
                  <c:v>18.429752066115704</c:v>
                </c:pt>
                <c:pt idx="4">
                  <c:v>13.333333333333336</c:v>
                </c:pt>
                <c:pt idx="5">
                  <c:v>30</c:v>
                </c:pt>
                <c:pt idx="6">
                  <c:v>17.684729064039409</c:v>
                </c:pt>
                <c:pt idx="7">
                  <c:v>14.782608695652172</c:v>
                </c:pt>
                <c:pt idx="8">
                  <c:v>30</c:v>
                </c:pt>
                <c:pt idx="9">
                  <c:v>14.239130434782608</c:v>
                </c:pt>
                <c:pt idx="10">
                  <c:v>18.214904679376083</c:v>
                </c:pt>
                <c:pt idx="11">
                  <c:v>30</c:v>
                </c:pt>
                <c:pt idx="12">
                  <c:v>13</c:v>
                </c:pt>
                <c:pt idx="13">
                  <c:v>16.170212765957444</c:v>
                </c:pt>
                <c:pt idx="14">
                  <c:v>17.254901960784316</c:v>
                </c:pt>
                <c:pt idx="15">
                  <c:v>17.826086956521738</c:v>
                </c:pt>
                <c:pt idx="16">
                  <c:v>20.476190476190474</c:v>
                </c:pt>
                <c:pt idx="17">
                  <c:v>30</c:v>
                </c:pt>
                <c:pt idx="18">
                  <c:v>19.106145251396647</c:v>
                </c:pt>
                <c:pt idx="19">
                  <c:v>17.037037037037038</c:v>
                </c:pt>
                <c:pt idx="20">
                  <c:v>18.235294117647058</c:v>
                </c:pt>
                <c:pt idx="21">
                  <c:v>16.567164179104477</c:v>
                </c:pt>
                <c:pt idx="22">
                  <c:v>5</c:v>
                </c:pt>
                <c:pt idx="23">
                  <c:v>30</c:v>
                </c:pt>
                <c:pt idx="24">
                  <c:v>19.106145251396647</c:v>
                </c:pt>
                <c:pt idx="25">
                  <c:v>14.671532846715328</c:v>
                </c:pt>
                <c:pt idx="26">
                  <c:v>17.596899224806201</c:v>
                </c:pt>
              </c:numCache>
            </c:numRef>
          </c:val>
          <c:extLst>
            <c:ext xmlns:c16="http://schemas.microsoft.com/office/drawing/2014/chart" uri="{C3380CC4-5D6E-409C-BE32-E72D297353CC}">
              <c16:uniqueId val="{00000006-980B-4642-AE3E-21A2BD074F74}"/>
            </c:ext>
          </c:extLst>
        </c:ser>
        <c:ser>
          <c:idx val="7"/>
          <c:order val="7"/>
          <c:tx>
            <c:strRef>
              <c:f>Dati!$J$2109</c:f>
              <c:strCache>
                <c:ptCount val="1"/>
                <c:pt idx="0">
                  <c:v>Grūti pateikt</c:v>
                </c:pt>
              </c:strCache>
            </c:strRef>
          </c:tx>
          <c:spPr>
            <a:solidFill>
              <a:sysClr val="window" lastClr="FFFFFF">
                <a:lumMod val="75000"/>
              </a:sysClr>
            </a:solidFill>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0B-4642-AE3E-21A2BD074F74}"/>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0B-4642-AE3E-21A2BD074F74}"/>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0B-4642-AE3E-21A2BD074F74}"/>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0B-4642-AE3E-21A2BD074F74}"/>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80B-4642-AE3E-21A2BD074F74}"/>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80B-4642-AE3E-21A2BD074F74}"/>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80B-4642-AE3E-21A2BD074F74}"/>
                </c:ext>
              </c:extLst>
            </c:dLbl>
            <c:dLbl>
              <c:idx val="2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80B-4642-AE3E-21A2BD074F74}"/>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80B-4642-AE3E-21A2BD074F74}"/>
                </c:ext>
              </c:extLst>
            </c:dLbl>
            <c:dLbl>
              <c:idx val="2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80B-4642-AE3E-21A2BD074F74}"/>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Dati!$B$2110:$B$2136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Dati!$J$2110:$J$2136</c:f>
              <c:numCache>
                <c:formatCode>General</c:formatCode>
                <c:ptCount val="27"/>
                <c:pt idx="0" formatCode="0">
                  <c:v>3.1537450722733245</c:v>
                </c:pt>
                <c:pt idx="2" formatCode="0">
                  <c:v>1.8315018315018317</c:v>
                </c:pt>
                <c:pt idx="3" formatCode="0">
                  <c:v>4.9586776859504136</c:v>
                </c:pt>
                <c:pt idx="4" formatCode="0">
                  <c:v>2.8455284552845526</c:v>
                </c:pt>
                <c:pt idx="6" formatCode="0">
                  <c:v>2.4630541871921183</c:v>
                </c:pt>
                <c:pt idx="7" formatCode="0">
                  <c:v>6.5217391304347823</c:v>
                </c:pt>
                <c:pt idx="9" formatCode="0">
                  <c:v>3.804347826086957</c:v>
                </c:pt>
                <c:pt idx="10" formatCode="0">
                  <c:v>2.9462738301559792</c:v>
                </c:pt>
                <c:pt idx="12" formatCode="0">
                  <c:v>3</c:v>
                </c:pt>
                <c:pt idx="13" formatCode="0">
                  <c:v>2.1276595744680851</c:v>
                </c:pt>
                <c:pt idx="14" formatCode="0">
                  <c:v>5.8823529411764701</c:v>
                </c:pt>
                <c:pt idx="15" formatCode="0">
                  <c:v>1.7391304347826086</c:v>
                </c:pt>
                <c:pt idx="16" formatCode="0">
                  <c:v>1.9047619047619049</c:v>
                </c:pt>
                <c:pt idx="18" formatCode="0">
                  <c:v>2.7932960893854748</c:v>
                </c:pt>
                <c:pt idx="19" formatCode="0">
                  <c:v>4.1666666666666661</c:v>
                </c:pt>
                <c:pt idx="20" formatCode="0">
                  <c:v>2.9411764705882351</c:v>
                </c:pt>
                <c:pt idx="21" formatCode="0">
                  <c:v>2.9850746268656714</c:v>
                </c:pt>
                <c:pt idx="22" formatCode="0">
                  <c:v>1.9230769230769231</c:v>
                </c:pt>
                <c:pt idx="24" formatCode="0">
                  <c:v>2.7932960893854748</c:v>
                </c:pt>
                <c:pt idx="25" formatCode="0">
                  <c:v>2.5547445255474455</c:v>
                </c:pt>
                <c:pt idx="26" formatCode="0">
                  <c:v>5.4263565891472867</c:v>
                </c:pt>
              </c:numCache>
            </c:numRef>
          </c:val>
          <c:extLst>
            <c:ext xmlns:c16="http://schemas.microsoft.com/office/drawing/2014/chart" uri="{C3380CC4-5D6E-409C-BE32-E72D297353CC}">
              <c16:uniqueId val="{00000007-980B-4642-AE3E-21A2BD074F74}"/>
            </c:ext>
          </c:extLst>
        </c:ser>
        <c:dLbls>
          <c:dLblPos val="ctr"/>
          <c:showLegendKey val="0"/>
          <c:showVal val="1"/>
          <c:showCatName val="0"/>
          <c:showSerName val="0"/>
          <c:showPercent val="0"/>
          <c:showBubbleSize val="0"/>
        </c:dLbls>
        <c:gapWidth val="20"/>
        <c:overlap val="100"/>
        <c:axId val="412722592"/>
        <c:axId val="412729256"/>
      </c:barChart>
      <c:catAx>
        <c:axId val="41272259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2729256"/>
        <c:crossesAt val="0"/>
        <c:auto val="1"/>
        <c:lblAlgn val="ctr"/>
        <c:lblOffset val="100"/>
        <c:tickLblSkip val="1"/>
        <c:tickMarkSkip val="1"/>
        <c:noMultiLvlLbl val="0"/>
      </c:catAx>
      <c:valAx>
        <c:axId val="412729256"/>
        <c:scaling>
          <c:orientation val="minMax"/>
          <c:max val="170"/>
          <c:min val="0"/>
        </c:scaling>
        <c:delete val="1"/>
        <c:axPos val="t"/>
        <c:numFmt formatCode="0" sourceLinked="1"/>
        <c:majorTickMark val="out"/>
        <c:minorTickMark val="none"/>
        <c:tickLblPos val="nextTo"/>
        <c:crossAx val="41272259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561630577427822"/>
          <c:y val="9.7172337936693609E-2"/>
          <c:w val="0.51438372617120498"/>
          <c:h val="0.88617350769069614"/>
        </c:manualLayout>
      </c:layout>
      <c:barChart>
        <c:barDir val="bar"/>
        <c:grouping val="stacked"/>
        <c:varyColors val="0"/>
        <c:ser>
          <c:idx val="0"/>
          <c:order val="0"/>
          <c:tx>
            <c:strRef>
              <c:f>Dati!$C$2141</c:f>
              <c:strCache>
                <c:ptCount val="1"/>
                <c:pt idx="0">
                  <c:v>.</c:v>
                </c:pt>
              </c:strCache>
            </c:strRef>
          </c:tx>
          <c:spPr>
            <a:noFill/>
          </c:spPr>
          <c:invertIfNegative val="0"/>
          <c:dLbls>
            <c:delete val="1"/>
          </c:dLbls>
          <c:cat>
            <c:strRef>
              <c:f>Dati!$B$2142:$B$2169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Dati!$C$2142:$C$2169</c:f>
              <c:numCache>
                <c:formatCode>0</c:formatCode>
                <c:ptCount val="2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numCache>
            </c:numRef>
          </c:val>
          <c:extLst>
            <c:ext xmlns:c16="http://schemas.microsoft.com/office/drawing/2014/chart" uri="{C3380CC4-5D6E-409C-BE32-E72D297353CC}">
              <c16:uniqueId val="{00000000-46F7-47F3-9271-0C29F6AC12FE}"/>
            </c:ext>
          </c:extLst>
        </c:ser>
        <c:ser>
          <c:idx val="1"/>
          <c:order val="1"/>
          <c:tx>
            <c:strRef>
              <c:f>Dati!$D$2141</c:f>
              <c:strCache>
                <c:ptCount val="1"/>
                <c:pt idx="0">
                  <c:v>Samaksa oficiāli ar čeku, taču atlaide netiek piemērota</c:v>
                </c:pt>
              </c:strCache>
            </c:strRef>
          </c:tx>
          <c:spPr>
            <a:solidFill>
              <a:srgbClr val="16697A"/>
            </a:solidFill>
          </c:spPr>
          <c:invertIfNegative val="0"/>
          <c:dLbls>
            <c:dLbl>
              <c:idx val="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1CFC-414B-8ADC-7E0B476DDD57}"/>
                </c:ext>
              </c:extLst>
            </c:dLbl>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1-1CFC-414B-8ADC-7E0B476DDD57}"/>
                </c:ext>
              </c:extLst>
            </c:dLbl>
            <c:dLbl>
              <c:idx val="9"/>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2-1CFC-414B-8ADC-7E0B476DDD57}"/>
                </c:ext>
              </c:extLst>
            </c:dLbl>
            <c:dLbl>
              <c:idx val="1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3-1CFC-414B-8ADC-7E0B476DDD57}"/>
                </c:ext>
              </c:extLst>
            </c:dLbl>
            <c:dLbl>
              <c:idx val="2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4-1CFC-414B-8ADC-7E0B476DDD57}"/>
                </c:ext>
              </c:extLst>
            </c:dLbl>
            <c:dLbl>
              <c:idx val="2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5-1CFC-414B-8ADC-7E0B476DDD5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Dati!$B$2142:$B$2169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Dati!$D$2142:$D$2169</c:f>
              <c:numCache>
                <c:formatCode>General</c:formatCode>
                <c:ptCount val="28"/>
                <c:pt idx="0" formatCode="0">
                  <c:v>44.678055190538764</c:v>
                </c:pt>
                <c:pt idx="2" formatCode="0">
                  <c:v>34.042553191489361</c:v>
                </c:pt>
                <c:pt idx="3" formatCode="0">
                  <c:v>55.064935064935064</c:v>
                </c:pt>
                <c:pt idx="5" formatCode="0">
                  <c:v>34.827586206896548</c:v>
                </c:pt>
                <c:pt idx="6" formatCode="0">
                  <c:v>50.743099787685772</c:v>
                </c:pt>
                <c:pt idx="8" formatCode="0">
                  <c:v>28.07017543859649</c:v>
                </c:pt>
                <c:pt idx="9" formatCode="0">
                  <c:v>47.60432766615147</c:v>
                </c:pt>
                <c:pt idx="11" formatCode="0">
                  <c:v>43.231441048034938</c:v>
                </c:pt>
                <c:pt idx="12" formatCode="0">
                  <c:v>46.864686468646866</c:v>
                </c:pt>
                <c:pt idx="14" formatCode="0">
                  <c:v>41.351351351351354</c:v>
                </c:pt>
                <c:pt idx="15" formatCode="0">
                  <c:v>47.826086956521742</c:v>
                </c:pt>
                <c:pt idx="17" formatCode="0">
                  <c:v>37.142857142857146</c:v>
                </c:pt>
                <c:pt idx="18" formatCode="0">
                  <c:v>46.928327645051191</c:v>
                </c:pt>
                <c:pt idx="20" formatCode="0">
                  <c:v>28.651685393258425</c:v>
                </c:pt>
                <c:pt idx="21" formatCode="0">
                  <c:v>38.888888888888893</c:v>
                </c:pt>
                <c:pt idx="23" formatCode="0">
                  <c:v>30.64516129032258</c:v>
                </c:pt>
                <c:pt idx="24" formatCode="0">
                  <c:v>34.71337579617834</c:v>
                </c:pt>
                <c:pt idx="26" formatCode="0">
                  <c:v>41.095890410958901</c:v>
                </c:pt>
                <c:pt idx="27" formatCode="0">
                  <c:v>32.343234323432341</c:v>
                </c:pt>
              </c:numCache>
            </c:numRef>
          </c:val>
          <c:extLst>
            <c:ext xmlns:c16="http://schemas.microsoft.com/office/drawing/2014/chart" uri="{C3380CC4-5D6E-409C-BE32-E72D297353CC}">
              <c16:uniqueId val="{00000001-46F7-47F3-9271-0C29F6AC12FE}"/>
            </c:ext>
          </c:extLst>
        </c:ser>
        <c:ser>
          <c:idx val="2"/>
          <c:order val="2"/>
          <c:tx>
            <c:strRef>
              <c:f>Dati!$E$2141</c:f>
              <c:strCache>
                <c:ptCount val="1"/>
                <c:pt idx="0">
                  <c:v>.</c:v>
                </c:pt>
              </c:strCache>
            </c:strRef>
          </c:tx>
          <c:spPr>
            <a:noFill/>
          </c:spPr>
          <c:invertIfNegative val="0"/>
          <c:dLbls>
            <c:delete val="1"/>
          </c:dLbls>
          <c:cat>
            <c:strRef>
              <c:f>Dati!$B$2142:$B$2169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Dati!$E$2142:$E$2169</c:f>
              <c:numCache>
                <c:formatCode>0</c:formatCode>
                <c:ptCount val="28"/>
                <c:pt idx="0">
                  <c:v>15.3868798743963</c:v>
                </c:pt>
                <c:pt idx="1">
                  <c:v>60.064935064935064</c:v>
                </c:pt>
                <c:pt idx="2">
                  <c:v>26.022381873445703</c:v>
                </c:pt>
                <c:pt idx="3">
                  <c:v>5</c:v>
                </c:pt>
                <c:pt idx="4">
                  <c:v>60.064935064935064</c:v>
                </c:pt>
                <c:pt idx="5">
                  <c:v>25.237348858038516</c:v>
                </c:pt>
                <c:pt idx="6">
                  <c:v>9.3218352772492921</c:v>
                </c:pt>
                <c:pt idx="7">
                  <c:v>60.064935064935064</c:v>
                </c:pt>
                <c:pt idx="8">
                  <c:v>31.994759626338574</c:v>
                </c:pt>
                <c:pt idx="9">
                  <c:v>12.460607398783594</c:v>
                </c:pt>
                <c:pt idx="10">
                  <c:v>60.064935064935064</c:v>
                </c:pt>
                <c:pt idx="11">
                  <c:v>16.833494016900126</c:v>
                </c:pt>
                <c:pt idx="12">
                  <c:v>13.200248596288198</c:v>
                </c:pt>
                <c:pt idx="13">
                  <c:v>60.064935064935064</c:v>
                </c:pt>
                <c:pt idx="14">
                  <c:v>18.713583713583709</c:v>
                </c:pt>
                <c:pt idx="15">
                  <c:v>12.238848108413322</c:v>
                </c:pt>
                <c:pt idx="17">
                  <c:v>22.922077922077918</c:v>
                </c:pt>
                <c:pt idx="18">
                  <c:v>13.136607419883873</c:v>
                </c:pt>
                <c:pt idx="19">
                  <c:v>60.064935064935064</c:v>
                </c:pt>
                <c:pt idx="20">
                  <c:v>31.413249671676638</c:v>
                </c:pt>
                <c:pt idx="21">
                  <c:v>21.176046176046171</c:v>
                </c:pt>
                <c:pt idx="22">
                  <c:v>60.064935064935064</c:v>
                </c:pt>
                <c:pt idx="23">
                  <c:v>29.419773774612484</c:v>
                </c:pt>
                <c:pt idx="24">
                  <c:v>25.351559268756723</c:v>
                </c:pt>
                <c:pt idx="25">
                  <c:v>60.064935064935064</c:v>
                </c:pt>
                <c:pt idx="26">
                  <c:v>18.969044653976162</c:v>
                </c:pt>
                <c:pt idx="27">
                  <c:v>27.721700741502723</c:v>
                </c:pt>
              </c:numCache>
            </c:numRef>
          </c:val>
          <c:extLst>
            <c:ext xmlns:c16="http://schemas.microsoft.com/office/drawing/2014/chart" uri="{C3380CC4-5D6E-409C-BE32-E72D297353CC}">
              <c16:uniqueId val="{00000002-46F7-47F3-9271-0C29F6AC12FE}"/>
            </c:ext>
          </c:extLst>
        </c:ser>
        <c:ser>
          <c:idx val="3"/>
          <c:order val="3"/>
          <c:tx>
            <c:strRef>
              <c:f>Dati!$F$2141</c:f>
              <c:strCache>
                <c:ptCount val="1"/>
                <c:pt idx="0">
                  <c:v>Tas būtu atkarīgs no konkrētajiem apstākļiem</c:v>
                </c:pt>
              </c:strCache>
            </c:strRef>
          </c:tx>
          <c:spPr>
            <a:solidFill>
              <a:srgbClr val="C4BD97"/>
            </a:solidFill>
          </c:spPr>
          <c:invertIfNegative val="0"/>
          <c:dLbls>
            <c:dLbl>
              <c:idx val="2"/>
              <c:spPr>
                <a:noFill/>
                <a:ln w="28575">
                  <a:solidFill>
                    <a:srgbClr val="FF0000"/>
                  </a:solidFill>
                </a:ln>
              </c:spPr>
              <c:txPr>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6-1CFC-414B-8ADC-7E0B476DDD57}"/>
                </c:ext>
              </c:extLst>
            </c:dLbl>
            <c:dLbl>
              <c:idx val="8"/>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7-1CFC-414B-8ADC-7E0B476DDD57}"/>
                </c:ext>
              </c:extLst>
            </c:dLbl>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Dati!$B$2142:$B$2169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Dati!$F$2142:$F$2169</c:f>
              <c:numCache>
                <c:formatCode>General</c:formatCode>
                <c:ptCount val="28"/>
                <c:pt idx="0" formatCode="0">
                  <c:v>39.421813403416557</c:v>
                </c:pt>
                <c:pt idx="2" formatCode="0">
                  <c:v>44.148936170212764</c:v>
                </c:pt>
                <c:pt idx="3" formatCode="0">
                  <c:v>34.805194805194809</c:v>
                </c:pt>
                <c:pt idx="5" formatCode="0">
                  <c:v>42.758620689655174</c:v>
                </c:pt>
                <c:pt idx="6" formatCode="0">
                  <c:v>37.367303609341825</c:v>
                </c:pt>
                <c:pt idx="8" formatCode="0">
                  <c:v>46.491228070175438</c:v>
                </c:pt>
                <c:pt idx="9" formatCode="0">
                  <c:v>38.176197836166928</c:v>
                </c:pt>
                <c:pt idx="11" formatCode="0">
                  <c:v>39.737991266375545</c:v>
                </c:pt>
                <c:pt idx="12" formatCode="0">
                  <c:v>38.943894389438945</c:v>
                </c:pt>
                <c:pt idx="14" formatCode="0">
                  <c:v>40.810810810810807</c:v>
                </c:pt>
                <c:pt idx="15" formatCode="0">
                  <c:v>38.107416879795394</c:v>
                </c:pt>
                <c:pt idx="17" formatCode="0">
                  <c:v>42.857142857142854</c:v>
                </c:pt>
                <c:pt idx="18" formatCode="0">
                  <c:v>38.395904436860064</c:v>
                </c:pt>
                <c:pt idx="20" formatCode="0">
                  <c:v>46.067415730337082</c:v>
                </c:pt>
                <c:pt idx="21" formatCode="0">
                  <c:v>42.424242424242422</c:v>
                </c:pt>
                <c:pt idx="23" formatCode="0">
                  <c:v>46.774193548387096</c:v>
                </c:pt>
                <c:pt idx="24" formatCode="0">
                  <c:v>43.630573248407643</c:v>
                </c:pt>
                <c:pt idx="26" formatCode="0">
                  <c:v>41.095890410958901</c:v>
                </c:pt>
                <c:pt idx="27" formatCode="0">
                  <c:v>44.884488448844884</c:v>
                </c:pt>
              </c:numCache>
            </c:numRef>
          </c:val>
          <c:extLst>
            <c:ext xmlns:c16="http://schemas.microsoft.com/office/drawing/2014/chart" uri="{C3380CC4-5D6E-409C-BE32-E72D297353CC}">
              <c16:uniqueId val="{00000003-46F7-47F3-9271-0C29F6AC12FE}"/>
            </c:ext>
          </c:extLst>
        </c:ser>
        <c:ser>
          <c:idx val="4"/>
          <c:order val="4"/>
          <c:tx>
            <c:strRef>
              <c:f>Dati!$G$2141</c:f>
              <c:strCache>
                <c:ptCount val="1"/>
                <c:pt idx="0">
                  <c:v>.</c:v>
                </c:pt>
              </c:strCache>
            </c:strRef>
          </c:tx>
          <c:spPr>
            <a:noFill/>
          </c:spPr>
          <c:invertIfNegative val="0"/>
          <c:dLbls>
            <c:delete val="1"/>
          </c:dLbls>
          <c:cat>
            <c:strRef>
              <c:f>Dati!$B$2142:$B$2169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Dati!$G$2142:$G$2169</c:f>
              <c:numCache>
                <c:formatCode>0</c:formatCode>
                <c:ptCount val="28"/>
                <c:pt idx="0">
                  <c:v>12.352380144970539</c:v>
                </c:pt>
                <c:pt idx="1">
                  <c:v>51.774193548387096</c:v>
                </c:pt>
                <c:pt idx="2">
                  <c:v>7.6252573781743322</c:v>
                </c:pt>
                <c:pt idx="3">
                  <c:v>16.968998743192287</c:v>
                </c:pt>
                <c:pt idx="4">
                  <c:v>51.774193548387096</c:v>
                </c:pt>
                <c:pt idx="5">
                  <c:v>9.0155728587319217</c:v>
                </c:pt>
                <c:pt idx="6">
                  <c:v>14.406889939045271</c:v>
                </c:pt>
                <c:pt idx="7">
                  <c:v>51.774193548387096</c:v>
                </c:pt>
                <c:pt idx="8">
                  <c:v>5.2829654782116577</c:v>
                </c:pt>
                <c:pt idx="9">
                  <c:v>13.597995712220168</c:v>
                </c:pt>
                <c:pt idx="10">
                  <c:v>51.774193548387096</c:v>
                </c:pt>
                <c:pt idx="11">
                  <c:v>12.036202282011551</c:v>
                </c:pt>
                <c:pt idx="12">
                  <c:v>12.830299158948151</c:v>
                </c:pt>
                <c:pt idx="13">
                  <c:v>51.774193548387096</c:v>
                </c:pt>
                <c:pt idx="14">
                  <c:v>10.963382737576289</c:v>
                </c:pt>
                <c:pt idx="15">
                  <c:v>13.666776668591702</c:v>
                </c:pt>
                <c:pt idx="16">
                  <c:v>51.774193548387096</c:v>
                </c:pt>
                <c:pt idx="17">
                  <c:v>8.917050691244242</c:v>
                </c:pt>
                <c:pt idx="18">
                  <c:v>13.378289111527032</c:v>
                </c:pt>
                <c:pt idx="19">
                  <c:v>51.774193548387096</c:v>
                </c:pt>
                <c:pt idx="20">
                  <c:v>5.7067778180500142</c:v>
                </c:pt>
                <c:pt idx="21">
                  <c:v>9.349951124144674</c:v>
                </c:pt>
                <c:pt idx="22">
                  <c:v>51.774193548387096</c:v>
                </c:pt>
                <c:pt idx="23">
                  <c:v>5</c:v>
                </c:pt>
                <c:pt idx="24">
                  <c:v>8.1436202999794531</c:v>
                </c:pt>
                <c:pt idx="25">
                  <c:v>51.774193548387096</c:v>
                </c:pt>
                <c:pt idx="26">
                  <c:v>10.678303137428195</c:v>
                </c:pt>
                <c:pt idx="27">
                  <c:v>6.889705099542212</c:v>
                </c:pt>
              </c:numCache>
            </c:numRef>
          </c:val>
          <c:extLst>
            <c:ext xmlns:c16="http://schemas.microsoft.com/office/drawing/2014/chart" uri="{C3380CC4-5D6E-409C-BE32-E72D297353CC}">
              <c16:uniqueId val="{00000004-46F7-47F3-9271-0C29F6AC12FE}"/>
            </c:ext>
          </c:extLst>
        </c:ser>
        <c:ser>
          <c:idx val="5"/>
          <c:order val="5"/>
          <c:tx>
            <c:strRef>
              <c:f>Dati!$H$2141</c:f>
              <c:strCache>
                <c:ptCount val="1"/>
                <c:pt idx="0">
                  <c:v>Samaksa bez čeka (skaidrā naudā), taču par to tiek piešķirta 30% atlaide</c:v>
                </c:pt>
              </c:strCache>
            </c:strRef>
          </c:tx>
          <c:spPr>
            <a:solidFill>
              <a:srgbClr val="7C7287"/>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8-1CFC-414B-8ADC-7E0B476DDD57}"/>
                </c:ext>
              </c:extLst>
            </c:dLbl>
            <c:dLbl>
              <c:idx val="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9-1CFC-414B-8ADC-7E0B476DDD5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Dati!$B$2142:$B$2169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Dati!$H$2142:$H$2169</c:f>
              <c:numCache>
                <c:formatCode>General</c:formatCode>
                <c:ptCount val="28"/>
                <c:pt idx="0" formatCode="0">
                  <c:v>12.746386333771353</c:v>
                </c:pt>
                <c:pt idx="2" formatCode="0">
                  <c:v>17.819148936170212</c:v>
                </c:pt>
                <c:pt idx="3" formatCode="0">
                  <c:v>7.7922077922077921</c:v>
                </c:pt>
                <c:pt idx="5" formatCode="0">
                  <c:v>17.586206896551722</c:v>
                </c:pt>
                <c:pt idx="6" formatCode="0">
                  <c:v>9.766454352441615</c:v>
                </c:pt>
                <c:pt idx="8" formatCode="0">
                  <c:v>23.684210526315788</c:v>
                </c:pt>
                <c:pt idx="9" formatCode="0">
                  <c:v>10.819165378670787</c:v>
                </c:pt>
                <c:pt idx="11" formatCode="0">
                  <c:v>13.755458515283841</c:v>
                </c:pt>
                <c:pt idx="12" formatCode="0">
                  <c:v>11.221122112211221</c:v>
                </c:pt>
                <c:pt idx="14" formatCode="0">
                  <c:v>14.324324324324325</c:v>
                </c:pt>
                <c:pt idx="15" formatCode="0">
                  <c:v>11.253196930946292</c:v>
                </c:pt>
                <c:pt idx="17" formatCode="0">
                  <c:v>17.714285714285712</c:v>
                </c:pt>
                <c:pt idx="18" formatCode="0">
                  <c:v>11.262798634812286</c:v>
                </c:pt>
                <c:pt idx="20" formatCode="0">
                  <c:v>20.224719101123593</c:v>
                </c:pt>
                <c:pt idx="21" formatCode="0">
                  <c:v>15.656565656565657</c:v>
                </c:pt>
                <c:pt idx="23" formatCode="0">
                  <c:v>19.35483870967742</c:v>
                </c:pt>
                <c:pt idx="24" formatCode="0">
                  <c:v>17.515923566878978</c:v>
                </c:pt>
                <c:pt idx="26" formatCode="0">
                  <c:v>12.328767123287671</c:v>
                </c:pt>
                <c:pt idx="27" formatCode="0">
                  <c:v>19.141914191419144</c:v>
                </c:pt>
              </c:numCache>
            </c:numRef>
          </c:val>
          <c:extLst>
            <c:ext xmlns:c16="http://schemas.microsoft.com/office/drawing/2014/chart" uri="{C3380CC4-5D6E-409C-BE32-E72D297353CC}">
              <c16:uniqueId val="{00000005-46F7-47F3-9271-0C29F6AC12FE}"/>
            </c:ext>
          </c:extLst>
        </c:ser>
        <c:ser>
          <c:idx val="6"/>
          <c:order val="6"/>
          <c:tx>
            <c:strRef>
              <c:f>Dati!$I$2141</c:f>
              <c:strCache>
                <c:ptCount val="1"/>
                <c:pt idx="0">
                  <c:v>.</c:v>
                </c:pt>
              </c:strCache>
            </c:strRef>
          </c:tx>
          <c:spPr>
            <a:noFill/>
          </c:spPr>
          <c:invertIfNegative val="0"/>
          <c:dLbls>
            <c:delete val="1"/>
          </c:dLbls>
          <c:cat>
            <c:strRef>
              <c:f>Dati!$B$2142:$B$2169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Dati!$I$2142:$I$2169</c:f>
              <c:numCache>
                <c:formatCode>0</c:formatCode>
                <c:ptCount val="28"/>
                <c:pt idx="0">
                  <c:v>15.937824192544435</c:v>
                </c:pt>
                <c:pt idx="1">
                  <c:v>28.684210526315788</c:v>
                </c:pt>
                <c:pt idx="2">
                  <c:v>10.865061590145576</c:v>
                </c:pt>
                <c:pt idx="3">
                  <c:v>20.892002734107997</c:v>
                </c:pt>
                <c:pt idx="4">
                  <c:v>28.684210526315788</c:v>
                </c:pt>
                <c:pt idx="5">
                  <c:v>11.098003629764065</c:v>
                </c:pt>
                <c:pt idx="6">
                  <c:v>18.917756173874174</c:v>
                </c:pt>
                <c:pt idx="7">
                  <c:v>28.684210526315788</c:v>
                </c:pt>
                <c:pt idx="8">
                  <c:v>5</c:v>
                </c:pt>
                <c:pt idx="9">
                  <c:v>17.865045147644999</c:v>
                </c:pt>
                <c:pt idx="10">
                  <c:v>28.684210526315788</c:v>
                </c:pt>
                <c:pt idx="11">
                  <c:v>14.928752011031946</c:v>
                </c:pt>
                <c:pt idx="12">
                  <c:v>17.463088414104568</c:v>
                </c:pt>
                <c:pt idx="13">
                  <c:v>28.684210526315788</c:v>
                </c:pt>
                <c:pt idx="14">
                  <c:v>14.359886201991463</c:v>
                </c:pt>
                <c:pt idx="15">
                  <c:v>17.431013595369496</c:v>
                </c:pt>
                <c:pt idx="16">
                  <c:v>28.684210526315788</c:v>
                </c:pt>
                <c:pt idx="17">
                  <c:v>10.969924812030076</c:v>
                </c:pt>
                <c:pt idx="18">
                  <c:v>17.421411891503503</c:v>
                </c:pt>
                <c:pt idx="19">
                  <c:v>28.684210526315788</c:v>
                </c:pt>
                <c:pt idx="20">
                  <c:v>8.4594914251921942</c:v>
                </c:pt>
                <c:pt idx="21">
                  <c:v>13.02764486975013</c:v>
                </c:pt>
                <c:pt idx="22">
                  <c:v>28.684210526315788</c:v>
                </c:pt>
                <c:pt idx="23">
                  <c:v>9.3293718166383677</c:v>
                </c:pt>
                <c:pt idx="24">
                  <c:v>11.168286959436809</c:v>
                </c:pt>
                <c:pt idx="25">
                  <c:v>28.684210526315788</c:v>
                </c:pt>
                <c:pt idx="26">
                  <c:v>16.355443403028119</c:v>
                </c:pt>
                <c:pt idx="27">
                  <c:v>9.5422963348966441</c:v>
                </c:pt>
              </c:numCache>
            </c:numRef>
          </c:val>
          <c:extLst>
            <c:ext xmlns:c16="http://schemas.microsoft.com/office/drawing/2014/chart" uri="{C3380CC4-5D6E-409C-BE32-E72D297353CC}">
              <c16:uniqueId val="{00000006-46F7-47F3-9271-0C29F6AC12FE}"/>
            </c:ext>
          </c:extLst>
        </c:ser>
        <c:ser>
          <c:idx val="7"/>
          <c:order val="7"/>
          <c:tx>
            <c:strRef>
              <c:f>Dati!$J$2141</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CFC-414B-8ADC-7E0B476DDD57}"/>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F7-47F3-9271-0C29F6AC12FE}"/>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F7-47F3-9271-0C29F6AC12FE}"/>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F7-47F3-9271-0C29F6AC12FE}"/>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CFC-414B-8ADC-7E0B476DDD57}"/>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CFC-414B-8ADC-7E0B476DDD57}"/>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F7-47F3-9271-0C29F6AC12FE}"/>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6F7-47F3-9271-0C29F6AC12FE}"/>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F7-47F3-9271-0C29F6AC12FE}"/>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CFC-414B-8ADC-7E0B476DDD57}"/>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CFC-414B-8ADC-7E0B476DDD57}"/>
                </c:ext>
              </c:extLst>
            </c:dLbl>
            <c:dLbl>
              <c:idx val="2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CFC-414B-8ADC-7E0B476DDD57}"/>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Dati!$B$2142:$B$2169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Dati!$J$2142:$J$2169</c:f>
              <c:numCache>
                <c:formatCode>General</c:formatCode>
                <c:ptCount val="28"/>
                <c:pt idx="0" formatCode="0">
                  <c:v>3.1537450722733245</c:v>
                </c:pt>
                <c:pt idx="2" formatCode="0">
                  <c:v>3.9893617021276597</c:v>
                </c:pt>
                <c:pt idx="3" formatCode="0">
                  <c:v>2.3376623376623376</c:v>
                </c:pt>
                <c:pt idx="5" formatCode="0">
                  <c:v>4.8275862068965516</c:v>
                </c:pt>
                <c:pt idx="6" formatCode="0">
                  <c:v>2.1231422505307855</c:v>
                </c:pt>
                <c:pt idx="8" formatCode="0">
                  <c:v>1.7543859649122806</c:v>
                </c:pt>
                <c:pt idx="9" formatCode="0">
                  <c:v>3.400309119010819</c:v>
                </c:pt>
                <c:pt idx="11" formatCode="0">
                  <c:v>3.2751091703056767</c:v>
                </c:pt>
                <c:pt idx="12" formatCode="0">
                  <c:v>2.9702970297029703</c:v>
                </c:pt>
                <c:pt idx="14" formatCode="0">
                  <c:v>3.5135135135135136</c:v>
                </c:pt>
                <c:pt idx="15" formatCode="0">
                  <c:v>2.8132992327365729</c:v>
                </c:pt>
                <c:pt idx="17" formatCode="0">
                  <c:v>2.2857142857142856</c:v>
                </c:pt>
                <c:pt idx="18" formatCode="0">
                  <c:v>3.4129692832764507</c:v>
                </c:pt>
                <c:pt idx="20" formatCode="0">
                  <c:v>5.0561797752808983</c:v>
                </c:pt>
                <c:pt idx="21" formatCode="0">
                  <c:v>3.0303030303030303</c:v>
                </c:pt>
                <c:pt idx="23" formatCode="0">
                  <c:v>3.225806451612903</c:v>
                </c:pt>
                <c:pt idx="24" formatCode="0">
                  <c:v>4.1401273885350314</c:v>
                </c:pt>
                <c:pt idx="26" formatCode="0">
                  <c:v>5.4794520547945202</c:v>
                </c:pt>
                <c:pt idx="27" formatCode="0">
                  <c:v>3.6303630363036308</c:v>
                </c:pt>
              </c:numCache>
            </c:numRef>
          </c:val>
          <c:extLst>
            <c:ext xmlns:c16="http://schemas.microsoft.com/office/drawing/2014/chart" uri="{C3380CC4-5D6E-409C-BE32-E72D297353CC}">
              <c16:uniqueId val="{00000007-46F7-47F3-9271-0C29F6AC12FE}"/>
            </c:ext>
          </c:extLst>
        </c:ser>
        <c:dLbls>
          <c:dLblPos val="ctr"/>
          <c:showLegendKey val="0"/>
          <c:showVal val="1"/>
          <c:showCatName val="0"/>
          <c:showSerName val="0"/>
          <c:showPercent val="0"/>
          <c:showBubbleSize val="0"/>
        </c:dLbls>
        <c:gapWidth val="20"/>
        <c:overlap val="100"/>
        <c:axId val="412727296"/>
        <c:axId val="412728472"/>
      </c:barChart>
      <c:catAx>
        <c:axId val="41272729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2728472"/>
        <c:crossesAt val="0"/>
        <c:auto val="1"/>
        <c:lblAlgn val="ctr"/>
        <c:lblOffset val="100"/>
        <c:tickLblSkip val="1"/>
        <c:tickMarkSkip val="1"/>
        <c:noMultiLvlLbl val="0"/>
      </c:catAx>
      <c:valAx>
        <c:axId val="412728472"/>
        <c:scaling>
          <c:orientation val="minMax"/>
          <c:max val="170"/>
          <c:min val="0"/>
        </c:scaling>
        <c:delete val="1"/>
        <c:axPos val="t"/>
        <c:numFmt formatCode="0" sourceLinked="1"/>
        <c:majorTickMark val="out"/>
        <c:minorTickMark val="none"/>
        <c:tickLblPos val="nextTo"/>
        <c:crossAx val="412727296"/>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lv-LV" sz="1000"/>
              <a:t>%</a:t>
            </a:r>
          </a:p>
        </c:rich>
      </c:tx>
      <c:layout>
        <c:manualLayout>
          <c:xMode val="edge"/>
          <c:yMode val="edge"/>
          <c:x val="0.93295576585036966"/>
          <c:y val="3.307962840143689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0.54541136486379571"/>
          <c:y val="2.140293778828899E-2"/>
          <c:w val="0.44469964190256034"/>
          <c:h val="0.95601293266220344"/>
        </c:manualLayout>
      </c:layout>
      <c:barChart>
        <c:barDir val="bar"/>
        <c:grouping val="clustered"/>
        <c:varyColors val="0"/>
        <c:ser>
          <c:idx val="0"/>
          <c:order val="0"/>
          <c:spPr>
            <a:solidFill>
              <a:srgbClr val="16697A"/>
            </a:solidFill>
          </c:spPr>
          <c:invertIfNegative val="0"/>
          <c:dPt>
            <c:idx val="3"/>
            <c:invertIfNegative val="0"/>
            <c:bubble3D val="0"/>
            <c:spPr>
              <a:solidFill>
                <a:sysClr val="window" lastClr="FFFFFF">
                  <a:lumMod val="75000"/>
                </a:sysClr>
              </a:solidFill>
            </c:spPr>
            <c:extLst>
              <c:ext xmlns:c16="http://schemas.microsoft.com/office/drawing/2014/chart" uri="{C3380CC4-5D6E-409C-BE32-E72D297353CC}">
                <c16:uniqueId val="{00000001-3EBC-4B0B-AB3B-5DEA1492D659}"/>
              </c:ext>
            </c:extLst>
          </c:dPt>
          <c:dLbls>
            <c:spPr>
              <a:noFill/>
              <a:ln>
                <a:noFill/>
              </a:ln>
              <a:effectLst/>
            </c:spPr>
            <c:txPr>
              <a:bodyPr wrap="square" lIns="38100" tIns="19050" rIns="38100" bIns="19050" anchor="ctr">
                <a:spAutoFit/>
              </a:bodyPr>
              <a:lstStyle/>
              <a:p>
                <a:pPr>
                  <a:defRPr sz="11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Dati!$B$2179:$B$2182</c:f>
              <c:strCache>
                <c:ptCount val="4"/>
                <c:pt idx="0">
                  <c:v>Tādu, kurš ir oficiāli reģistrēts, un tajā tiek ievērotas visas formālās normatīvajos aktos noteiktās prasības, taču tur par pakalpojumu ir jāmaksā pilna cena (t. i., par 30% vairāk nekā otrā variantā) </c:v>
                </c:pt>
                <c:pt idx="1">
                  <c:v>Tas būtu atkarīgs no konkrētajiem apstākļiem</c:v>
                </c:pt>
                <c:pt idx="2">
                  <c:v>Tādu, kurš ir oficiāli reģistrēts, taču tajā varbūt kādreiz netiek ievērotas visas formālās normatīvajos aktos noteiktās prasības, taču pakalpojums tur ir par 30% lētāks nekā citur </c:v>
                </c:pt>
                <c:pt idx="3">
                  <c:v>Grūti pateikt</c:v>
                </c:pt>
              </c:strCache>
            </c:strRef>
          </c:cat>
          <c:val>
            <c:numRef>
              <c:f>Dati!$C$2179:$C$2182</c:f>
              <c:numCache>
                <c:formatCode>0</c:formatCode>
                <c:ptCount val="4"/>
                <c:pt idx="0">
                  <c:v>57.818659658344288</c:v>
                </c:pt>
                <c:pt idx="1">
                  <c:v>28.383705650459923</c:v>
                </c:pt>
                <c:pt idx="2">
                  <c:v>11.169513797634691</c:v>
                </c:pt>
                <c:pt idx="3">
                  <c:v>2.6281208935611038</c:v>
                </c:pt>
              </c:numCache>
            </c:numRef>
          </c:val>
          <c:extLst>
            <c:ext xmlns:c16="http://schemas.microsoft.com/office/drawing/2014/chart" uri="{C3380CC4-5D6E-409C-BE32-E72D297353CC}">
              <c16:uniqueId val="{00000002-3EBC-4B0B-AB3B-5DEA1492D659}"/>
            </c:ext>
          </c:extLst>
        </c:ser>
        <c:dLbls>
          <c:dLblPos val="outEnd"/>
          <c:showLegendKey val="0"/>
          <c:showVal val="1"/>
          <c:showCatName val="0"/>
          <c:showSerName val="0"/>
          <c:showPercent val="0"/>
          <c:showBubbleSize val="0"/>
        </c:dLbls>
        <c:gapWidth val="20"/>
        <c:axId val="412726904"/>
        <c:axId val="412722984"/>
      </c:barChart>
      <c:catAx>
        <c:axId val="412726904"/>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lv-LV"/>
          </a:p>
        </c:txPr>
        <c:crossAx val="412722984"/>
        <c:crosses val="autoZero"/>
        <c:auto val="1"/>
        <c:lblAlgn val="ctr"/>
        <c:lblOffset val="100"/>
        <c:tickLblSkip val="1"/>
        <c:tickMarkSkip val="1"/>
        <c:noMultiLvlLbl val="0"/>
      </c:catAx>
      <c:valAx>
        <c:axId val="412722984"/>
        <c:scaling>
          <c:orientation val="minMax"/>
          <c:max val="80"/>
          <c:min val="0"/>
        </c:scaling>
        <c:delete val="1"/>
        <c:axPos val="t"/>
        <c:numFmt formatCode="0" sourceLinked="1"/>
        <c:majorTickMark val="out"/>
        <c:minorTickMark val="none"/>
        <c:tickLblPos val="nextTo"/>
        <c:crossAx val="412726904"/>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36630577427822"/>
          <c:y val="9.7172337936693609E-2"/>
          <c:w val="0.54563362305910024"/>
          <c:h val="0.88617350769069614"/>
        </c:manualLayout>
      </c:layout>
      <c:barChart>
        <c:barDir val="bar"/>
        <c:grouping val="stacked"/>
        <c:varyColors val="0"/>
        <c:ser>
          <c:idx val="0"/>
          <c:order val="0"/>
          <c:tx>
            <c:strRef>
              <c:f>Dati!$C$2185</c:f>
              <c:strCache>
                <c:ptCount val="1"/>
                <c:pt idx="0">
                  <c:v>.</c:v>
                </c:pt>
              </c:strCache>
            </c:strRef>
          </c:tx>
          <c:spPr>
            <a:no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Dati!$B$2186:$B$2212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Dati!$C$2186:$C$2212</c:f>
              <c:numCache>
                <c:formatCode>0</c:formatCode>
                <c:ptCount val="2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numCache>
            </c:numRef>
          </c:val>
          <c:extLst>
            <c:ext xmlns:c16="http://schemas.microsoft.com/office/drawing/2014/chart" uri="{C3380CC4-5D6E-409C-BE32-E72D297353CC}">
              <c16:uniqueId val="{00000000-5066-4799-B895-D8FA9825CBC0}"/>
            </c:ext>
          </c:extLst>
        </c:ser>
        <c:ser>
          <c:idx val="1"/>
          <c:order val="1"/>
          <c:tx>
            <c:strRef>
              <c:f>Dati!$D$2185</c:f>
              <c:strCache>
                <c:ptCount val="1"/>
                <c:pt idx="0">
                  <c:v>Tādu, kurš ir oficiāli reģistrēts, un tajā tiek ievērotas visas formālās normatīvajos aktos noteiktās prasības, taču tur par pakalpojumu ir jāmaksā pilna cena (t. i., par 30% vairāk nekā pirmajā variantā) </c:v>
                </c:pt>
              </c:strCache>
            </c:strRef>
          </c:tx>
          <c:spPr>
            <a:solidFill>
              <a:srgbClr val="16697A"/>
            </a:solidFill>
          </c:spPr>
          <c:invertIfNegative val="0"/>
          <c:dLbls>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61043482101045E-2"/>
                    </c:manualLayout>
                  </c15:layout>
                </c:ext>
                <c:ext xmlns:c16="http://schemas.microsoft.com/office/drawing/2014/chart" uri="{C3380CC4-5D6E-409C-BE32-E72D297353CC}">
                  <c16:uniqueId val="{00000000-6105-489A-ACF3-E6DAD9F08DE7}"/>
                </c:ext>
              </c:extLst>
            </c:dLbl>
            <c:dLbl>
              <c:idx val="10"/>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61043482101045E-2"/>
                    </c:manualLayout>
                  </c15:layout>
                </c:ext>
                <c:ext xmlns:c16="http://schemas.microsoft.com/office/drawing/2014/chart" uri="{C3380CC4-5D6E-409C-BE32-E72D297353CC}">
                  <c16:uniqueId val="{00000001-6105-489A-ACF3-E6DAD9F08DE7}"/>
                </c:ext>
              </c:extLst>
            </c:dLbl>
            <c:dLbl>
              <c:idx val="2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61043482101045E-2"/>
                    </c:manualLayout>
                  </c15:layout>
                </c:ext>
                <c:ext xmlns:c16="http://schemas.microsoft.com/office/drawing/2014/chart" uri="{C3380CC4-5D6E-409C-BE32-E72D297353CC}">
                  <c16:uniqueId val="{00000002-6105-489A-ACF3-E6DAD9F08DE7}"/>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Dati!$B$2186:$B$2212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Dati!$D$2186:$D$2212</c:f>
              <c:numCache>
                <c:formatCode>General</c:formatCode>
                <c:ptCount val="27"/>
                <c:pt idx="0" formatCode="0">
                  <c:v>57.818659658344288</c:v>
                </c:pt>
                <c:pt idx="2" formatCode="0">
                  <c:v>64.468864468864467</c:v>
                </c:pt>
                <c:pt idx="3" formatCode="0">
                  <c:v>60.330578512396691</c:v>
                </c:pt>
                <c:pt idx="4" formatCode="0">
                  <c:v>47.967479674796749</c:v>
                </c:pt>
                <c:pt idx="6" formatCode="0">
                  <c:v>60.262725779967163</c:v>
                </c:pt>
                <c:pt idx="7" formatCode="0">
                  <c:v>47.826086956521742</c:v>
                </c:pt>
                <c:pt idx="9" formatCode="0">
                  <c:v>51.086956521739133</c:v>
                </c:pt>
                <c:pt idx="10" formatCode="0">
                  <c:v>59.965337954939343</c:v>
                </c:pt>
                <c:pt idx="12" formatCode="0">
                  <c:v>48</c:v>
                </c:pt>
                <c:pt idx="13" formatCode="0">
                  <c:v>64.893617021276597</c:v>
                </c:pt>
                <c:pt idx="14" formatCode="0">
                  <c:v>54.901960784313729</c:v>
                </c:pt>
                <c:pt idx="15" formatCode="0">
                  <c:v>71.304347826086953</c:v>
                </c:pt>
                <c:pt idx="16" formatCode="0">
                  <c:v>65.714285714285708</c:v>
                </c:pt>
                <c:pt idx="18" formatCode="0">
                  <c:v>62.011173184357538</c:v>
                </c:pt>
                <c:pt idx="19" formatCode="0">
                  <c:v>56.944444444444443</c:v>
                </c:pt>
                <c:pt idx="20" formatCode="0">
                  <c:v>48.529411764705884</c:v>
                </c:pt>
                <c:pt idx="21" formatCode="0">
                  <c:v>58.208955223880601</c:v>
                </c:pt>
                <c:pt idx="22" formatCode="0">
                  <c:v>44.230769230769226</c:v>
                </c:pt>
                <c:pt idx="24" formatCode="0">
                  <c:v>62.011173184357538</c:v>
                </c:pt>
                <c:pt idx="25" formatCode="0">
                  <c:v>53.649635036496349</c:v>
                </c:pt>
                <c:pt idx="26" formatCode="0">
                  <c:v>55.038759689922479</c:v>
                </c:pt>
              </c:numCache>
            </c:numRef>
          </c:val>
          <c:extLst>
            <c:ext xmlns:c16="http://schemas.microsoft.com/office/drawing/2014/chart" uri="{C3380CC4-5D6E-409C-BE32-E72D297353CC}">
              <c16:uniqueId val="{00000001-5066-4799-B895-D8FA9825CBC0}"/>
            </c:ext>
          </c:extLst>
        </c:ser>
        <c:ser>
          <c:idx val="2"/>
          <c:order val="2"/>
          <c:tx>
            <c:strRef>
              <c:f>Dati!$E$2185</c:f>
              <c:strCache>
                <c:ptCount val="1"/>
                <c:pt idx="0">
                  <c:v>.</c:v>
                </c:pt>
              </c:strCache>
            </c:strRef>
          </c:tx>
          <c:spPr>
            <a:noFill/>
          </c:spPr>
          <c:invertIfNegative val="0"/>
          <c:dLbls>
            <c:delete val="1"/>
          </c:dLbls>
          <c:cat>
            <c:strRef>
              <c:f>Dati!$B$2186:$B$2212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Dati!$E$2186:$E$2212</c:f>
              <c:numCache>
                <c:formatCode>0</c:formatCode>
                <c:ptCount val="27"/>
                <c:pt idx="0">
                  <c:v>18.485688167742666</c:v>
                </c:pt>
                <c:pt idx="1">
                  <c:v>76.304347826086953</c:v>
                </c:pt>
                <c:pt idx="2">
                  <c:v>11.835483357222486</c:v>
                </c:pt>
                <c:pt idx="3">
                  <c:v>15.973769313690262</c:v>
                </c:pt>
                <c:pt idx="4">
                  <c:v>28.336868151290204</c:v>
                </c:pt>
                <c:pt idx="5">
                  <c:v>76.304347826086953</c:v>
                </c:pt>
                <c:pt idx="6">
                  <c:v>16.041622046119791</c:v>
                </c:pt>
                <c:pt idx="7">
                  <c:v>28.478260869565212</c:v>
                </c:pt>
                <c:pt idx="8">
                  <c:v>76.304347826086953</c:v>
                </c:pt>
                <c:pt idx="9">
                  <c:v>25.217391304347821</c:v>
                </c:pt>
                <c:pt idx="10">
                  <c:v>16.33900987114761</c:v>
                </c:pt>
                <c:pt idx="11">
                  <c:v>76.304347826086953</c:v>
                </c:pt>
                <c:pt idx="12">
                  <c:v>28.304347826086953</c:v>
                </c:pt>
                <c:pt idx="13">
                  <c:v>11.410730804810356</c:v>
                </c:pt>
                <c:pt idx="14">
                  <c:v>21.402387041773224</c:v>
                </c:pt>
                <c:pt idx="15">
                  <c:v>5</c:v>
                </c:pt>
                <c:pt idx="16">
                  <c:v>10.590062111801245</c:v>
                </c:pt>
                <c:pt idx="17">
                  <c:v>76.304347826086953</c:v>
                </c:pt>
                <c:pt idx="18">
                  <c:v>14.293174641729415</c:v>
                </c:pt>
                <c:pt idx="19">
                  <c:v>19.359903381642511</c:v>
                </c:pt>
                <c:pt idx="20">
                  <c:v>27.774936061381069</c:v>
                </c:pt>
                <c:pt idx="21">
                  <c:v>18.095392602206353</c:v>
                </c:pt>
                <c:pt idx="22">
                  <c:v>32.073578595317727</c:v>
                </c:pt>
                <c:pt idx="23">
                  <c:v>76.304347826086953</c:v>
                </c:pt>
                <c:pt idx="24">
                  <c:v>14.293174641729415</c:v>
                </c:pt>
                <c:pt idx="25">
                  <c:v>22.654712789590604</c:v>
                </c:pt>
                <c:pt idx="26">
                  <c:v>21.265588136164475</c:v>
                </c:pt>
              </c:numCache>
            </c:numRef>
          </c:val>
          <c:extLst>
            <c:ext xmlns:c16="http://schemas.microsoft.com/office/drawing/2014/chart" uri="{C3380CC4-5D6E-409C-BE32-E72D297353CC}">
              <c16:uniqueId val="{00000002-5066-4799-B895-D8FA9825CBC0}"/>
            </c:ext>
          </c:extLst>
        </c:ser>
        <c:ser>
          <c:idx val="3"/>
          <c:order val="3"/>
          <c:tx>
            <c:strRef>
              <c:f>Dati!$F$2185</c:f>
              <c:strCache>
                <c:ptCount val="1"/>
                <c:pt idx="0">
                  <c:v>Tas būtu atkarīgs no konkrētajiem apstākļiem</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Dati!$B$2186:$B$2212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Dati!$F$2186:$F$2212</c:f>
              <c:numCache>
                <c:formatCode>General</c:formatCode>
                <c:ptCount val="27"/>
                <c:pt idx="0" formatCode="0">
                  <c:v>28.383705650459923</c:v>
                </c:pt>
                <c:pt idx="2" formatCode="0">
                  <c:v>24.908424908424909</c:v>
                </c:pt>
                <c:pt idx="3" formatCode="0">
                  <c:v>26.859504132231404</c:v>
                </c:pt>
                <c:pt idx="4" formatCode="0">
                  <c:v>33.739837398373986</c:v>
                </c:pt>
                <c:pt idx="6" formatCode="0">
                  <c:v>27.257799671592775</c:v>
                </c:pt>
                <c:pt idx="7" formatCode="0">
                  <c:v>31.884057971014489</c:v>
                </c:pt>
                <c:pt idx="9" formatCode="0">
                  <c:v>32.608695652173914</c:v>
                </c:pt>
                <c:pt idx="10" formatCode="0">
                  <c:v>27.036395147313691</c:v>
                </c:pt>
                <c:pt idx="12" formatCode="0">
                  <c:v>31</c:v>
                </c:pt>
                <c:pt idx="13" formatCode="0">
                  <c:v>15.957446808510639</c:v>
                </c:pt>
                <c:pt idx="14" formatCode="0">
                  <c:v>34.313725490196077</c:v>
                </c:pt>
                <c:pt idx="15" formatCode="0">
                  <c:v>19.130434782608695</c:v>
                </c:pt>
                <c:pt idx="16" formatCode="0">
                  <c:v>25.714285714285712</c:v>
                </c:pt>
                <c:pt idx="18" formatCode="0">
                  <c:v>25.977653631284912</c:v>
                </c:pt>
                <c:pt idx="19" formatCode="0">
                  <c:v>30.555555555555557</c:v>
                </c:pt>
                <c:pt idx="20" formatCode="0">
                  <c:v>29.411764705882355</c:v>
                </c:pt>
                <c:pt idx="21" formatCode="0">
                  <c:v>31.343283582089555</c:v>
                </c:pt>
                <c:pt idx="22" formatCode="0">
                  <c:v>30.76923076923077</c:v>
                </c:pt>
                <c:pt idx="24" formatCode="0">
                  <c:v>25.977653631284912</c:v>
                </c:pt>
                <c:pt idx="25" formatCode="0">
                  <c:v>31.021897810218981</c:v>
                </c:pt>
                <c:pt idx="26" formatCode="0">
                  <c:v>29.457364341085274</c:v>
                </c:pt>
              </c:numCache>
            </c:numRef>
          </c:val>
          <c:extLst>
            <c:ext xmlns:c16="http://schemas.microsoft.com/office/drawing/2014/chart" uri="{C3380CC4-5D6E-409C-BE32-E72D297353CC}">
              <c16:uniqueId val="{00000003-5066-4799-B895-D8FA9825CBC0}"/>
            </c:ext>
          </c:extLst>
        </c:ser>
        <c:ser>
          <c:idx val="4"/>
          <c:order val="4"/>
          <c:tx>
            <c:strRef>
              <c:f>Dati!$G$2185</c:f>
              <c:strCache>
                <c:ptCount val="1"/>
                <c:pt idx="0">
                  <c:v>.</c:v>
                </c:pt>
              </c:strCache>
            </c:strRef>
          </c:tx>
          <c:spPr>
            <a:noFill/>
          </c:spPr>
          <c:invertIfNegative val="0"/>
          <c:dLbls>
            <c:delete val="1"/>
          </c:dLbls>
          <c:cat>
            <c:strRef>
              <c:f>Dati!$B$2186:$B$2212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Dati!$G$2186:$G$2212</c:f>
              <c:numCache>
                <c:formatCode>0</c:formatCode>
                <c:ptCount val="27"/>
                <c:pt idx="0">
                  <c:v>10.930019839736154</c:v>
                </c:pt>
                <c:pt idx="1">
                  <c:v>39.313725490196077</c:v>
                </c:pt>
                <c:pt idx="2">
                  <c:v>14.405300581771169</c:v>
                </c:pt>
                <c:pt idx="3">
                  <c:v>12.454221357964673</c:v>
                </c:pt>
                <c:pt idx="4">
                  <c:v>5.5738880918220914</c:v>
                </c:pt>
                <c:pt idx="5">
                  <c:v>39.313725490196077</c:v>
                </c:pt>
                <c:pt idx="6">
                  <c:v>12.055925818603303</c:v>
                </c:pt>
                <c:pt idx="7">
                  <c:v>7.4296675191815886</c:v>
                </c:pt>
                <c:pt idx="8">
                  <c:v>39.313725490196077</c:v>
                </c:pt>
                <c:pt idx="9">
                  <c:v>6.7050298380221633</c:v>
                </c:pt>
                <c:pt idx="10">
                  <c:v>12.277330342882387</c:v>
                </c:pt>
                <c:pt idx="11">
                  <c:v>39.313725490196077</c:v>
                </c:pt>
                <c:pt idx="12">
                  <c:v>8.3137254901960773</c:v>
                </c:pt>
                <c:pt idx="13">
                  <c:v>23.356278681685438</c:v>
                </c:pt>
                <c:pt idx="14">
                  <c:v>5</c:v>
                </c:pt>
                <c:pt idx="15">
                  <c:v>20.183290707587382</c:v>
                </c:pt>
                <c:pt idx="16">
                  <c:v>13.599439775910366</c:v>
                </c:pt>
                <c:pt idx="17">
                  <c:v>39.313725490196077</c:v>
                </c:pt>
                <c:pt idx="18">
                  <c:v>13.336071858911165</c:v>
                </c:pt>
                <c:pt idx="19">
                  <c:v>8.7581699346405202</c:v>
                </c:pt>
                <c:pt idx="20">
                  <c:v>9.9019607843137223</c:v>
                </c:pt>
                <c:pt idx="21">
                  <c:v>7.9704419081065225</c:v>
                </c:pt>
                <c:pt idx="22">
                  <c:v>8.5444947209653073</c:v>
                </c:pt>
                <c:pt idx="23">
                  <c:v>39.313725490196077</c:v>
                </c:pt>
                <c:pt idx="24">
                  <c:v>13.336071858911165</c:v>
                </c:pt>
                <c:pt idx="25">
                  <c:v>8.2918276799770965</c:v>
                </c:pt>
                <c:pt idx="26">
                  <c:v>9.8563611491108034</c:v>
                </c:pt>
              </c:numCache>
            </c:numRef>
          </c:val>
          <c:extLst>
            <c:ext xmlns:c16="http://schemas.microsoft.com/office/drawing/2014/chart" uri="{C3380CC4-5D6E-409C-BE32-E72D297353CC}">
              <c16:uniqueId val="{00000004-5066-4799-B895-D8FA9825CBC0}"/>
            </c:ext>
          </c:extLst>
        </c:ser>
        <c:ser>
          <c:idx val="5"/>
          <c:order val="5"/>
          <c:tx>
            <c:strRef>
              <c:f>Dati!$H$2185</c:f>
              <c:strCache>
                <c:ptCount val="1"/>
                <c:pt idx="0">
                  <c:v>Tādu, kurš ir oficiāli reģistrēts, taču tajā varbūt kādreiz netiek ievērotas visas formālās normatīvajos aktos noteiktās prasības, taču pakalpojums tur ir par 30% lētāks nekā citur </c:v>
                </c:pt>
              </c:strCache>
            </c:strRef>
          </c:tx>
          <c:spPr>
            <a:solidFill>
              <a:srgbClr val="7C7287"/>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Dati!$B$2186:$B$2212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Dati!$H$2186:$H$2212</c:f>
              <c:numCache>
                <c:formatCode>General</c:formatCode>
                <c:ptCount val="27"/>
                <c:pt idx="0" formatCode="0">
                  <c:v>11.169513797634691</c:v>
                </c:pt>
                <c:pt idx="2" formatCode="0">
                  <c:v>8.4249084249084252</c:v>
                </c:pt>
                <c:pt idx="3" formatCode="0">
                  <c:v>10.330578512396695</c:v>
                </c:pt>
                <c:pt idx="4" formatCode="0">
                  <c:v>15.040650406504067</c:v>
                </c:pt>
                <c:pt idx="6" formatCode="0">
                  <c:v>10.344827586206897</c:v>
                </c:pt>
                <c:pt idx="7" formatCode="0">
                  <c:v>15.942028985507244</c:v>
                </c:pt>
                <c:pt idx="9" formatCode="0">
                  <c:v>14.130434782608695</c:v>
                </c:pt>
                <c:pt idx="10" formatCode="0">
                  <c:v>10.22530329289428</c:v>
                </c:pt>
                <c:pt idx="12" formatCode="0">
                  <c:v>16</c:v>
                </c:pt>
                <c:pt idx="13" formatCode="0">
                  <c:v>18.085106382978726</c:v>
                </c:pt>
                <c:pt idx="14" formatCode="0">
                  <c:v>8.8235294117647065</c:v>
                </c:pt>
                <c:pt idx="15" formatCode="0">
                  <c:v>9.5652173913043477</c:v>
                </c:pt>
                <c:pt idx="16" formatCode="0">
                  <c:v>7.6190476190476195</c:v>
                </c:pt>
                <c:pt idx="18" formatCode="0">
                  <c:v>10.614525139664805</c:v>
                </c:pt>
                <c:pt idx="19" formatCode="0">
                  <c:v>9.7222222222222232</c:v>
                </c:pt>
                <c:pt idx="20" formatCode="0">
                  <c:v>16.176470588235293</c:v>
                </c:pt>
                <c:pt idx="21" formatCode="0">
                  <c:v>5.9701492537313428</c:v>
                </c:pt>
                <c:pt idx="22" formatCode="0">
                  <c:v>21.153846153846153</c:v>
                </c:pt>
                <c:pt idx="24" formatCode="0">
                  <c:v>10.614525139664805</c:v>
                </c:pt>
                <c:pt idx="25" formatCode="0">
                  <c:v>12.043795620437956</c:v>
                </c:pt>
                <c:pt idx="26" formatCode="0">
                  <c:v>10.852713178294573</c:v>
                </c:pt>
              </c:numCache>
            </c:numRef>
          </c:val>
          <c:extLst>
            <c:ext xmlns:c16="http://schemas.microsoft.com/office/drawing/2014/chart" uri="{C3380CC4-5D6E-409C-BE32-E72D297353CC}">
              <c16:uniqueId val="{00000005-5066-4799-B895-D8FA9825CBC0}"/>
            </c:ext>
          </c:extLst>
        </c:ser>
        <c:ser>
          <c:idx val="6"/>
          <c:order val="6"/>
          <c:tx>
            <c:strRef>
              <c:f>Dati!$I$2185</c:f>
              <c:strCache>
                <c:ptCount val="1"/>
                <c:pt idx="0">
                  <c:v>.</c:v>
                </c:pt>
              </c:strCache>
            </c:strRef>
          </c:tx>
          <c:spPr>
            <a:noFill/>
          </c:spPr>
          <c:invertIfNegative val="0"/>
          <c:dLbls>
            <c:delete val="1"/>
          </c:dLbls>
          <c:cat>
            <c:strRef>
              <c:f>Dati!$B$2186:$B$2212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Dati!$I$2186:$I$2212</c:f>
              <c:numCache>
                <c:formatCode>0</c:formatCode>
                <c:ptCount val="27"/>
                <c:pt idx="0">
                  <c:v>14.984332356211462</c:v>
                </c:pt>
                <c:pt idx="1">
                  <c:v>26.153846153846153</c:v>
                </c:pt>
                <c:pt idx="2">
                  <c:v>17.72893772893773</c:v>
                </c:pt>
                <c:pt idx="3">
                  <c:v>15.823267641449458</c:v>
                </c:pt>
                <c:pt idx="4">
                  <c:v>11.113195747342086</c:v>
                </c:pt>
                <c:pt idx="5">
                  <c:v>26.153846153846153</c:v>
                </c:pt>
                <c:pt idx="6">
                  <c:v>15.809018567639257</c:v>
                </c:pt>
                <c:pt idx="7">
                  <c:v>10.211817168338909</c:v>
                </c:pt>
                <c:pt idx="8">
                  <c:v>26.153846153846153</c:v>
                </c:pt>
                <c:pt idx="9">
                  <c:v>12.023411371237458</c:v>
                </c:pt>
                <c:pt idx="10">
                  <c:v>15.928542860951874</c:v>
                </c:pt>
                <c:pt idx="11">
                  <c:v>26.153846153846153</c:v>
                </c:pt>
                <c:pt idx="12">
                  <c:v>10.153846153846153</c:v>
                </c:pt>
                <c:pt idx="13">
                  <c:v>8.0687397708674276</c:v>
                </c:pt>
                <c:pt idx="14">
                  <c:v>17.330316742081447</c:v>
                </c:pt>
                <c:pt idx="15">
                  <c:v>16.588628762541806</c:v>
                </c:pt>
                <c:pt idx="16">
                  <c:v>18.534798534798533</c:v>
                </c:pt>
                <c:pt idx="17">
                  <c:v>26.153846153846153</c:v>
                </c:pt>
                <c:pt idx="18">
                  <c:v>15.539321014181349</c:v>
                </c:pt>
                <c:pt idx="19">
                  <c:v>16.431623931623932</c:v>
                </c:pt>
                <c:pt idx="20">
                  <c:v>9.9773755656108598</c:v>
                </c:pt>
                <c:pt idx="21">
                  <c:v>20.183696900114811</c:v>
                </c:pt>
                <c:pt idx="22">
                  <c:v>5</c:v>
                </c:pt>
                <c:pt idx="23">
                  <c:v>26.153846153846153</c:v>
                </c:pt>
                <c:pt idx="24">
                  <c:v>15.539321014181349</c:v>
                </c:pt>
                <c:pt idx="25">
                  <c:v>14.110050533408197</c:v>
                </c:pt>
                <c:pt idx="26">
                  <c:v>15.30113297555158</c:v>
                </c:pt>
              </c:numCache>
            </c:numRef>
          </c:val>
          <c:extLst>
            <c:ext xmlns:c16="http://schemas.microsoft.com/office/drawing/2014/chart" uri="{C3380CC4-5D6E-409C-BE32-E72D297353CC}">
              <c16:uniqueId val="{00000006-5066-4799-B895-D8FA9825CBC0}"/>
            </c:ext>
          </c:extLst>
        </c:ser>
        <c:ser>
          <c:idx val="7"/>
          <c:order val="7"/>
          <c:tx>
            <c:strRef>
              <c:f>Dati!$J$2185</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066-4799-B895-D8FA9825CBC0}"/>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066-4799-B895-D8FA9825CBC0}"/>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066-4799-B895-D8FA9825CBC0}"/>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066-4799-B895-D8FA9825CBC0}"/>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066-4799-B895-D8FA9825CBC0}"/>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066-4799-B895-D8FA9825CBC0}"/>
                </c:ext>
              </c:extLst>
            </c:dLbl>
            <c:dLbl>
              <c:idx val="1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066-4799-B895-D8FA9825CBC0}"/>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066-4799-B895-D8FA9825CBC0}"/>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066-4799-B895-D8FA9825CBC0}"/>
                </c:ext>
              </c:extLst>
            </c:dLbl>
            <c:dLbl>
              <c:idx val="1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066-4799-B895-D8FA9825CBC0}"/>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066-4799-B895-D8FA9825CBC0}"/>
                </c:ext>
              </c:extLst>
            </c:dLbl>
            <c:dLbl>
              <c:idx val="1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066-4799-B895-D8FA9825CBC0}"/>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066-4799-B895-D8FA9825CBC0}"/>
                </c:ext>
              </c:extLst>
            </c:dLbl>
            <c:dLbl>
              <c:idx val="2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066-4799-B895-D8FA9825CBC0}"/>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Dati!$B$2186:$B$2212</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Dati!$J$2186:$J$2212</c:f>
              <c:numCache>
                <c:formatCode>General</c:formatCode>
                <c:ptCount val="27"/>
                <c:pt idx="0" formatCode="0">
                  <c:v>2.6281208935611038</c:v>
                </c:pt>
                <c:pt idx="2" formatCode="0">
                  <c:v>2.197802197802198</c:v>
                </c:pt>
                <c:pt idx="3" formatCode="0">
                  <c:v>2.4793388429752068</c:v>
                </c:pt>
                <c:pt idx="4" formatCode="0">
                  <c:v>3.2520325203252036</c:v>
                </c:pt>
                <c:pt idx="6" formatCode="0">
                  <c:v>2.1346469622331692</c:v>
                </c:pt>
                <c:pt idx="7" formatCode="0">
                  <c:v>4.3478260869565215</c:v>
                </c:pt>
                <c:pt idx="9" formatCode="0">
                  <c:v>2.1739130434782608</c:v>
                </c:pt>
                <c:pt idx="10" formatCode="0">
                  <c:v>2.772963604852686</c:v>
                </c:pt>
                <c:pt idx="12" formatCode="0">
                  <c:v>5</c:v>
                </c:pt>
                <c:pt idx="13" formatCode="0">
                  <c:v>1.0638297872340425</c:v>
                </c:pt>
                <c:pt idx="14" formatCode="0">
                  <c:v>1.9607843137254901</c:v>
                </c:pt>
                <c:pt idx="15" formatCode="0">
                  <c:v>0</c:v>
                </c:pt>
                <c:pt idx="16" formatCode="0">
                  <c:v>0.95238095238095244</c:v>
                </c:pt>
                <c:pt idx="18" formatCode="0">
                  <c:v>1.3966480446927374</c:v>
                </c:pt>
                <c:pt idx="19" formatCode="0">
                  <c:v>2.7777777777777777</c:v>
                </c:pt>
                <c:pt idx="20" formatCode="0">
                  <c:v>5.8823529411764701</c:v>
                </c:pt>
                <c:pt idx="21" formatCode="0">
                  <c:v>4.4776119402985071</c:v>
                </c:pt>
                <c:pt idx="22" formatCode="0">
                  <c:v>3.8461538461538463</c:v>
                </c:pt>
                <c:pt idx="24" formatCode="0">
                  <c:v>1.3966480446927374</c:v>
                </c:pt>
                <c:pt idx="25" formatCode="0">
                  <c:v>3.2846715328467155</c:v>
                </c:pt>
                <c:pt idx="26" formatCode="0">
                  <c:v>4.6511627906976747</c:v>
                </c:pt>
              </c:numCache>
            </c:numRef>
          </c:val>
          <c:extLst>
            <c:ext xmlns:c16="http://schemas.microsoft.com/office/drawing/2014/chart" uri="{C3380CC4-5D6E-409C-BE32-E72D297353CC}">
              <c16:uniqueId val="{00000007-5066-4799-B895-D8FA9825CBC0}"/>
            </c:ext>
          </c:extLst>
        </c:ser>
        <c:dLbls>
          <c:dLblPos val="ctr"/>
          <c:showLegendKey val="0"/>
          <c:showVal val="1"/>
          <c:showCatName val="0"/>
          <c:showSerName val="0"/>
          <c:showPercent val="0"/>
          <c:showBubbleSize val="0"/>
        </c:dLbls>
        <c:gapWidth val="20"/>
        <c:overlap val="100"/>
        <c:axId val="412724944"/>
        <c:axId val="412706912"/>
      </c:barChart>
      <c:catAx>
        <c:axId val="41272494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2706912"/>
        <c:crossesAt val="0"/>
        <c:auto val="1"/>
        <c:lblAlgn val="ctr"/>
        <c:lblOffset val="100"/>
        <c:tickLblSkip val="1"/>
        <c:tickMarkSkip val="1"/>
        <c:noMultiLvlLbl val="0"/>
      </c:catAx>
      <c:valAx>
        <c:axId val="412706912"/>
        <c:scaling>
          <c:orientation val="minMax"/>
          <c:max val="170"/>
          <c:min val="0"/>
        </c:scaling>
        <c:delete val="1"/>
        <c:axPos val="t"/>
        <c:numFmt formatCode="0" sourceLinked="1"/>
        <c:majorTickMark val="out"/>
        <c:minorTickMark val="none"/>
        <c:tickLblPos val="nextTo"/>
        <c:crossAx val="412724944"/>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5059808320371475"/>
          <c:y val="9.7579412152365888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561630577427822"/>
          <c:y val="9.7172337936693609E-2"/>
          <c:w val="0.49319823062927748"/>
          <c:h val="0.88617350769069614"/>
        </c:manualLayout>
      </c:layout>
      <c:barChart>
        <c:barDir val="bar"/>
        <c:grouping val="stacked"/>
        <c:varyColors val="0"/>
        <c:ser>
          <c:idx val="0"/>
          <c:order val="0"/>
          <c:tx>
            <c:strRef>
              <c:f>Dati!$C$2217</c:f>
              <c:strCache>
                <c:ptCount val="1"/>
                <c:pt idx="0">
                  <c:v>.</c:v>
                </c:pt>
              </c:strCache>
            </c:strRef>
          </c:tx>
          <c:spPr>
            <a:noFill/>
          </c:spPr>
          <c:invertIfNegative val="0"/>
          <c:dLbls>
            <c:delete val="1"/>
          </c:dLbls>
          <c:cat>
            <c:strRef>
              <c:f>Dati!$B$2218:$B$2245</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Dati!$C$2218:$C$2245</c:f>
              <c:numCache>
                <c:formatCode>0</c:formatCode>
                <c:ptCount val="2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numCache>
            </c:numRef>
          </c:val>
          <c:extLst>
            <c:ext xmlns:c16="http://schemas.microsoft.com/office/drawing/2014/chart" uri="{C3380CC4-5D6E-409C-BE32-E72D297353CC}">
              <c16:uniqueId val="{00000000-B78C-4242-A1B4-60B673A5A60B}"/>
            </c:ext>
          </c:extLst>
        </c:ser>
        <c:ser>
          <c:idx val="1"/>
          <c:order val="1"/>
          <c:tx>
            <c:strRef>
              <c:f>Dati!$D$2217</c:f>
              <c:strCache>
                <c:ptCount val="1"/>
                <c:pt idx="0">
                  <c:v>Tādu, kurš ir oficiāli reģistrēts, un tajā tiek ievērotas visas formālās normatīvajos aktos noteiktās prasības, taču tur par pakalpojumu ir jāmaksā pilna cena (t. i., par 30% vairāk nekā pirmajā variantā) </c:v>
                </c:pt>
              </c:strCache>
            </c:strRef>
          </c:tx>
          <c:spPr>
            <a:solidFill>
              <a:srgbClr val="16697A"/>
            </a:solidFill>
          </c:spPr>
          <c:invertIfNegative val="0"/>
          <c:dLbls>
            <c:dLbl>
              <c:idx val="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0-4C56-494D-9838-F4AFB9262966}"/>
                </c:ext>
              </c:extLst>
            </c:dLbl>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1-4C56-494D-9838-F4AFB9262966}"/>
                </c:ext>
              </c:extLst>
            </c:dLbl>
            <c:dLbl>
              <c:idx val="9"/>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0-39A9-473C-904A-93895D7A6F44}"/>
                </c:ext>
              </c:extLst>
            </c:dLbl>
            <c:dLbl>
              <c:idx val="2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1-39A9-473C-904A-93895D7A6F44}"/>
                </c:ext>
              </c:extLst>
            </c:dLbl>
            <c:dLbl>
              <c:idx val="2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2-39A9-473C-904A-93895D7A6F44}"/>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Dati!$B$2218:$B$2245</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Dati!$D$2218:$D$2245</c:f>
              <c:numCache>
                <c:formatCode>General</c:formatCode>
                <c:ptCount val="28"/>
                <c:pt idx="0" formatCode="0">
                  <c:v>57.818659658344288</c:v>
                </c:pt>
                <c:pt idx="2" formatCode="0">
                  <c:v>46.808510638297875</c:v>
                </c:pt>
                <c:pt idx="3" formatCode="0">
                  <c:v>68.571428571428569</c:v>
                </c:pt>
                <c:pt idx="5" formatCode="0">
                  <c:v>48.96551724137931</c:v>
                </c:pt>
                <c:pt idx="6" formatCode="0">
                  <c:v>63.269639065817408</c:v>
                </c:pt>
                <c:pt idx="8" formatCode="0">
                  <c:v>42.105263157894733</c:v>
                </c:pt>
                <c:pt idx="9" formatCode="0">
                  <c:v>60.587326120556419</c:v>
                </c:pt>
                <c:pt idx="11" formatCode="0">
                  <c:v>57.423580786026193</c:v>
                </c:pt>
                <c:pt idx="12" formatCode="0">
                  <c:v>58.415841584158414</c:v>
                </c:pt>
                <c:pt idx="14" formatCode="0">
                  <c:v>57.567567567567565</c:v>
                </c:pt>
                <c:pt idx="15" formatCode="0">
                  <c:v>58.056265984654729</c:v>
                </c:pt>
                <c:pt idx="17" formatCode="0">
                  <c:v>54.285714285714285</c:v>
                </c:pt>
                <c:pt idx="18" formatCode="0">
                  <c:v>58.87372013651877</c:v>
                </c:pt>
                <c:pt idx="20" formatCode="0">
                  <c:v>41.011235955056179</c:v>
                </c:pt>
                <c:pt idx="21" formatCode="0">
                  <c:v>52.020202020202021</c:v>
                </c:pt>
                <c:pt idx="23" formatCode="0">
                  <c:v>43.548387096774192</c:v>
                </c:pt>
                <c:pt idx="24" formatCode="0">
                  <c:v>47.452229299363054</c:v>
                </c:pt>
                <c:pt idx="26" formatCode="0">
                  <c:v>60.273972602739725</c:v>
                </c:pt>
                <c:pt idx="27" formatCode="0">
                  <c:v>43.564356435643568</c:v>
                </c:pt>
              </c:numCache>
            </c:numRef>
          </c:val>
          <c:extLst>
            <c:ext xmlns:c16="http://schemas.microsoft.com/office/drawing/2014/chart" uri="{C3380CC4-5D6E-409C-BE32-E72D297353CC}">
              <c16:uniqueId val="{00000001-B78C-4242-A1B4-60B673A5A60B}"/>
            </c:ext>
          </c:extLst>
        </c:ser>
        <c:ser>
          <c:idx val="2"/>
          <c:order val="2"/>
          <c:tx>
            <c:strRef>
              <c:f>Dati!$E$2217</c:f>
              <c:strCache>
                <c:ptCount val="1"/>
                <c:pt idx="0">
                  <c:v>.</c:v>
                </c:pt>
              </c:strCache>
            </c:strRef>
          </c:tx>
          <c:spPr>
            <a:noFill/>
          </c:spPr>
          <c:invertIfNegative val="0"/>
          <c:dLbls>
            <c:delete val="1"/>
          </c:dLbls>
          <c:cat>
            <c:strRef>
              <c:f>Dati!$B$2218:$B$2245</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Dati!$E$2218:$E$2245</c:f>
              <c:numCache>
                <c:formatCode>0</c:formatCode>
                <c:ptCount val="28"/>
                <c:pt idx="0">
                  <c:v>15.752768913084282</c:v>
                </c:pt>
                <c:pt idx="1">
                  <c:v>73.571428571428569</c:v>
                </c:pt>
                <c:pt idx="2">
                  <c:v>26.762917933130694</c:v>
                </c:pt>
                <c:pt idx="3">
                  <c:v>5</c:v>
                </c:pt>
                <c:pt idx="4">
                  <c:v>73.571428571428569</c:v>
                </c:pt>
                <c:pt idx="5">
                  <c:v>24.60591133004926</c:v>
                </c:pt>
                <c:pt idx="6">
                  <c:v>10.301789505611161</c:v>
                </c:pt>
                <c:pt idx="7">
                  <c:v>73.571428571428569</c:v>
                </c:pt>
                <c:pt idx="8">
                  <c:v>31.466165413533837</c:v>
                </c:pt>
                <c:pt idx="9">
                  <c:v>12.98410245087215</c:v>
                </c:pt>
                <c:pt idx="10">
                  <c:v>73.571428571428569</c:v>
                </c:pt>
                <c:pt idx="11">
                  <c:v>16.147847785402377</c:v>
                </c:pt>
                <c:pt idx="12">
                  <c:v>15.155586987270155</c:v>
                </c:pt>
                <c:pt idx="13">
                  <c:v>73.571428571428569</c:v>
                </c:pt>
                <c:pt idx="14">
                  <c:v>16.003861003861005</c:v>
                </c:pt>
                <c:pt idx="15">
                  <c:v>15.51516258677384</c:v>
                </c:pt>
                <c:pt idx="16">
                  <c:v>73.571428571428569</c:v>
                </c:pt>
                <c:pt idx="17">
                  <c:v>19.285714285714285</c:v>
                </c:pt>
                <c:pt idx="18">
                  <c:v>14.697708434909799</c:v>
                </c:pt>
                <c:pt idx="19">
                  <c:v>73.571428571428569</c:v>
                </c:pt>
                <c:pt idx="20">
                  <c:v>32.56019261637239</c:v>
                </c:pt>
                <c:pt idx="21">
                  <c:v>21.551226551226549</c:v>
                </c:pt>
                <c:pt idx="22">
                  <c:v>73.571428571428569</c:v>
                </c:pt>
                <c:pt idx="23">
                  <c:v>30.023041474654377</c:v>
                </c:pt>
                <c:pt idx="24">
                  <c:v>26.119199272065515</c:v>
                </c:pt>
                <c:pt idx="25">
                  <c:v>73.571428571428569</c:v>
                </c:pt>
                <c:pt idx="26">
                  <c:v>13.297455968688844</c:v>
                </c:pt>
                <c:pt idx="27">
                  <c:v>30.007072135785002</c:v>
                </c:pt>
              </c:numCache>
            </c:numRef>
          </c:val>
          <c:extLst>
            <c:ext xmlns:c16="http://schemas.microsoft.com/office/drawing/2014/chart" uri="{C3380CC4-5D6E-409C-BE32-E72D297353CC}">
              <c16:uniqueId val="{00000002-B78C-4242-A1B4-60B673A5A60B}"/>
            </c:ext>
          </c:extLst>
        </c:ser>
        <c:ser>
          <c:idx val="3"/>
          <c:order val="3"/>
          <c:tx>
            <c:strRef>
              <c:f>Dati!$F$2217</c:f>
              <c:strCache>
                <c:ptCount val="1"/>
                <c:pt idx="0">
                  <c:v>Tas būtu atkarīgs no konkrētajiem apstākļiem</c:v>
                </c:pt>
              </c:strCache>
            </c:strRef>
          </c:tx>
          <c:spPr>
            <a:solidFill>
              <a:srgbClr val="C4BD97"/>
            </a:solidFill>
          </c:spPr>
          <c:invertIfNegative val="0"/>
          <c:dLbls>
            <c:dLbl>
              <c:idx val="2"/>
              <c:spPr>
                <a:noFill/>
                <a:ln w="28575">
                  <a:solidFill>
                    <a:srgbClr val="FF0000"/>
                  </a:solidFill>
                </a:ln>
              </c:spPr>
              <c:txPr>
                <a:bodyPr/>
                <a:lstStyle/>
                <a:p>
                  <a:pPr>
                    <a:defRPr b="1">
                      <a:solidFill>
                        <a:schemeClr val="tx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5-4C56-494D-9838-F4AFB9262966}"/>
                </c:ext>
              </c:extLst>
            </c:dLbl>
            <c:dLbl>
              <c:idx val="5"/>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6-4C56-494D-9838-F4AFB9262966}"/>
                </c:ext>
              </c:extLst>
            </c:dLbl>
            <c:dLbl>
              <c:idx val="8"/>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7-4C56-494D-9838-F4AFB9262966}"/>
                </c:ext>
              </c:extLst>
            </c:dLbl>
            <c:dLbl>
              <c:idx val="20"/>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8-4C56-494D-9838-F4AFB9262966}"/>
                </c:ext>
              </c:extLst>
            </c:dLbl>
            <c:dLbl>
              <c:idx val="27"/>
              <c:spPr>
                <a:noFill/>
                <a:ln w="28575">
                  <a:solidFill>
                    <a:srgbClr val="FF0000"/>
                  </a:solidFill>
                </a:ln>
              </c:spPr>
              <c:txPr>
                <a:bodyPr/>
                <a:lstStyle/>
                <a:p>
                  <a:pPr>
                    <a:defRPr b="1"/>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2.9655990510083038E-2"/>
                    </c:manualLayout>
                  </c15:layout>
                </c:ext>
                <c:ext xmlns:c16="http://schemas.microsoft.com/office/drawing/2014/chart" uri="{C3380CC4-5D6E-409C-BE32-E72D297353CC}">
                  <c16:uniqueId val="{00000003-39A9-473C-904A-93895D7A6F44}"/>
                </c:ext>
              </c:extLst>
            </c:dLbl>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Dati!$B$2218:$B$2245</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Dati!$F$2218:$F$2245</c:f>
              <c:numCache>
                <c:formatCode>General</c:formatCode>
                <c:ptCount val="28"/>
                <c:pt idx="0" formatCode="0">
                  <c:v>28.383705650459923</c:v>
                </c:pt>
                <c:pt idx="2" formatCode="0">
                  <c:v>35.106382978723403</c:v>
                </c:pt>
                <c:pt idx="3" formatCode="0">
                  <c:v>21.818181818181817</c:v>
                </c:pt>
                <c:pt idx="5" formatCode="0">
                  <c:v>33.793103448275865</c:v>
                </c:pt>
                <c:pt idx="6" formatCode="0">
                  <c:v>25.053078556263269</c:v>
                </c:pt>
                <c:pt idx="8" formatCode="0">
                  <c:v>36.84210526315789</c:v>
                </c:pt>
                <c:pt idx="9" formatCode="0">
                  <c:v>26.893353941267389</c:v>
                </c:pt>
                <c:pt idx="11" formatCode="0">
                  <c:v>29.257641921397383</c:v>
                </c:pt>
                <c:pt idx="12" formatCode="0">
                  <c:v>27.062706270627064</c:v>
                </c:pt>
                <c:pt idx="14" formatCode="0">
                  <c:v>29.189189189189189</c:v>
                </c:pt>
                <c:pt idx="15" formatCode="0">
                  <c:v>27.621483375959077</c:v>
                </c:pt>
                <c:pt idx="17" formatCode="0">
                  <c:v>31.428571428571427</c:v>
                </c:pt>
                <c:pt idx="18" formatCode="0">
                  <c:v>27.474402730375424</c:v>
                </c:pt>
                <c:pt idx="20" formatCode="0">
                  <c:v>39.325842696629216</c:v>
                </c:pt>
                <c:pt idx="21" formatCode="0">
                  <c:v>31.313131313131315</c:v>
                </c:pt>
                <c:pt idx="23" formatCode="0">
                  <c:v>35.483870967741936</c:v>
                </c:pt>
                <c:pt idx="24" formatCode="0">
                  <c:v>35.031847133757957</c:v>
                </c:pt>
                <c:pt idx="26" formatCode="0">
                  <c:v>27.397260273972602</c:v>
                </c:pt>
                <c:pt idx="27" formatCode="0">
                  <c:v>36.963696369636963</c:v>
                </c:pt>
              </c:numCache>
            </c:numRef>
          </c:val>
          <c:extLst>
            <c:ext xmlns:c16="http://schemas.microsoft.com/office/drawing/2014/chart" uri="{C3380CC4-5D6E-409C-BE32-E72D297353CC}">
              <c16:uniqueId val="{00000003-B78C-4242-A1B4-60B673A5A60B}"/>
            </c:ext>
          </c:extLst>
        </c:ser>
        <c:ser>
          <c:idx val="4"/>
          <c:order val="4"/>
          <c:tx>
            <c:strRef>
              <c:f>Dati!$G$2217</c:f>
              <c:strCache>
                <c:ptCount val="1"/>
                <c:pt idx="0">
                  <c:v>.</c:v>
                </c:pt>
              </c:strCache>
            </c:strRef>
          </c:tx>
          <c:spPr>
            <a:noFill/>
          </c:spPr>
          <c:invertIfNegative val="0"/>
          <c:dLbls>
            <c:delete val="1"/>
          </c:dLbls>
          <c:cat>
            <c:strRef>
              <c:f>Dati!$B$2218:$B$2245</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Dati!$G$2218:$G$2245</c:f>
              <c:numCache>
                <c:formatCode>0</c:formatCode>
                <c:ptCount val="28"/>
                <c:pt idx="0">
                  <c:v>15.942137046169293</c:v>
                </c:pt>
                <c:pt idx="1">
                  <c:v>44.325842696629216</c:v>
                </c:pt>
                <c:pt idx="2">
                  <c:v>9.2194597179058135</c:v>
                </c:pt>
                <c:pt idx="3">
                  <c:v>22.5076608784474</c:v>
                </c:pt>
                <c:pt idx="4">
                  <c:v>44.325842696629216</c:v>
                </c:pt>
                <c:pt idx="5">
                  <c:v>10.532739248353352</c:v>
                </c:pt>
                <c:pt idx="6">
                  <c:v>19.272764140365947</c:v>
                </c:pt>
                <c:pt idx="7">
                  <c:v>44.325842696629216</c:v>
                </c:pt>
                <c:pt idx="8">
                  <c:v>7.483737433471326</c:v>
                </c:pt>
                <c:pt idx="9">
                  <c:v>17.432488755361828</c:v>
                </c:pt>
                <c:pt idx="10">
                  <c:v>44.325842696629216</c:v>
                </c:pt>
                <c:pt idx="11">
                  <c:v>15.068200775231833</c:v>
                </c:pt>
                <c:pt idx="12">
                  <c:v>17.263136426002152</c:v>
                </c:pt>
                <c:pt idx="13">
                  <c:v>44.325842696629216</c:v>
                </c:pt>
                <c:pt idx="14">
                  <c:v>15.136653507440027</c:v>
                </c:pt>
                <c:pt idx="15">
                  <c:v>16.70435932067014</c:v>
                </c:pt>
                <c:pt idx="16">
                  <c:v>44.325842696629216</c:v>
                </c:pt>
                <c:pt idx="17">
                  <c:v>12.897271268057789</c:v>
                </c:pt>
                <c:pt idx="18">
                  <c:v>16.851439966253793</c:v>
                </c:pt>
                <c:pt idx="19">
                  <c:v>44.325842696629216</c:v>
                </c:pt>
                <c:pt idx="20">
                  <c:v>5</c:v>
                </c:pt>
                <c:pt idx="21">
                  <c:v>13.012711383497901</c:v>
                </c:pt>
                <c:pt idx="22">
                  <c:v>44.325842696629216</c:v>
                </c:pt>
                <c:pt idx="23">
                  <c:v>8.8419717288872803</c:v>
                </c:pt>
                <c:pt idx="24">
                  <c:v>9.2939955628712596</c:v>
                </c:pt>
                <c:pt idx="25">
                  <c:v>44.325842696629216</c:v>
                </c:pt>
                <c:pt idx="26">
                  <c:v>16.928582422656614</c:v>
                </c:pt>
                <c:pt idx="27">
                  <c:v>7.3621463269922529</c:v>
                </c:pt>
              </c:numCache>
            </c:numRef>
          </c:val>
          <c:extLst>
            <c:ext xmlns:c16="http://schemas.microsoft.com/office/drawing/2014/chart" uri="{C3380CC4-5D6E-409C-BE32-E72D297353CC}">
              <c16:uniqueId val="{00000004-B78C-4242-A1B4-60B673A5A60B}"/>
            </c:ext>
          </c:extLst>
        </c:ser>
        <c:ser>
          <c:idx val="5"/>
          <c:order val="5"/>
          <c:tx>
            <c:strRef>
              <c:f>Dati!$H$2217</c:f>
              <c:strCache>
                <c:ptCount val="1"/>
                <c:pt idx="0">
                  <c:v>Tādu, kurš ir oficiāli reģistrēts, taču tajā varbūt kādreiz netiek ievērotas visas formālās normatīvajos aktos noteiktās prasības, taču pakalpojums tur ir par 30% lētāks nekā citur </c:v>
                </c:pt>
              </c:strCache>
            </c:strRef>
          </c:tx>
          <c:spPr>
            <a:solidFill>
              <a:srgbClr val="7C7287"/>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Dati!$B$2218:$B$2245</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Dati!$H$2218:$H$2245</c:f>
              <c:numCache>
                <c:formatCode>General</c:formatCode>
                <c:ptCount val="28"/>
                <c:pt idx="0" formatCode="0">
                  <c:v>11.169513797634691</c:v>
                </c:pt>
                <c:pt idx="2" formatCode="0">
                  <c:v>14.893617021276595</c:v>
                </c:pt>
                <c:pt idx="3" formatCode="0">
                  <c:v>7.5324675324675319</c:v>
                </c:pt>
                <c:pt idx="5" formatCode="0">
                  <c:v>14.13793103448276</c:v>
                </c:pt>
                <c:pt idx="6" formatCode="0">
                  <c:v>9.3418259023354562</c:v>
                </c:pt>
                <c:pt idx="8" formatCode="0">
                  <c:v>18.421052631578945</c:v>
                </c:pt>
                <c:pt idx="9" formatCode="0">
                  <c:v>9.891808346213292</c:v>
                </c:pt>
                <c:pt idx="11" formatCode="0">
                  <c:v>11.353711790393014</c:v>
                </c:pt>
                <c:pt idx="12" formatCode="0">
                  <c:v>10.891089108910892</c:v>
                </c:pt>
                <c:pt idx="14" formatCode="0">
                  <c:v>11.351351351351353</c:v>
                </c:pt>
                <c:pt idx="15" formatCode="0">
                  <c:v>10.997442455242968</c:v>
                </c:pt>
                <c:pt idx="17" formatCode="0">
                  <c:v>12</c:v>
                </c:pt>
                <c:pt idx="18" formatCode="0">
                  <c:v>10.921501706484642</c:v>
                </c:pt>
                <c:pt idx="20" formatCode="0">
                  <c:v>15.730337078651685</c:v>
                </c:pt>
                <c:pt idx="21" formatCode="0">
                  <c:v>14.14141414141414</c:v>
                </c:pt>
                <c:pt idx="23" formatCode="0">
                  <c:v>16.129032258064516</c:v>
                </c:pt>
                <c:pt idx="24" formatCode="0">
                  <c:v>14.64968152866242</c:v>
                </c:pt>
                <c:pt idx="26" formatCode="0">
                  <c:v>10.95890410958904</c:v>
                </c:pt>
                <c:pt idx="27" formatCode="0">
                  <c:v>15.841584158415841</c:v>
                </c:pt>
              </c:numCache>
            </c:numRef>
          </c:val>
          <c:extLst>
            <c:ext xmlns:c16="http://schemas.microsoft.com/office/drawing/2014/chart" uri="{C3380CC4-5D6E-409C-BE32-E72D297353CC}">
              <c16:uniqueId val="{00000005-B78C-4242-A1B4-60B673A5A60B}"/>
            </c:ext>
          </c:extLst>
        </c:ser>
        <c:ser>
          <c:idx val="6"/>
          <c:order val="6"/>
          <c:tx>
            <c:strRef>
              <c:f>Dati!$I$2217</c:f>
              <c:strCache>
                <c:ptCount val="1"/>
                <c:pt idx="0">
                  <c:v>.</c:v>
                </c:pt>
              </c:strCache>
            </c:strRef>
          </c:tx>
          <c:spPr>
            <a:noFill/>
          </c:spPr>
          <c:invertIfNegative val="0"/>
          <c:dLbls>
            <c:delete val="1"/>
          </c:dLbls>
          <c:cat>
            <c:strRef>
              <c:f>Dati!$B$2218:$B$2245</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Dati!$I$2218:$I$2245</c:f>
              <c:numCache>
                <c:formatCode>0</c:formatCode>
                <c:ptCount val="28"/>
                <c:pt idx="0">
                  <c:v>12.251538833944254</c:v>
                </c:pt>
                <c:pt idx="1">
                  <c:v>23.421052631578945</c:v>
                </c:pt>
                <c:pt idx="2">
                  <c:v>8.5274356103023496</c:v>
                </c:pt>
                <c:pt idx="3">
                  <c:v>15.888585099111413</c:v>
                </c:pt>
                <c:pt idx="4">
                  <c:v>23.421052631578945</c:v>
                </c:pt>
                <c:pt idx="5">
                  <c:v>9.2831215970961853</c:v>
                </c:pt>
                <c:pt idx="6">
                  <c:v>14.079226729243489</c:v>
                </c:pt>
                <c:pt idx="7">
                  <c:v>23.421052631578945</c:v>
                </c:pt>
                <c:pt idx="8">
                  <c:v>5</c:v>
                </c:pt>
                <c:pt idx="9">
                  <c:v>13.529244285365653</c:v>
                </c:pt>
                <c:pt idx="10">
                  <c:v>23.421052631578945</c:v>
                </c:pt>
                <c:pt idx="11">
                  <c:v>12.067340841185931</c:v>
                </c:pt>
                <c:pt idx="12">
                  <c:v>12.529963522668053</c:v>
                </c:pt>
                <c:pt idx="13">
                  <c:v>23.421052631578945</c:v>
                </c:pt>
                <c:pt idx="14">
                  <c:v>12.069701280227592</c:v>
                </c:pt>
                <c:pt idx="15">
                  <c:v>12.423610176335977</c:v>
                </c:pt>
                <c:pt idx="16">
                  <c:v>23.421052631578945</c:v>
                </c:pt>
                <c:pt idx="17">
                  <c:v>11.421052631578945</c:v>
                </c:pt>
                <c:pt idx="18">
                  <c:v>12.499550925094303</c:v>
                </c:pt>
                <c:pt idx="19">
                  <c:v>23.421052631578945</c:v>
                </c:pt>
                <c:pt idx="20">
                  <c:v>7.6907155529272604</c:v>
                </c:pt>
                <c:pt idx="21">
                  <c:v>9.279638490164805</c:v>
                </c:pt>
                <c:pt idx="22">
                  <c:v>23.421052631578945</c:v>
                </c:pt>
                <c:pt idx="23">
                  <c:v>7.2920203735144291</c:v>
                </c:pt>
                <c:pt idx="24">
                  <c:v>8.7713711029165253</c:v>
                </c:pt>
                <c:pt idx="25">
                  <c:v>23.421052631578945</c:v>
                </c:pt>
                <c:pt idx="26">
                  <c:v>12.462148521989905</c:v>
                </c:pt>
                <c:pt idx="27">
                  <c:v>7.5794684731631037</c:v>
                </c:pt>
              </c:numCache>
            </c:numRef>
          </c:val>
          <c:extLst>
            <c:ext xmlns:c16="http://schemas.microsoft.com/office/drawing/2014/chart" uri="{C3380CC4-5D6E-409C-BE32-E72D297353CC}">
              <c16:uniqueId val="{00000006-B78C-4242-A1B4-60B673A5A60B}"/>
            </c:ext>
          </c:extLst>
        </c:ser>
        <c:ser>
          <c:idx val="7"/>
          <c:order val="7"/>
          <c:tx>
            <c:strRef>
              <c:f>Dati!$J$2217</c:f>
              <c:strCache>
                <c:ptCount val="1"/>
                <c:pt idx="0">
                  <c:v>Grūti pateikt</c:v>
                </c:pt>
              </c:strCache>
            </c:strRef>
          </c:tx>
          <c:spPr>
            <a:solidFill>
              <a:sysClr val="window" lastClr="FFFFFF">
                <a:lumMod val="75000"/>
              </a:sysClr>
            </a:solidFill>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8C-4242-A1B4-60B673A5A60B}"/>
                </c:ext>
              </c:extLst>
            </c:dLbl>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8C-4242-A1B4-60B673A5A60B}"/>
                </c:ext>
              </c:extLst>
            </c:dLbl>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8C-4242-A1B4-60B673A5A60B}"/>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8C-4242-A1B4-60B673A5A60B}"/>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8C-4242-A1B4-60B673A5A60B}"/>
                </c:ext>
              </c:extLst>
            </c:dLbl>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8C-4242-A1B4-60B673A5A60B}"/>
                </c:ext>
              </c:extLst>
            </c:dLbl>
            <c:dLbl>
              <c:idx val="9"/>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8C-4242-A1B4-60B673A5A60B}"/>
                </c:ext>
              </c:extLst>
            </c:dLbl>
            <c:dLbl>
              <c:idx val="1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78C-4242-A1B4-60B673A5A60B}"/>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78C-4242-A1B4-60B673A5A60B}"/>
                </c:ext>
              </c:extLst>
            </c:dLbl>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78C-4242-A1B4-60B673A5A60B}"/>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78C-4242-A1B4-60B673A5A60B}"/>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78C-4242-A1B4-60B673A5A60B}"/>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78C-4242-A1B4-60B673A5A60B}"/>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78C-4242-A1B4-60B673A5A60B}"/>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Dati!$B$2218:$B$2245</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Dati!$J$2218:$J$2245</c:f>
              <c:numCache>
                <c:formatCode>General</c:formatCode>
                <c:ptCount val="28"/>
                <c:pt idx="0" formatCode="0">
                  <c:v>2.6281208935611038</c:v>
                </c:pt>
                <c:pt idx="2" formatCode="0">
                  <c:v>3.1914893617021276</c:v>
                </c:pt>
                <c:pt idx="3" formatCode="0">
                  <c:v>2.0779220779220777</c:v>
                </c:pt>
                <c:pt idx="5" formatCode="0">
                  <c:v>3.103448275862069</c:v>
                </c:pt>
                <c:pt idx="6" formatCode="0">
                  <c:v>2.335456475583864</c:v>
                </c:pt>
                <c:pt idx="8" formatCode="0">
                  <c:v>2.6315789473684208</c:v>
                </c:pt>
                <c:pt idx="9" formatCode="0">
                  <c:v>2.627511591962906</c:v>
                </c:pt>
                <c:pt idx="11" formatCode="0">
                  <c:v>1.9650655021834063</c:v>
                </c:pt>
                <c:pt idx="12" formatCode="0">
                  <c:v>3.6303630363036308</c:v>
                </c:pt>
                <c:pt idx="14" formatCode="0">
                  <c:v>1.8918918918918921</c:v>
                </c:pt>
                <c:pt idx="15" formatCode="0">
                  <c:v>3.3248081841432229</c:v>
                </c:pt>
                <c:pt idx="17" formatCode="0">
                  <c:v>2.2857142857142856</c:v>
                </c:pt>
                <c:pt idx="18" formatCode="0">
                  <c:v>2.7303754266211606</c:v>
                </c:pt>
                <c:pt idx="20" formatCode="0">
                  <c:v>3.9325842696629212</c:v>
                </c:pt>
                <c:pt idx="21" formatCode="0">
                  <c:v>2.5252525252525251</c:v>
                </c:pt>
                <c:pt idx="23" formatCode="0">
                  <c:v>4.838709677419355</c:v>
                </c:pt>
                <c:pt idx="24" formatCode="0">
                  <c:v>2.8662420382165608</c:v>
                </c:pt>
                <c:pt idx="26" formatCode="0">
                  <c:v>1.3698630136986301</c:v>
                </c:pt>
                <c:pt idx="27" formatCode="0">
                  <c:v>3.6303630363036308</c:v>
                </c:pt>
              </c:numCache>
            </c:numRef>
          </c:val>
          <c:extLst>
            <c:ext xmlns:c16="http://schemas.microsoft.com/office/drawing/2014/chart" uri="{C3380CC4-5D6E-409C-BE32-E72D297353CC}">
              <c16:uniqueId val="{00000007-B78C-4242-A1B4-60B673A5A60B}"/>
            </c:ext>
          </c:extLst>
        </c:ser>
        <c:dLbls>
          <c:dLblPos val="ctr"/>
          <c:showLegendKey val="0"/>
          <c:showVal val="1"/>
          <c:showCatName val="0"/>
          <c:showSerName val="0"/>
          <c:showPercent val="0"/>
          <c:showBubbleSize val="0"/>
        </c:dLbls>
        <c:gapWidth val="20"/>
        <c:overlap val="100"/>
        <c:axId val="412703776"/>
        <c:axId val="412707304"/>
      </c:barChart>
      <c:catAx>
        <c:axId val="41270377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12707304"/>
        <c:crossesAt val="0"/>
        <c:auto val="1"/>
        <c:lblAlgn val="ctr"/>
        <c:lblOffset val="100"/>
        <c:tickLblSkip val="1"/>
        <c:tickMarkSkip val="1"/>
        <c:noMultiLvlLbl val="0"/>
      </c:catAx>
      <c:valAx>
        <c:axId val="412707304"/>
        <c:scaling>
          <c:orientation val="minMax"/>
          <c:max val="170"/>
          <c:min val="0"/>
        </c:scaling>
        <c:delete val="1"/>
        <c:axPos val="t"/>
        <c:numFmt formatCode="0" sourceLinked="1"/>
        <c:majorTickMark val="out"/>
        <c:minorTickMark val="none"/>
        <c:tickLblPos val="nextTo"/>
        <c:crossAx val="412703776"/>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91755137099328"/>
          <c:y val="7.4177972316056051E-2"/>
          <c:w val="0.41683105215984695"/>
          <c:h val="0.82005989033183913"/>
        </c:manualLayout>
      </c:layout>
      <c:pieChart>
        <c:varyColors val="1"/>
        <c:ser>
          <c:idx val="1"/>
          <c:order val="0"/>
          <c:dPt>
            <c:idx val="0"/>
            <c:bubble3D val="0"/>
            <c:spPr>
              <a:solidFill>
                <a:srgbClr val="16697A"/>
              </a:solidFill>
            </c:spPr>
            <c:extLst>
              <c:ext xmlns:c16="http://schemas.microsoft.com/office/drawing/2014/chart" uri="{C3380CC4-5D6E-409C-BE32-E72D297353CC}">
                <c16:uniqueId val="{00000001-C133-4525-A9FE-3336F01F3259}"/>
              </c:ext>
            </c:extLst>
          </c:dPt>
          <c:dPt>
            <c:idx val="1"/>
            <c:bubble3D val="0"/>
            <c:spPr>
              <a:solidFill>
                <a:srgbClr val="489FB5"/>
              </a:solidFill>
            </c:spPr>
            <c:extLst>
              <c:ext xmlns:c16="http://schemas.microsoft.com/office/drawing/2014/chart" uri="{C3380CC4-5D6E-409C-BE32-E72D297353CC}">
                <c16:uniqueId val="{00000003-C133-4525-A9FE-3336F01F3259}"/>
              </c:ext>
            </c:extLst>
          </c:dPt>
          <c:dPt>
            <c:idx val="2"/>
            <c:bubble3D val="0"/>
            <c:spPr>
              <a:solidFill>
                <a:srgbClr val="E5E2D1"/>
              </a:solidFill>
            </c:spPr>
            <c:extLst>
              <c:ext xmlns:c16="http://schemas.microsoft.com/office/drawing/2014/chart" uri="{C3380CC4-5D6E-409C-BE32-E72D297353CC}">
                <c16:uniqueId val="{00000005-C133-4525-A9FE-3336F01F3259}"/>
              </c:ext>
            </c:extLst>
          </c:dPt>
          <c:dPt>
            <c:idx val="3"/>
            <c:bubble3D val="0"/>
            <c:spPr>
              <a:solidFill>
                <a:srgbClr val="C4BD97"/>
              </a:solidFill>
            </c:spPr>
            <c:extLst>
              <c:ext xmlns:c16="http://schemas.microsoft.com/office/drawing/2014/chart" uri="{C3380CC4-5D6E-409C-BE32-E72D297353CC}">
                <c16:uniqueId val="{00000007-C133-4525-A9FE-3336F01F3259}"/>
              </c:ext>
            </c:extLst>
          </c:dPt>
          <c:dPt>
            <c:idx val="4"/>
            <c:bubble3D val="0"/>
            <c:spPr>
              <a:solidFill>
                <a:sysClr val="window" lastClr="FFFFFF">
                  <a:lumMod val="75000"/>
                </a:sysClr>
              </a:solidFill>
            </c:spPr>
            <c:extLst>
              <c:ext xmlns:c16="http://schemas.microsoft.com/office/drawing/2014/chart" uri="{C3380CC4-5D6E-409C-BE32-E72D297353CC}">
                <c16:uniqueId val="{00000009-C133-4525-A9FE-3336F01F3259}"/>
              </c:ext>
            </c:extLst>
          </c:dPt>
          <c:dLbls>
            <c:dLbl>
              <c:idx val="0"/>
              <c:layout>
                <c:manualLayout>
                  <c:x val="0.10366715399610137"/>
                  <c:y val="0.103199041998118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33-4525-A9FE-3336F01F3259}"/>
                </c:ext>
              </c:extLst>
            </c:dLbl>
            <c:dLbl>
              <c:idx val="1"/>
              <c:layout>
                <c:manualLayout>
                  <c:x val="5.2607212475633526E-2"/>
                  <c:y val="-7.87571636301429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133-4525-A9FE-3336F01F3259}"/>
                </c:ext>
              </c:extLst>
            </c:dLbl>
            <c:spPr>
              <a:noFill/>
              <a:ln w="6350">
                <a:noFill/>
              </a:ln>
              <a:effectLst/>
            </c:spPr>
            <c:txPr>
              <a:bodyPr wrap="square" lIns="38100" tIns="19050" rIns="38100" bIns="19050" anchor="ctr">
                <a:spAutoFit/>
              </a:bodyPr>
              <a:lstStyle/>
              <a:p>
                <a:pPr>
                  <a:defRPr sz="14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Dati!$B$2252:$B$2256</c:f>
              <c:strCache>
                <c:ptCount val="5"/>
                <c:pt idx="0">
                  <c:v>Noteikti jā</c:v>
                </c:pt>
                <c:pt idx="1">
                  <c:v>Drīzāk jā</c:v>
                </c:pt>
                <c:pt idx="2">
                  <c:v>Drīzāk nē</c:v>
                </c:pt>
                <c:pt idx="3">
                  <c:v>Noteikti nē</c:v>
                </c:pt>
                <c:pt idx="4">
                  <c:v>Grūti pateikt</c:v>
                </c:pt>
              </c:strCache>
            </c:strRef>
          </c:cat>
          <c:val>
            <c:numRef>
              <c:f>Dati!$C$2252:$C$2256</c:f>
              <c:numCache>
                <c:formatCode>0</c:formatCode>
                <c:ptCount val="5"/>
                <c:pt idx="0">
                  <c:v>35.216819973718792</c:v>
                </c:pt>
                <c:pt idx="1">
                  <c:v>42.838370565045992</c:v>
                </c:pt>
                <c:pt idx="2">
                  <c:v>7.6215505913272015</c:v>
                </c:pt>
                <c:pt idx="3">
                  <c:v>6.1760840998685937</c:v>
                </c:pt>
                <c:pt idx="4">
                  <c:v>8.1471747700394204</c:v>
                </c:pt>
              </c:numCache>
            </c:numRef>
          </c:val>
          <c:extLst>
            <c:ext xmlns:c16="http://schemas.microsoft.com/office/drawing/2014/chart" uri="{C3380CC4-5D6E-409C-BE32-E72D297353CC}">
              <c16:uniqueId val="{0000000A-C133-4525-A9FE-3336F01F3259}"/>
            </c:ext>
          </c:extLst>
        </c:ser>
        <c:dLbls>
          <c:showLegendKey val="0"/>
          <c:showVal val="0"/>
          <c:showCatName val="0"/>
          <c:showSerName val="0"/>
          <c:showPercent val="0"/>
          <c:showBubbleSize val="0"/>
          <c:showLeaderLines val="0"/>
        </c:dLbls>
        <c:firstSliceAng val="311"/>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5436630577427822"/>
          <c:y val="9.7172337936693609E-2"/>
          <c:w val="0.48044813015684257"/>
          <c:h val="0.88617350769069614"/>
        </c:manualLayout>
      </c:layout>
      <c:barChart>
        <c:barDir val="bar"/>
        <c:grouping val="stacked"/>
        <c:varyColors val="0"/>
        <c:ser>
          <c:idx val="0"/>
          <c:order val="0"/>
          <c:tx>
            <c:strRef>
              <c:f>Dati!$C$328</c:f>
              <c:strCache>
                <c:ptCount val="1"/>
                <c:pt idx="0">
                  <c:v>Jā, pēdējā gada laikā</c:v>
                </c:pt>
              </c:strCache>
            </c:strRef>
          </c:tx>
          <c:spPr>
            <a:solidFill>
              <a:srgbClr val="16697A"/>
            </a:solidFill>
          </c:spPr>
          <c:invertIfNegative val="0"/>
          <c:dLbls>
            <c:dLbl>
              <c:idx val="1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9686-4C89-897D-960772520FE1}"/>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Dati!$B$329:$B$355</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Dati!$C$329:$C$355</c:f>
              <c:numCache>
                <c:formatCode>General</c:formatCode>
                <c:ptCount val="27"/>
                <c:pt idx="0" formatCode="0">
                  <c:v>7.6215505913272015</c:v>
                </c:pt>
                <c:pt idx="2" formatCode="0">
                  <c:v>5.8608058608058604</c:v>
                </c:pt>
                <c:pt idx="3" formatCode="0">
                  <c:v>8.2644628099173545</c:v>
                </c:pt>
                <c:pt idx="4" formatCode="0">
                  <c:v>8.9430894308943092</c:v>
                </c:pt>
                <c:pt idx="6" formatCode="0">
                  <c:v>7.389162561576355</c:v>
                </c:pt>
                <c:pt idx="7" formatCode="0">
                  <c:v>7.9710144927536231</c:v>
                </c:pt>
                <c:pt idx="9" formatCode="0">
                  <c:v>2.7173913043478262</c:v>
                </c:pt>
                <c:pt idx="10" formatCode="0">
                  <c:v>9.1854419410745241</c:v>
                </c:pt>
                <c:pt idx="12" formatCode="0">
                  <c:v>5</c:v>
                </c:pt>
                <c:pt idx="13" formatCode="0">
                  <c:v>5.3191489361702127</c:v>
                </c:pt>
                <c:pt idx="14" formatCode="0">
                  <c:v>3.9215686274509802</c:v>
                </c:pt>
                <c:pt idx="15" formatCode="0">
                  <c:v>6.9565217391304346</c:v>
                </c:pt>
                <c:pt idx="16" formatCode="0">
                  <c:v>17.142857142857142</c:v>
                </c:pt>
                <c:pt idx="18" formatCode="0">
                  <c:v>9.4972067039106154</c:v>
                </c:pt>
                <c:pt idx="19" formatCode="0">
                  <c:v>5.5555555555555554</c:v>
                </c:pt>
                <c:pt idx="20" formatCode="0">
                  <c:v>4.4117647058823533</c:v>
                </c:pt>
                <c:pt idx="21" formatCode="0">
                  <c:v>7.4626865671641793</c:v>
                </c:pt>
                <c:pt idx="22" formatCode="0">
                  <c:v>7.6923076923076925</c:v>
                </c:pt>
                <c:pt idx="24" formatCode="0">
                  <c:v>9.4972067039106154</c:v>
                </c:pt>
                <c:pt idx="25" formatCode="0">
                  <c:v>4.7445255474452557</c:v>
                </c:pt>
                <c:pt idx="26" formatCode="0">
                  <c:v>8.5271317829457356</c:v>
                </c:pt>
              </c:numCache>
            </c:numRef>
          </c:val>
          <c:extLst>
            <c:ext xmlns:c16="http://schemas.microsoft.com/office/drawing/2014/chart" uri="{C3380CC4-5D6E-409C-BE32-E72D297353CC}">
              <c16:uniqueId val="{00000000-D4EC-4524-801F-B85B42218826}"/>
            </c:ext>
          </c:extLst>
        </c:ser>
        <c:ser>
          <c:idx val="1"/>
          <c:order val="1"/>
          <c:tx>
            <c:strRef>
              <c:f>Dati!$D$328</c:f>
              <c:strCache>
                <c:ptCount val="1"/>
                <c:pt idx="0">
                  <c:v>Jā, pēdējo 3 gadu laikā</c:v>
                </c:pt>
              </c:strCache>
            </c:strRef>
          </c:tx>
          <c:spPr>
            <a:solidFill>
              <a:srgbClr val="489FB5"/>
            </a:solidFill>
          </c:spPr>
          <c:invertIfNegative val="0"/>
          <c:dLbls>
            <c:dLbl>
              <c:idx val="16"/>
              <c:layout>
                <c:manualLayout>
                  <c:x val="-1.45833333333333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EC-4524-801F-B85B42218826}"/>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Dati!$B$329:$B$355</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Dati!$D$329:$D$355</c:f>
              <c:numCache>
                <c:formatCode>General</c:formatCode>
                <c:ptCount val="27"/>
                <c:pt idx="0" formatCode="0">
                  <c:v>3.0223390275952693</c:v>
                </c:pt>
                <c:pt idx="2" formatCode="0">
                  <c:v>2.5641025641025643</c:v>
                </c:pt>
                <c:pt idx="3" formatCode="0">
                  <c:v>4.1322314049586772</c:v>
                </c:pt>
                <c:pt idx="4" formatCode="0">
                  <c:v>2.4390243902439024</c:v>
                </c:pt>
                <c:pt idx="6" formatCode="0">
                  <c:v>2.9556650246305418</c:v>
                </c:pt>
                <c:pt idx="7" formatCode="0">
                  <c:v>3.6231884057971016</c:v>
                </c:pt>
                <c:pt idx="9" formatCode="0">
                  <c:v>3.2608695652173911</c:v>
                </c:pt>
                <c:pt idx="10" formatCode="0">
                  <c:v>2.9462738301559792</c:v>
                </c:pt>
                <c:pt idx="12" formatCode="0">
                  <c:v>3</c:v>
                </c:pt>
                <c:pt idx="13" formatCode="0">
                  <c:v>2.1276595744680851</c:v>
                </c:pt>
                <c:pt idx="14" formatCode="0">
                  <c:v>5.882352941176471</c:v>
                </c:pt>
                <c:pt idx="15" formatCode="0">
                  <c:v>2.6086956521739131</c:v>
                </c:pt>
                <c:pt idx="16" formatCode="0">
                  <c:v>0.95238095238095233</c:v>
                </c:pt>
                <c:pt idx="18" formatCode="0">
                  <c:v>3.9106145251396649</c:v>
                </c:pt>
                <c:pt idx="19" formatCode="0">
                  <c:v>2.3148148148148149</c:v>
                </c:pt>
                <c:pt idx="20" formatCode="0">
                  <c:v>1.4705882352941178</c:v>
                </c:pt>
                <c:pt idx="22" formatCode="0">
                  <c:v>5.7692307692307692</c:v>
                </c:pt>
                <c:pt idx="24" formatCode="0">
                  <c:v>3.9106145251396649</c:v>
                </c:pt>
                <c:pt idx="25" formatCode="0">
                  <c:v>2.5547445255474455</c:v>
                </c:pt>
                <c:pt idx="26" formatCode="0">
                  <c:v>1.5503875968992249</c:v>
                </c:pt>
              </c:numCache>
            </c:numRef>
          </c:val>
          <c:extLst>
            <c:ext xmlns:c16="http://schemas.microsoft.com/office/drawing/2014/chart" uri="{C3380CC4-5D6E-409C-BE32-E72D297353CC}">
              <c16:uniqueId val="{00000002-D4EC-4524-801F-B85B42218826}"/>
            </c:ext>
          </c:extLst>
        </c:ser>
        <c:ser>
          <c:idx val="2"/>
          <c:order val="2"/>
          <c:tx>
            <c:strRef>
              <c:f>Dati!$E$328</c:f>
              <c:strCache>
                <c:ptCount val="1"/>
                <c:pt idx="0">
                  <c:v>Jā, pēdējo 5 gadu laikā</c:v>
                </c:pt>
              </c:strCache>
            </c:strRef>
          </c:tx>
          <c:spPr>
            <a:solidFill>
              <a:srgbClr val="C2BDC7"/>
            </a:solidFill>
          </c:spPr>
          <c:invertIfNegative val="0"/>
          <c:dLbls>
            <c:dLbl>
              <c:idx val="2"/>
              <c:layout>
                <c:manualLayout>
                  <c:x val="4.190475939078982E-3"/>
                  <c:y val="-1.9649647960931179E-17"/>
                </c:manualLayout>
              </c:layout>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EC-4524-801F-B85B42218826}"/>
                </c:ext>
              </c:extLst>
            </c:dLbl>
            <c:dLbl>
              <c:idx val="16"/>
              <c:layout>
                <c:manualLayout>
                  <c:x val="-4.166666666666666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EC-4524-801F-B85B42218826}"/>
                </c:ext>
              </c:extLst>
            </c:dLbl>
            <c:dLbl>
              <c:idx val="20"/>
              <c:layout>
                <c:manualLayout>
                  <c:x val="8.333333333333256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EC-4524-801F-B85B42218826}"/>
                </c:ext>
              </c:extLst>
            </c:dLbl>
            <c:dLbl>
              <c:idx val="26"/>
              <c:layout>
                <c:manualLayout>
                  <c:x val="8.3333333333332569E-3"/>
                  <c:y val="0"/>
                </c:manualLayout>
              </c:layout>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EC-4524-801F-B85B42218826}"/>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Dati!$B$329:$B$355</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Dati!$E$329:$E$355</c:f>
              <c:numCache>
                <c:formatCode>General</c:formatCode>
                <c:ptCount val="27"/>
                <c:pt idx="0" formatCode="0">
                  <c:v>1.7082785808147174</c:v>
                </c:pt>
                <c:pt idx="2" formatCode="0">
                  <c:v>1.098901098901099</c:v>
                </c:pt>
                <c:pt idx="3" formatCode="0">
                  <c:v>2.0661157024793386</c:v>
                </c:pt>
                <c:pt idx="4" formatCode="0">
                  <c:v>2.0325203252032522</c:v>
                </c:pt>
                <c:pt idx="6" formatCode="0">
                  <c:v>1.80623973727422</c:v>
                </c:pt>
                <c:pt idx="7" formatCode="0">
                  <c:v>1.4492753623188406</c:v>
                </c:pt>
                <c:pt idx="9" formatCode="0">
                  <c:v>3.2608695652173911</c:v>
                </c:pt>
                <c:pt idx="10" formatCode="0">
                  <c:v>1.2131715771230502</c:v>
                </c:pt>
                <c:pt idx="12" formatCode="0">
                  <c:v>1</c:v>
                </c:pt>
                <c:pt idx="13" formatCode="0">
                  <c:v>1.0638297872340425</c:v>
                </c:pt>
                <c:pt idx="14" formatCode="0">
                  <c:v>2.9411764705882355</c:v>
                </c:pt>
                <c:pt idx="15" formatCode="0">
                  <c:v>2.6086956521739131</c:v>
                </c:pt>
                <c:pt idx="16" formatCode="0">
                  <c:v>0.95238095238095233</c:v>
                </c:pt>
                <c:pt idx="18" formatCode="0">
                  <c:v>1.3966480446927374</c:v>
                </c:pt>
                <c:pt idx="19" formatCode="0">
                  <c:v>2.3148148148148149</c:v>
                </c:pt>
                <c:pt idx="20" formatCode="0">
                  <c:v>1.4705882352941178</c:v>
                </c:pt>
                <c:pt idx="21" formatCode="0">
                  <c:v>2.9850746268656718</c:v>
                </c:pt>
                <c:pt idx="24" formatCode="0">
                  <c:v>1.3966480446927374</c:v>
                </c:pt>
                <c:pt idx="25" formatCode="0">
                  <c:v>2.5547445255474455</c:v>
                </c:pt>
                <c:pt idx="26" formatCode="0">
                  <c:v>0.77519379844961245</c:v>
                </c:pt>
              </c:numCache>
            </c:numRef>
          </c:val>
          <c:extLst>
            <c:ext xmlns:c16="http://schemas.microsoft.com/office/drawing/2014/chart" uri="{C3380CC4-5D6E-409C-BE32-E72D297353CC}">
              <c16:uniqueId val="{00000007-D4EC-4524-801F-B85B42218826}"/>
            </c:ext>
          </c:extLst>
        </c:ser>
        <c:ser>
          <c:idx val="3"/>
          <c:order val="3"/>
          <c:tx>
            <c:strRef>
              <c:f>Dati!$F$328</c:f>
              <c:strCache>
                <c:ptCount val="1"/>
                <c:pt idx="0">
                  <c:v>Senāk</c:v>
                </c:pt>
              </c:strCache>
            </c:strRef>
          </c:tx>
          <c:spPr>
            <a:solidFill>
              <a:srgbClr val="7C7287"/>
            </a:solidFill>
          </c:spPr>
          <c:invertIfNegative val="0"/>
          <c:dLbls>
            <c:dLbl>
              <c:idx val="2"/>
              <c:layout>
                <c:manualLayout>
                  <c:x val="1.2571427817237099E-2"/>
                  <c:y val="-1.9649647960931179E-1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EC-4524-801F-B85B42218826}"/>
                </c:ext>
              </c:extLst>
            </c:dLbl>
            <c:dLbl>
              <c:idx val="14"/>
              <c:layout>
                <c:manualLayout>
                  <c:x val="1.041666666666659E-2"/>
                  <c:y val="0"/>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EC-4524-801F-B85B42218826}"/>
                </c:ext>
              </c:extLst>
            </c:dLbl>
            <c:dLbl>
              <c:idx val="26"/>
              <c:layout>
                <c:manualLayout>
                  <c:x val="1.666666666666659E-2"/>
                  <c:y val="1.68789190740225E-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EC-4524-801F-B85B42218826}"/>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Dati!$B$329:$B$355</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Dati!$F$329:$F$355</c:f>
              <c:numCache>
                <c:formatCode>General</c:formatCode>
                <c:ptCount val="27"/>
                <c:pt idx="0" formatCode="0">
                  <c:v>2.6281208935611038</c:v>
                </c:pt>
                <c:pt idx="2" formatCode="0">
                  <c:v>0.73260073260073255</c:v>
                </c:pt>
                <c:pt idx="3" formatCode="0">
                  <c:v>2.0661157024793386</c:v>
                </c:pt>
                <c:pt idx="4" formatCode="0">
                  <c:v>5.2845528455284549</c:v>
                </c:pt>
                <c:pt idx="6" formatCode="0">
                  <c:v>2.2988505747126435</c:v>
                </c:pt>
                <c:pt idx="7" formatCode="0">
                  <c:v>4.3478260869565215</c:v>
                </c:pt>
                <c:pt idx="9" formatCode="0">
                  <c:v>2.7173913043478262</c:v>
                </c:pt>
                <c:pt idx="10" formatCode="0">
                  <c:v>2.5996533795493932</c:v>
                </c:pt>
                <c:pt idx="12" formatCode="0">
                  <c:v>3</c:v>
                </c:pt>
                <c:pt idx="13" formatCode="0">
                  <c:v>3.1914893617021276</c:v>
                </c:pt>
                <c:pt idx="14" formatCode="0">
                  <c:v>0.98039215686274506</c:v>
                </c:pt>
                <c:pt idx="15" formatCode="0">
                  <c:v>2.6086956521739131</c:v>
                </c:pt>
                <c:pt idx="16" formatCode="0">
                  <c:v>4.7619047619047619</c:v>
                </c:pt>
                <c:pt idx="18" formatCode="0">
                  <c:v>2.7932960893854748</c:v>
                </c:pt>
                <c:pt idx="19" formatCode="0">
                  <c:v>3.7037037037037037</c:v>
                </c:pt>
                <c:pt idx="21" formatCode="0">
                  <c:v>1.4925373134328359</c:v>
                </c:pt>
                <c:pt idx="22" formatCode="0">
                  <c:v>1.9230769230769231</c:v>
                </c:pt>
                <c:pt idx="24" formatCode="0">
                  <c:v>2.7932960893854748</c:v>
                </c:pt>
                <c:pt idx="25" formatCode="0">
                  <c:v>2.5547445255474455</c:v>
                </c:pt>
                <c:pt idx="26" formatCode="0">
                  <c:v>2.3255813953488373</c:v>
                </c:pt>
              </c:numCache>
            </c:numRef>
          </c:val>
          <c:extLst>
            <c:ext xmlns:c16="http://schemas.microsoft.com/office/drawing/2014/chart" uri="{C3380CC4-5D6E-409C-BE32-E72D297353CC}">
              <c16:uniqueId val="{0000000B-D4EC-4524-801F-B85B42218826}"/>
            </c:ext>
          </c:extLst>
        </c:ser>
        <c:ser>
          <c:idx val="4"/>
          <c:order val="4"/>
          <c:tx>
            <c:strRef>
              <c:f>Dati!$G$328</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Dati!$B$329:$B$355</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Dati!$G$329:$G$355</c:f>
              <c:numCache>
                <c:formatCode>General</c:formatCode>
                <c:ptCount val="27"/>
                <c:pt idx="0" formatCode="0">
                  <c:v>85.019710906701704</c:v>
                </c:pt>
                <c:pt idx="2" formatCode="0">
                  <c:v>89.743589743589737</c:v>
                </c:pt>
                <c:pt idx="3" formatCode="0">
                  <c:v>83.471074380165291</c:v>
                </c:pt>
                <c:pt idx="4" formatCode="0">
                  <c:v>81.300813008130078</c:v>
                </c:pt>
                <c:pt idx="6" formatCode="0">
                  <c:v>85.55008210180624</c:v>
                </c:pt>
                <c:pt idx="7" formatCode="0">
                  <c:v>82.608695652173907</c:v>
                </c:pt>
                <c:pt idx="9" formatCode="0">
                  <c:v>88.043478260869563</c:v>
                </c:pt>
                <c:pt idx="10" formatCode="0">
                  <c:v>84.055459272097053</c:v>
                </c:pt>
                <c:pt idx="12" formatCode="0">
                  <c:v>88</c:v>
                </c:pt>
                <c:pt idx="13" formatCode="0">
                  <c:v>88.297872340425528</c:v>
                </c:pt>
                <c:pt idx="14" formatCode="0">
                  <c:v>86.274509803921575</c:v>
                </c:pt>
                <c:pt idx="15" formatCode="0">
                  <c:v>85.217391304347828</c:v>
                </c:pt>
                <c:pt idx="16" formatCode="0">
                  <c:v>76.19047619047619</c:v>
                </c:pt>
                <c:pt idx="18" formatCode="0">
                  <c:v>82.402234636871512</c:v>
                </c:pt>
                <c:pt idx="19" formatCode="0">
                  <c:v>86.111111111111114</c:v>
                </c:pt>
                <c:pt idx="20" formatCode="0">
                  <c:v>92.647058823529406</c:v>
                </c:pt>
                <c:pt idx="21" formatCode="0">
                  <c:v>88.059701492537314</c:v>
                </c:pt>
                <c:pt idx="22" formatCode="0">
                  <c:v>84.615384615384613</c:v>
                </c:pt>
                <c:pt idx="24" formatCode="0">
                  <c:v>82.402234636871512</c:v>
                </c:pt>
                <c:pt idx="25" formatCode="0">
                  <c:v>87.591240875912405</c:v>
                </c:pt>
                <c:pt idx="26" formatCode="0">
                  <c:v>86.821705426356587</c:v>
                </c:pt>
              </c:numCache>
            </c:numRef>
          </c:val>
          <c:extLst>
            <c:ext xmlns:c16="http://schemas.microsoft.com/office/drawing/2014/chart" uri="{C3380CC4-5D6E-409C-BE32-E72D297353CC}">
              <c16:uniqueId val="{0000000C-D4EC-4524-801F-B85B42218826}"/>
            </c:ext>
          </c:extLst>
        </c:ser>
        <c:dLbls>
          <c:dLblPos val="ctr"/>
          <c:showLegendKey val="0"/>
          <c:showVal val="1"/>
          <c:showCatName val="0"/>
          <c:showSerName val="0"/>
          <c:showPercent val="0"/>
          <c:showBubbleSize val="0"/>
        </c:dLbls>
        <c:gapWidth val="20"/>
        <c:overlap val="100"/>
        <c:axId val="396778112"/>
        <c:axId val="396773408"/>
      </c:barChart>
      <c:catAx>
        <c:axId val="39677811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6773408"/>
        <c:crossesAt val="0"/>
        <c:auto val="1"/>
        <c:lblAlgn val="ctr"/>
        <c:lblOffset val="100"/>
        <c:tickLblSkip val="1"/>
        <c:tickMarkSkip val="1"/>
        <c:noMultiLvlLbl val="0"/>
      </c:catAx>
      <c:valAx>
        <c:axId val="396773408"/>
        <c:scaling>
          <c:orientation val="minMax"/>
          <c:max val="100"/>
          <c:min val="0"/>
        </c:scaling>
        <c:delete val="1"/>
        <c:axPos val="t"/>
        <c:numFmt formatCode="0" sourceLinked="1"/>
        <c:majorTickMark val="out"/>
        <c:minorTickMark val="none"/>
        <c:tickLblPos val="nextTo"/>
        <c:crossAx val="39677811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2600788279"/>
          <c:y val="0.108783751856352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2241043190816316"/>
          <c:h val="0.87167442959362751"/>
        </c:manualLayout>
      </c:layout>
      <c:barChart>
        <c:barDir val="bar"/>
        <c:grouping val="stacked"/>
        <c:varyColors val="0"/>
        <c:ser>
          <c:idx val="0"/>
          <c:order val="0"/>
          <c:tx>
            <c:strRef>
              <c:f>Dati!$C$2260</c:f>
              <c:strCache>
                <c:ptCount val="1"/>
                <c:pt idx="0">
                  <c:v>.</c:v>
                </c:pt>
              </c:strCache>
            </c:strRef>
          </c:tx>
          <c:spPr>
            <a:noFill/>
          </c:spPr>
          <c:invertIfNegative val="0"/>
          <c:dLbls>
            <c:delete val="1"/>
          </c:dLbls>
          <c:cat>
            <c:strRef>
              <c:f>Dati!$B$2261:$B$2287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Dati!$C$2261:$C$2287</c:f>
              <c:numCache>
                <c:formatCode>0</c:formatCode>
                <c:ptCount val="27"/>
                <c:pt idx="0">
                  <c:v>14.356211462650359</c:v>
                </c:pt>
                <c:pt idx="1">
                  <c:v>28.153846153846153</c:v>
                </c:pt>
                <c:pt idx="2">
                  <c:v>15.699633699633701</c:v>
                </c:pt>
                <c:pt idx="3">
                  <c:v>14.930705657978383</c:v>
                </c:pt>
                <c:pt idx="4">
                  <c:v>12.300187617260786</c:v>
                </c:pt>
                <c:pt idx="5">
                  <c:v>28.153846153846153</c:v>
                </c:pt>
                <c:pt idx="6">
                  <c:v>13.703928255652393</c:v>
                </c:pt>
                <c:pt idx="7">
                  <c:v>16.559643255295427</c:v>
                </c:pt>
                <c:pt idx="8">
                  <c:v>28.153846153846153</c:v>
                </c:pt>
                <c:pt idx="9">
                  <c:v>9.6755852842809364</c:v>
                </c:pt>
                <c:pt idx="10">
                  <c:v>15.848820157312357</c:v>
                </c:pt>
                <c:pt idx="11">
                  <c:v>28.153846153846153</c:v>
                </c:pt>
                <c:pt idx="12">
                  <c:v>7.1538461538461533</c:v>
                </c:pt>
                <c:pt idx="13">
                  <c:v>15.387888707037643</c:v>
                </c:pt>
                <c:pt idx="14">
                  <c:v>15.408748114630466</c:v>
                </c:pt>
                <c:pt idx="15">
                  <c:v>18.588628762541806</c:v>
                </c:pt>
                <c:pt idx="16">
                  <c:v>14.820512820512818</c:v>
                </c:pt>
                <c:pt idx="17">
                  <c:v>28.153846153846153</c:v>
                </c:pt>
                <c:pt idx="18">
                  <c:v>15.304684142672969</c:v>
                </c:pt>
                <c:pt idx="19">
                  <c:v>12.876068376068377</c:v>
                </c:pt>
                <c:pt idx="20">
                  <c:v>16.389140271493211</c:v>
                </c:pt>
                <c:pt idx="21">
                  <c:v>17.706084959816302</c:v>
                </c:pt>
                <c:pt idx="22">
                  <c:v>6.9999999999999982</c:v>
                </c:pt>
                <c:pt idx="23">
                  <c:v>28.153846153846153</c:v>
                </c:pt>
                <c:pt idx="24">
                  <c:v>15.304684142672969</c:v>
                </c:pt>
                <c:pt idx="25">
                  <c:v>14.285233015160022</c:v>
                </c:pt>
                <c:pt idx="26">
                  <c:v>11.874776386404292</c:v>
                </c:pt>
              </c:numCache>
            </c:numRef>
          </c:val>
          <c:extLst>
            <c:ext xmlns:c16="http://schemas.microsoft.com/office/drawing/2014/chart" uri="{C3380CC4-5D6E-409C-BE32-E72D297353CC}">
              <c16:uniqueId val="{00000000-0410-4B7D-A037-B9051DB7020F}"/>
            </c:ext>
          </c:extLst>
        </c:ser>
        <c:ser>
          <c:idx val="1"/>
          <c:order val="1"/>
          <c:tx>
            <c:strRef>
              <c:f>Dati!$D$2260</c:f>
              <c:strCache>
                <c:ptCount val="1"/>
                <c:pt idx="0">
                  <c:v>Noteikti nē</c:v>
                </c:pt>
              </c:strCache>
            </c:strRef>
          </c:tx>
          <c:spPr>
            <a:solidFill>
              <a:srgbClr val="C4BD97"/>
            </a:solidFill>
          </c:spPr>
          <c:invertIfNegative val="0"/>
          <c:dLbls>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10-4B7D-A037-B9051DB7020F}"/>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Dati!$B$2261:$B$2287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Dati!$D$2261:$D$2287</c:f>
              <c:numCache>
                <c:formatCode>General</c:formatCode>
                <c:ptCount val="27"/>
                <c:pt idx="0" formatCode="0">
                  <c:v>6.1760840998685937</c:v>
                </c:pt>
                <c:pt idx="2" formatCode="0">
                  <c:v>6.2271062271062272</c:v>
                </c:pt>
                <c:pt idx="3" formatCode="0">
                  <c:v>7.0247933884297522</c:v>
                </c:pt>
                <c:pt idx="4" formatCode="0">
                  <c:v>5.2845528455284558</c:v>
                </c:pt>
                <c:pt idx="6" formatCode="0">
                  <c:v>7.2249589490968793</c:v>
                </c:pt>
                <c:pt idx="7" formatCode="0">
                  <c:v>1.4492753623188406</c:v>
                </c:pt>
                <c:pt idx="9" formatCode="0">
                  <c:v>7.0652173913043477</c:v>
                </c:pt>
                <c:pt idx="10" formatCode="0">
                  <c:v>5.8925476603119584</c:v>
                </c:pt>
                <c:pt idx="12" formatCode="0">
                  <c:v>5</c:v>
                </c:pt>
                <c:pt idx="13" formatCode="0">
                  <c:v>5.3191489361702127</c:v>
                </c:pt>
                <c:pt idx="14" formatCode="0">
                  <c:v>9.8039215686274517</c:v>
                </c:pt>
                <c:pt idx="15" formatCode="0">
                  <c:v>5.2173913043478262</c:v>
                </c:pt>
                <c:pt idx="16" formatCode="0">
                  <c:v>5.7142857142857144</c:v>
                </c:pt>
                <c:pt idx="18" formatCode="0">
                  <c:v>5.3072625698324023</c:v>
                </c:pt>
                <c:pt idx="19" formatCode="0">
                  <c:v>7.8703703703703702</c:v>
                </c:pt>
                <c:pt idx="20" formatCode="0">
                  <c:v>7.3529411764705888</c:v>
                </c:pt>
                <c:pt idx="21" formatCode="0">
                  <c:v>4.4776119402985071</c:v>
                </c:pt>
                <c:pt idx="22" formatCode="0">
                  <c:v>5.7692307692307692</c:v>
                </c:pt>
                <c:pt idx="24" formatCode="0">
                  <c:v>5.3072625698324023</c:v>
                </c:pt>
                <c:pt idx="25" formatCode="0">
                  <c:v>7.2992700729926998</c:v>
                </c:pt>
                <c:pt idx="26" formatCode="0">
                  <c:v>6.2015503875968996</c:v>
                </c:pt>
              </c:numCache>
            </c:numRef>
          </c:val>
          <c:extLst>
            <c:ext xmlns:c16="http://schemas.microsoft.com/office/drawing/2014/chart" uri="{C3380CC4-5D6E-409C-BE32-E72D297353CC}">
              <c16:uniqueId val="{00000001-0410-4B7D-A037-B9051DB7020F}"/>
            </c:ext>
          </c:extLst>
        </c:ser>
        <c:ser>
          <c:idx val="2"/>
          <c:order val="2"/>
          <c:tx>
            <c:strRef>
              <c:f>Dati!$E$2260</c:f>
              <c:strCache>
                <c:ptCount val="1"/>
                <c:pt idx="0">
                  <c:v>Drīzāk nē</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Dati!$B$2261:$B$2287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Dati!$E$2261:$E$2287</c:f>
              <c:numCache>
                <c:formatCode>General</c:formatCode>
                <c:ptCount val="27"/>
                <c:pt idx="0" formatCode="0">
                  <c:v>7.6215505913272015</c:v>
                </c:pt>
                <c:pt idx="2" formatCode="0">
                  <c:v>6.2271062271062272</c:v>
                </c:pt>
                <c:pt idx="3" formatCode="0">
                  <c:v>6.1983471074380168</c:v>
                </c:pt>
                <c:pt idx="4" formatCode="0">
                  <c:v>10.569105691056912</c:v>
                </c:pt>
                <c:pt idx="6" formatCode="0">
                  <c:v>7.2249589490968793</c:v>
                </c:pt>
                <c:pt idx="7" formatCode="0">
                  <c:v>10.144927536231885</c:v>
                </c:pt>
                <c:pt idx="9" formatCode="0">
                  <c:v>11.413043478260869</c:v>
                </c:pt>
                <c:pt idx="10" formatCode="0">
                  <c:v>6.4124783362218372</c:v>
                </c:pt>
                <c:pt idx="12" formatCode="0">
                  <c:v>16</c:v>
                </c:pt>
                <c:pt idx="13" formatCode="0">
                  <c:v>7.4468085106382977</c:v>
                </c:pt>
                <c:pt idx="14" formatCode="0">
                  <c:v>2.9411764705882351</c:v>
                </c:pt>
                <c:pt idx="15" formatCode="0">
                  <c:v>4.3478260869565215</c:v>
                </c:pt>
                <c:pt idx="16" formatCode="0">
                  <c:v>7.6190476190476195</c:v>
                </c:pt>
                <c:pt idx="18" formatCode="0">
                  <c:v>7.5418994413407825</c:v>
                </c:pt>
                <c:pt idx="19" formatCode="0">
                  <c:v>7.4074074074074066</c:v>
                </c:pt>
                <c:pt idx="20" formatCode="0">
                  <c:v>4.4117647058823533</c:v>
                </c:pt>
                <c:pt idx="21" formatCode="0">
                  <c:v>5.9701492537313428</c:v>
                </c:pt>
                <c:pt idx="22" formatCode="0">
                  <c:v>15.384615384615385</c:v>
                </c:pt>
                <c:pt idx="24" formatCode="0">
                  <c:v>7.5418994413407825</c:v>
                </c:pt>
                <c:pt idx="25" formatCode="0">
                  <c:v>6.5693430656934311</c:v>
                </c:pt>
                <c:pt idx="26" formatCode="0">
                  <c:v>10.077519379844961</c:v>
                </c:pt>
              </c:numCache>
            </c:numRef>
          </c:val>
          <c:extLst>
            <c:ext xmlns:c16="http://schemas.microsoft.com/office/drawing/2014/chart" uri="{C3380CC4-5D6E-409C-BE32-E72D297353CC}">
              <c16:uniqueId val="{00000002-0410-4B7D-A037-B9051DB7020F}"/>
            </c:ext>
          </c:extLst>
        </c:ser>
        <c:ser>
          <c:idx val="3"/>
          <c:order val="3"/>
          <c:tx>
            <c:strRef>
              <c:f>Dati!$F$2260</c:f>
              <c:strCache>
                <c:ptCount val="1"/>
                <c:pt idx="0">
                  <c:v>Drīzāk jā</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Dati!$B$2261:$B$2287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Dati!$F$2261:$F$2287</c:f>
              <c:numCache>
                <c:formatCode>General</c:formatCode>
                <c:ptCount val="27"/>
                <c:pt idx="0" formatCode="0">
                  <c:v>42.838370565045992</c:v>
                </c:pt>
                <c:pt idx="2" formatCode="0">
                  <c:v>35.531135531135533</c:v>
                </c:pt>
                <c:pt idx="3" formatCode="0">
                  <c:v>45.867768595041326</c:v>
                </c:pt>
                <c:pt idx="4" formatCode="0">
                  <c:v>47.967479674796749</c:v>
                </c:pt>
                <c:pt idx="6" formatCode="0">
                  <c:v>40.229885057471265</c:v>
                </c:pt>
                <c:pt idx="7" formatCode="0">
                  <c:v>54.347826086956516</c:v>
                </c:pt>
                <c:pt idx="9" formatCode="0">
                  <c:v>45.108695652173914</c:v>
                </c:pt>
                <c:pt idx="10" formatCode="0">
                  <c:v>42.114384748700175</c:v>
                </c:pt>
                <c:pt idx="12" formatCode="0">
                  <c:v>42</c:v>
                </c:pt>
                <c:pt idx="13" formatCode="0">
                  <c:v>55.319148936170215</c:v>
                </c:pt>
                <c:pt idx="14" formatCode="0">
                  <c:v>45.098039215686278</c:v>
                </c:pt>
                <c:pt idx="15" formatCode="0">
                  <c:v>42.608695652173914</c:v>
                </c:pt>
                <c:pt idx="16" formatCode="0">
                  <c:v>32.38095238095238</c:v>
                </c:pt>
                <c:pt idx="18" formatCode="0">
                  <c:v>40.22346368715084</c:v>
                </c:pt>
                <c:pt idx="19" formatCode="0">
                  <c:v>46.75925925925926</c:v>
                </c:pt>
                <c:pt idx="20" formatCode="0">
                  <c:v>39.705882352941174</c:v>
                </c:pt>
                <c:pt idx="21" formatCode="0">
                  <c:v>37.313432835820898</c:v>
                </c:pt>
                <c:pt idx="22" formatCode="0">
                  <c:v>55.769230769230774</c:v>
                </c:pt>
                <c:pt idx="24" formatCode="0">
                  <c:v>40.22346368715084</c:v>
                </c:pt>
                <c:pt idx="25" formatCode="0">
                  <c:v>43.79562043795621</c:v>
                </c:pt>
                <c:pt idx="26" formatCode="0">
                  <c:v>48.062015503875969</c:v>
                </c:pt>
              </c:numCache>
            </c:numRef>
          </c:val>
          <c:extLst>
            <c:ext xmlns:c16="http://schemas.microsoft.com/office/drawing/2014/chart" uri="{C3380CC4-5D6E-409C-BE32-E72D297353CC}">
              <c16:uniqueId val="{00000003-0410-4B7D-A037-B9051DB7020F}"/>
            </c:ext>
          </c:extLst>
        </c:ser>
        <c:ser>
          <c:idx val="4"/>
          <c:order val="4"/>
          <c:tx>
            <c:strRef>
              <c:f>Dati!$G$2260</c:f>
              <c:strCache>
                <c:ptCount val="1"/>
                <c:pt idx="0">
                  <c:v>Noteikti jā</c:v>
                </c:pt>
              </c:strCache>
            </c:strRef>
          </c:tx>
          <c:spPr>
            <a:solidFill>
              <a:srgbClr val="16697A"/>
            </a:solidFill>
          </c:spPr>
          <c:invertIfNegative val="0"/>
          <c:dLbls>
            <c:dLbl>
              <c:idx val="6"/>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C75B-434F-BCC5-FA85ADE26544}"/>
                </c:ext>
              </c:extLst>
            </c:dLbl>
            <c:dLbl>
              <c:idx val="10"/>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C75B-434F-BCC5-FA85ADE26544}"/>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Dati!$B$2261:$B$2287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Dati!$G$2261:$G$2287</c:f>
              <c:numCache>
                <c:formatCode>General</c:formatCode>
                <c:ptCount val="27"/>
                <c:pt idx="0" formatCode="0">
                  <c:v>35.216819973718792</c:v>
                </c:pt>
                <c:pt idx="2" formatCode="0">
                  <c:v>47.619047619047613</c:v>
                </c:pt>
                <c:pt idx="3" formatCode="0">
                  <c:v>34.29752066115703</c:v>
                </c:pt>
                <c:pt idx="4" formatCode="0">
                  <c:v>22.35772357723577</c:v>
                </c:pt>
                <c:pt idx="6" formatCode="0">
                  <c:v>37.766830870279144</c:v>
                </c:pt>
                <c:pt idx="7" formatCode="0">
                  <c:v>22.463768115942027</c:v>
                </c:pt>
                <c:pt idx="9" formatCode="0">
                  <c:v>28.260869565217391</c:v>
                </c:pt>
                <c:pt idx="10" formatCode="0">
                  <c:v>37.435008665511269</c:v>
                </c:pt>
                <c:pt idx="12" formatCode="0">
                  <c:v>25</c:v>
                </c:pt>
                <c:pt idx="13" formatCode="0">
                  <c:v>27.659574468085108</c:v>
                </c:pt>
                <c:pt idx="14" formatCode="0">
                  <c:v>36.274509803921568</c:v>
                </c:pt>
                <c:pt idx="15" formatCode="0">
                  <c:v>42.608695652173914</c:v>
                </c:pt>
                <c:pt idx="16" formatCode="0">
                  <c:v>47.619047619047613</c:v>
                </c:pt>
                <c:pt idx="18" formatCode="0">
                  <c:v>38.547486033519554</c:v>
                </c:pt>
                <c:pt idx="19" formatCode="0">
                  <c:v>31.944444444444443</c:v>
                </c:pt>
                <c:pt idx="20" formatCode="0">
                  <c:v>36.764705882352942</c:v>
                </c:pt>
                <c:pt idx="21" formatCode="0">
                  <c:v>41.791044776119399</c:v>
                </c:pt>
                <c:pt idx="22" formatCode="0">
                  <c:v>15.384615384615385</c:v>
                </c:pt>
                <c:pt idx="24" formatCode="0">
                  <c:v>38.547486033519554</c:v>
                </c:pt>
                <c:pt idx="25" formatCode="0">
                  <c:v>33.576642335766422</c:v>
                </c:pt>
                <c:pt idx="26" formatCode="0">
                  <c:v>29.457364341085274</c:v>
                </c:pt>
              </c:numCache>
            </c:numRef>
          </c:val>
          <c:extLst>
            <c:ext xmlns:c16="http://schemas.microsoft.com/office/drawing/2014/chart" uri="{C3380CC4-5D6E-409C-BE32-E72D297353CC}">
              <c16:uniqueId val="{00000004-0410-4B7D-A037-B9051DB7020F}"/>
            </c:ext>
          </c:extLst>
        </c:ser>
        <c:ser>
          <c:idx val="5"/>
          <c:order val="5"/>
          <c:tx>
            <c:strRef>
              <c:f>Dati!$H$2260</c:f>
              <c:strCache>
                <c:ptCount val="1"/>
                <c:pt idx="0">
                  <c:v>.</c:v>
                </c:pt>
              </c:strCache>
            </c:strRef>
          </c:tx>
          <c:spPr>
            <a:noFill/>
          </c:spPr>
          <c:invertIfNegative val="0"/>
          <c:dLbls>
            <c:delete val="1"/>
          </c:dLbls>
          <c:cat>
            <c:strRef>
              <c:f>Dati!$B$2261:$B$2287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Dati!$H$2261:$H$2287</c:f>
              <c:numCache>
                <c:formatCode>0</c:formatCode>
                <c:ptCount val="27"/>
                <c:pt idx="0">
                  <c:v>14.162200765583044</c:v>
                </c:pt>
                <c:pt idx="1">
                  <c:v>92.217391304347828</c:v>
                </c:pt>
                <c:pt idx="2">
                  <c:v>9.0672081541646818</c:v>
                </c:pt>
                <c:pt idx="3">
                  <c:v>12.052102048149472</c:v>
                </c:pt>
                <c:pt idx="4">
                  <c:v>21.892188052315305</c:v>
                </c:pt>
                <c:pt idx="5">
                  <c:v>92.217391304347828</c:v>
                </c:pt>
                <c:pt idx="6">
                  <c:v>14.22067537659742</c:v>
                </c:pt>
                <c:pt idx="7">
                  <c:v>15.405797101449281</c:v>
                </c:pt>
                <c:pt idx="8">
                  <c:v>92.217391304347828</c:v>
                </c:pt>
                <c:pt idx="9">
                  <c:v>18.847826086956523</c:v>
                </c:pt>
                <c:pt idx="10">
                  <c:v>12.667997890136384</c:v>
                </c:pt>
                <c:pt idx="11">
                  <c:v>92.217391304347828</c:v>
                </c:pt>
                <c:pt idx="12">
                  <c:v>25.217391304347828</c:v>
                </c:pt>
                <c:pt idx="13">
                  <c:v>9.2386679000925014</c:v>
                </c:pt>
                <c:pt idx="14">
                  <c:v>10.844842284739983</c:v>
                </c:pt>
                <c:pt idx="15">
                  <c:v>7</c:v>
                </c:pt>
                <c:pt idx="16">
                  <c:v>12.217391304347835</c:v>
                </c:pt>
                <c:pt idx="17">
                  <c:v>92.217391304347828</c:v>
                </c:pt>
                <c:pt idx="18">
                  <c:v>13.446441583677434</c:v>
                </c:pt>
                <c:pt idx="19">
                  <c:v>13.513687600644126</c:v>
                </c:pt>
                <c:pt idx="20">
                  <c:v>15.746803069053712</c:v>
                </c:pt>
                <c:pt idx="21">
                  <c:v>13.112913692407531</c:v>
                </c:pt>
                <c:pt idx="22">
                  <c:v>21.063545150501668</c:v>
                </c:pt>
                <c:pt idx="23">
                  <c:v>92.217391304347828</c:v>
                </c:pt>
                <c:pt idx="24">
                  <c:v>13.446441583677434</c:v>
                </c:pt>
                <c:pt idx="25">
                  <c:v>14.845128530625196</c:v>
                </c:pt>
                <c:pt idx="26">
                  <c:v>14.698011459386585</c:v>
                </c:pt>
              </c:numCache>
            </c:numRef>
          </c:val>
          <c:extLst>
            <c:ext xmlns:c16="http://schemas.microsoft.com/office/drawing/2014/chart" uri="{C3380CC4-5D6E-409C-BE32-E72D297353CC}">
              <c16:uniqueId val="{00000005-0410-4B7D-A037-B9051DB7020F}"/>
            </c:ext>
          </c:extLst>
        </c:ser>
        <c:ser>
          <c:idx val="6"/>
          <c:order val="6"/>
          <c:tx>
            <c:strRef>
              <c:f>Dati!$I$2260</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Dati!$B$2261:$B$2287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Dati!$I$2261:$I$2287</c:f>
              <c:numCache>
                <c:formatCode>General</c:formatCode>
                <c:ptCount val="27"/>
                <c:pt idx="0" formatCode="0">
                  <c:v>8.1471747700394204</c:v>
                </c:pt>
                <c:pt idx="2" formatCode="0">
                  <c:v>4.395604395604396</c:v>
                </c:pt>
                <c:pt idx="3" formatCode="0">
                  <c:v>6.6115702479338845</c:v>
                </c:pt>
                <c:pt idx="4" formatCode="0">
                  <c:v>13.821138211382115</c:v>
                </c:pt>
                <c:pt idx="6" formatCode="0">
                  <c:v>7.5533661740558298</c:v>
                </c:pt>
                <c:pt idx="7" formatCode="0">
                  <c:v>11.594202898550725</c:v>
                </c:pt>
                <c:pt idx="9" formatCode="0">
                  <c:v>8.1521739130434785</c:v>
                </c:pt>
                <c:pt idx="10" formatCode="0">
                  <c:v>8.1455805892547666</c:v>
                </c:pt>
                <c:pt idx="12" formatCode="0">
                  <c:v>12</c:v>
                </c:pt>
                <c:pt idx="13" formatCode="0">
                  <c:v>4.2553191489361701</c:v>
                </c:pt>
                <c:pt idx="14" formatCode="0">
                  <c:v>5.8823529411764701</c:v>
                </c:pt>
                <c:pt idx="15" formatCode="0">
                  <c:v>5.2173913043478262</c:v>
                </c:pt>
                <c:pt idx="16" formatCode="0">
                  <c:v>6.666666666666667</c:v>
                </c:pt>
                <c:pt idx="18" formatCode="0">
                  <c:v>8.3798882681564244</c:v>
                </c:pt>
                <c:pt idx="19" formatCode="0">
                  <c:v>6.0185185185185182</c:v>
                </c:pt>
                <c:pt idx="20" formatCode="0">
                  <c:v>11.76470588235294</c:v>
                </c:pt>
                <c:pt idx="21" formatCode="0">
                  <c:v>10.44776119402985</c:v>
                </c:pt>
                <c:pt idx="22" formatCode="0">
                  <c:v>7.6923076923076925</c:v>
                </c:pt>
                <c:pt idx="24" formatCode="0">
                  <c:v>8.3798882681564244</c:v>
                </c:pt>
                <c:pt idx="25" formatCode="0">
                  <c:v>8.7591240875912408</c:v>
                </c:pt>
                <c:pt idx="26" formatCode="0">
                  <c:v>6.2015503875968996</c:v>
                </c:pt>
              </c:numCache>
            </c:numRef>
          </c:val>
          <c:extLst>
            <c:ext xmlns:c16="http://schemas.microsoft.com/office/drawing/2014/chart" uri="{C3380CC4-5D6E-409C-BE32-E72D297353CC}">
              <c16:uniqueId val="{00000006-0410-4B7D-A037-B9051DB7020F}"/>
            </c:ext>
          </c:extLst>
        </c:ser>
        <c:dLbls>
          <c:showLegendKey val="0"/>
          <c:showVal val="1"/>
          <c:showCatName val="0"/>
          <c:showSerName val="0"/>
          <c:showPercent val="0"/>
          <c:showBubbleSize val="0"/>
        </c:dLbls>
        <c:gapWidth val="25"/>
        <c:overlap val="100"/>
        <c:axId val="412708088"/>
        <c:axId val="412702208"/>
      </c:barChart>
      <c:catAx>
        <c:axId val="4127080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702208"/>
        <c:crossesAt val="28.2"/>
        <c:auto val="1"/>
        <c:lblAlgn val="ctr"/>
        <c:lblOffset val="100"/>
        <c:tickLblSkip val="1"/>
        <c:tickMarkSkip val="1"/>
        <c:noMultiLvlLbl val="0"/>
      </c:catAx>
      <c:valAx>
        <c:axId val="412702208"/>
        <c:scaling>
          <c:orientation val="minMax"/>
          <c:max val="145"/>
          <c:min val="0"/>
        </c:scaling>
        <c:delete val="1"/>
        <c:axPos val="t"/>
        <c:numFmt formatCode="0" sourceLinked="1"/>
        <c:majorTickMark val="out"/>
        <c:minorTickMark val="none"/>
        <c:tickLblPos val="nextTo"/>
        <c:crossAx val="41270808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3917353425598249"/>
          <c:y val="0.108783751856352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Dati!$C$2292</c:f>
              <c:strCache>
                <c:ptCount val="1"/>
                <c:pt idx="0">
                  <c:v>.</c:v>
                </c:pt>
              </c:strCache>
            </c:strRef>
          </c:tx>
          <c:spPr>
            <a:noFill/>
          </c:spPr>
          <c:invertIfNegative val="0"/>
          <c:dLbls>
            <c:delete val="1"/>
          </c:dLbls>
          <c:cat>
            <c:strRef>
              <c:f>Dati!$B$2293:$B$2320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Dati!$C$2293:$C$2320</c:f>
              <c:numCache>
                <c:formatCode>0</c:formatCode>
                <c:ptCount val="28"/>
                <c:pt idx="0">
                  <c:v>10.944300792675174</c:v>
                </c:pt>
                <c:pt idx="1">
                  <c:v>24.741935483870968</c:v>
                </c:pt>
                <c:pt idx="2">
                  <c:v>11.178105696636926</c:v>
                </c:pt>
                <c:pt idx="3">
                  <c:v>10.715961457896942</c:v>
                </c:pt>
                <c:pt idx="4">
                  <c:v>24.741935483870968</c:v>
                </c:pt>
                <c:pt idx="5">
                  <c:v>11.983314794215795</c:v>
                </c:pt>
                <c:pt idx="6">
                  <c:v>10.304568180261626</c:v>
                </c:pt>
                <c:pt idx="7">
                  <c:v>24.741935483870968</c:v>
                </c:pt>
                <c:pt idx="8">
                  <c:v>10.706847764572723</c:v>
                </c:pt>
                <c:pt idx="9">
                  <c:v>10.986139502418109</c:v>
                </c:pt>
                <c:pt idx="10">
                  <c:v>24.741935483870968</c:v>
                </c:pt>
                <c:pt idx="11">
                  <c:v>10.986476968587125</c:v>
                </c:pt>
                <c:pt idx="12">
                  <c:v>10.880549345257105</c:v>
                </c:pt>
                <c:pt idx="13">
                  <c:v>24.741935483870968</c:v>
                </c:pt>
                <c:pt idx="14">
                  <c:v>11.498692240627724</c:v>
                </c:pt>
                <c:pt idx="15">
                  <c:v>10.419684844484781</c:v>
                </c:pt>
                <c:pt idx="16">
                  <c:v>24.741935483870968</c:v>
                </c:pt>
                <c:pt idx="17">
                  <c:v>11.599078341013826</c:v>
                </c:pt>
                <c:pt idx="18">
                  <c:v>10.748761422437521</c:v>
                </c:pt>
                <c:pt idx="19">
                  <c:v>24.741935483870968</c:v>
                </c:pt>
                <c:pt idx="20">
                  <c:v>10.696991663646248</c:v>
                </c:pt>
                <c:pt idx="21">
                  <c:v>11.610622352557835</c:v>
                </c:pt>
                <c:pt idx="22">
                  <c:v>24.741935483870968</c:v>
                </c:pt>
                <c:pt idx="23">
                  <c:v>7.0000000000000018</c:v>
                </c:pt>
                <c:pt idx="24">
                  <c:v>12.003081980686254</c:v>
                </c:pt>
                <c:pt idx="25">
                  <c:v>24.741935483870968</c:v>
                </c:pt>
                <c:pt idx="26">
                  <c:v>15.152894387980556</c:v>
                </c:pt>
                <c:pt idx="27">
                  <c:v>10.220483338656448</c:v>
                </c:pt>
              </c:numCache>
            </c:numRef>
          </c:val>
          <c:extLst>
            <c:ext xmlns:c16="http://schemas.microsoft.com/office/drawing/2014/chart" uri="{C3380CC4-5D6E-409C-BE32-E72D297353CC}">
              <c16:uniqueId val="{00000000-8AD6-4BF7-AB04-D9E4EE9378B9}"/>
            </c:ext>
          </c:extLst>
        </c:ser>
        <c:ser>
          <c:idx val="1"/>
          <c:order val="1"/>
          <c:tx>
            <c:strRef>
              <c:f>Dati!$D$2292</c:f>
              <c:strCache>
                <c:ptCount val="1"/>
                <c:pt idx="0">
                  <c:v>Noteikti nē</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Dati!$B$2293:$B$2320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Dati!$D$2293:$D$2320</c:f>
              <c:numCache>
                <c:formatCode>General</c:formatCode>
                <c:ptCount val="28"/>
                <c:pt idx="0" formatCode="0">
                  <c:v>6.1760840998685937</c:v>
                </c:pt>
                <c:pt idx="2" formatCode="0">
                  <c:v>5.0531914893617014</c:v>
                </c:pt>
                <c:pt idx="3" formatCode="0">
                  <c:v>7.2727272727272725</c:v>
                </c:pt>
                <c:pt idx="5" formatCode="0">
                  <c:v>4.8275862068965516</c:v>
                </c:pt>
                <c:pt idx="6" formatCode="0">
                  <c:v>7.0063694267515926</c:v>
                </c:pt>
                <c:pt idx="8" formatCode="0">
                  <c:v>2.6315789473684208</c:v>
                </c:pt>
                <c:pt idx="9" formatCode="0">
                  <c:v>6.800618238021638</c:v>
                </c:pt>
                <c:pt idx="11" formatCode="0">
                  <c:v>5.2401746724890828</c:v>
                </c:pt>
                <c:pt idx="12" formatCode="0">
                  <c:v>7.5907590759075907</c:v>
                </c:pt>
                <c:pt idx="14" formatCode="0">
                  <c:v>4.8648648648648649</c:v>
                </c:pt>
                <c:pt idx="15" formatCode="0">
                  <c:v>7.4168797953964196</c:v>
                </c:pt>
                <c:pt idx="17" formatCode="0">
                  <c:v>4.5714285714285712</c:v>
                </c:pt>
                <c:pt idx="18" formatCode="0">
                  <c:v>6.6552901023890794</c:v>
                </c:pt>
                <c:pt idx="20" formatCode="0">
                  <c:v>6.179775280898876</c:v>
                </c:pt>
                <c:pt idx="21" formatCode="0">
                  <c:v>4.0404040404040407</c:v>
                </c:pt>
                <c:pt idx="23" formatCode="0">
                  <c:v>6.4516129032258061</c:v>
                </c:pt>
                <c:pt idx="24" formatCode="0">
                  <c:v>4.7770700636942678</c:v>
                </c:pt>
                <c:pt idx="26" formatCode="0">
                  <c:v>2.7397260273972601</c:v>
                </c:pt>
                <c:pt idx="27" formatCode="0">
                  <c:v>5.6105610561056105</c:v>
                </c:pt>
              </c:numCache>
            </c:numRef>
          </c:val>
          <c:extLst>
            <c:ext xmlns:c16="http://schemas.microsoft.com/office/drawing/2014/chart" uri="{C3380CC4-5D6E-409C-BE32-E72D297353CC}">
              <c16:uniqueId val="{00000001-8AD6-4BF7-AB04-D9E4EE9378B9}"/>
            </c:ext>
          </c:extLst>
        </c:ser>
        <c:ser>
          <c:idx val="2"/>
          <c:order val="2"/>
          <c:tx>
            <c:strRef>
              <c:f>Dati!$E$2292</c:f>
              <c:strCache>
                <c:ptCount val="1"/>
                <c:pt idx="0">
                  <c:v>Drīzāk nē</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Dati!$B$2293:$B$2320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Dati!$E$2293:$E$2320</c:f>
              <c:numCache>
                <c:formatCode>General</c:formatCode>
                <c:ptCount val="28"/>
                <c:pt idx="0" formatCode="0">
                  <c:v>7.6215505913272015</c:v>
                </c:pt>
                <c:pt idx="2" formatCode="0">
                  <c:v>8.5106382978723403</c:v>
                </c:pt>
                <c:pt idx="3" formatCode="0">
                  <c:v>6.7532467532467528</c:v>
                </c:pt>
                <c:pt idx="5" formatCode="0">
                  <c:v>7.931034482758621</c:v>
                </c:pt>
                <c:pt idx="6" formatCode="0">
                  <c:v>7.4309978768577496</c:v>
                </c:pt>
                <c:pt idx="8" formatCode="0">
                  <c:v>11.403508771929824</c:v>
                </c:pt>
                <c:pt idx="9" formatCode="0">
                  <c:v>6.9551777434312205</c:v>
                </c:pt>
                <c:pt idx="11" formatCode="0">
                  <c:v>8.5152838427947604</c:v>
                </c:pt>
                <c:pt idx="12" formatCode="0">
                  <c:v>6.2706270627062706</c:v>
                </c:pt>
                <c:pt idx="14" formatCode="0">
                  <c:v>8.378378378378379</c:v>
                </c:pt>
                <c:pt idx="15" formatCode="0">
                  <c:v>6.9053708439897692</c:v>
                </c:pt>
                <c:pt idx="17" formatCode="0">
                  <c:v>8.5714285714285712</c:v>
                </c:pt>
                <c:pt idx="18" formatCode="0">
                  <c:v>7.3378839590443681</c:v>
                </c:pt>
                <c:pt idx="20" formatCode="0">
                  <c:v>7.8651685393258424</c:v>
                </c:pt>
                <c:pt idx="21" formatCode="0">
                  <c:v>9.0909090909090917</c:v>
                </c:pt>
                <c:pt idx="23" formatCode="0">
                  <c:v>11.29032258064516</c:v>
                </c:pt>
                <c:pt idx="24" formatCode="0">
                  <c:v>7.9617834394904454</c:v>
                </c:pt>
                <c:pt idx="26" formatCode="0">
                  <c:v>6.8493150684931505</c:v>
                </c:pt>
                <c:pt idx="27" formatCode="0">
                  <c:v>8.9108910891089099</c:v>
                </c:pt>
              </c:numCache>
            </c:numRef>
          </c:val>
          <c:extLst>
            <c:ext xmlns:c16="http://schemas.microsoft.com/office/drawing/2014/chart" uri="{C3380CC4-5D6E-409C-BE32-E72D297353CC}">
              <c16:uniqueId val="{00000002-8AD6-4BF7-AB04-D9E4EE9378B9}"/>
            </c:ext>
          </c:extLst>
        </c:ser>
        <c:ser>
          <c:idx val="3"/>
          <c:order val="3"/>
          <c:tx>
            <c:strRef>
              <c:f>Dati!$F$2292</c:f>
              <c:strCache>
                <c:ptCount val="1"/>
                <c:pt idx="0">
                  <c:v>Drīzāk jā</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Dati!$B$2293:$B$2320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Dati!$F$2293:$F$2320</c:f>
              <c:numCache>
                <c:formatCode>General</c:formatCode>
                <c:ptCount val="28"/>
                <c:pt idx="0" formatCode="0">
                  <c:v>42.838370565045992</c:v>
                </c:pt>
                <c:pt idx="2" formatCode="0">
                  <c:v>42.287234042553187</c:v>
                </c:pt>
                <c:pt idx="3" formatCode="0">
                  <c:v>43.376623376623371</c:v>
                </c:pt>
                <c:pt idx="5" formatCode="0">
                  <c:v>42.068965517241381</c:v>
                </c:pt>
                <c:pt idx="6" formatCode="0">
                  <c:v>43.312101910828027</c:v>
                </c:pt>
                <c:pt idx="8" formatCode="0">
                  <c:v>35.964912280701753</c:v>
                </c:pt>
                <c:pt idx="9" formatCode="0">
                  <c:v>44.049459041731062</c:v>
                </c:pt>
                <c:pt idx="11" formatCode="0">
                  <c:v>40.174672489082965</c:v>
                </c:pt>
                <c:pt idx="12" formatCode="0">
                  <c:v>46.864686468646866</c:v>
                </c:pt>
                <c:pt idx="14" formatCode="0">
                  <c:v>41.351351351351354</c:v>
                </c:pt>
                <c:pt idx="15" formatCode="0">
                  <c:v>44.245524296675192</c:v>
                </c:pt>
                <c:pt idx="17" formatCode="0">
                  <c:v>36</c:v>
                </c:pt>
                <c:pt idx="18" formatCode="0">
                  <c:v>44.880546075085327</c:v>
                </c:pt>
                <c:pt idx="20" formatCode="0">
                  <c:v>42.696629213483142</c:v>
                </c:pt>
                <c:pt idx="21" formatCode="0">
                  <c:v>41.919191919191917</c:v>
                </c:pt>
                <c:pt idx="23" formatCode="0">
                  <c:v>41.935483870967744</c:v>
                </c:pt>
                <c:pt idx="24" formatCode="0">
                  <c:v>42.356687898089177</c:v>
                </c:pt>
                <c:pt idx="26" formatCode="0">
                  <c:v>46.575342465753423</c:v>
                </c:pt>
                <c:pt idx="27" formatCode="0">
                  <c:v>41.254125412541256</c:v>
                </c:pt>
              </c:numCache>
            </c:numRef>
          </c:val>
          <c:extLst>
            <c:ext xmlns:c16="http://schemas.microsoft.com/office/drawing/2014/chart" uri="{C3380CC4-5D6E-409C-BE32-E72D297353CC}">
              <c16:uniqueId val="{00000003-8AD6-4BF7-AB04-D9E4EE9378B9}"/>
            </c:ext>
          </c:extLst>
        </c:ser>
        <c:ser>
          <c:idx val="4"/>
          <c:order val="4"/>
          <c:tx>
            <c:strRef>
              <c:f>Dati!$G$2292</c:f>
              <c:strCache>
                <c:ptCount val="1"/>
                <c:pt idx="0">
                  <c:v>Noteikti jā</c:v>
                </c:pt>
              </c:strCache>
            </c:strRef>
          </c:tx>
          <c:spPr>
            <a:solidFill>
              <a:srgbClr val="16697A"/>
            </a:solidFill>
          </c:spPr>
          <c:invertIfNegative val="0"/>
          <c:dLbls>
            <c:dLbl>
              <c:idx val="1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F8BB-4F10-B7BC-D0302FA88C8B}"/>
                </c:ext>
              </c:extLst>
            </c:dLbl>
            <c:dLbl>
              <c:idx val="17"/>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9370406524016074E-2"/>
                      <c:h val="3.0376670716889428E-2"/>
                    </c:manualLayout>
                  </c15:layout>
                </c:ext>
                <c:ext xmlns:c16="http://schemas.microsoft.com/office/drawing/2014/chart" uri="{C3380CC4-5D6E-409C-BE32-E72D297353CC}">
                  <c16:uniqueId val="{00000000-CB2D-4FF1-B543-34AE7A17787D}"/>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Dati!$B$2293:$B$2320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Dati!$G$2293:$G$2320</c:f>
              <c:numCache>
                <c:formatCode>General</c:formatCode>
                <c:ptCount val="28"/>
                <c:pt idx="0" formatCode="0">
                  <c:v>35.216819973718792</c:v>
                </c:pt>
                <c:pt idx="2" formatCode="0">
                  <c:v>35.106382978723403</c:v>
                </c:pt>
                <c:pt idx="3" formatCode="0">
                  <c:v>35.324675324675326</c:v>
                </c:pt>
                <c:pt idx="5" formatCode="0">
                  <c:v>35.517241379310342</c:v>
                </c:pt>
                <c:pt idx="6" formatCode="0">
                  <c:v>35.031847133757957</c:v>
                </c:pt>
                <c:pt idx="8" formatCode="0">
                  <c:v>38.596491228070171</c:v>
                </c:pt>
                <c:pt idx="9" formatCode="0">
                  <c:v>34.62132921174652</c:v>
                </c:pt>
                <c:pt idx="11" formatCode="0">
                  <c:v>39.301310043668117</c:v>
                </c:pt>
                <c:pt idx="12" formatCode="0">
                  <c:v>29.042904290429046</c:v>
                </c:pt>
                <c:pt idx="14" formatCode="0">
                  <c:v>39.189189189189186</c:v>
                </c:pt>
                <c:pt idx="15" formatCode="0">
                  <c:v>31.45780051150895</c:v>
                </c:pt>
                <c:pt idx="17" formatCode="0">
                  <c:v>43.428571428571431</c:v>
                </c:pt>
                <c:pt idx="18" formatCode="0">
                  <c:v>32.764505119453922</c:v>
                </c:pt>
                <c:pt idx="20" formatCode="0">
                  <c:v>37.078651685393261</c:v>
                </c:pt>
                <c:pt idx="21" formatCode="0">
                  <c:v>33.333333333333329</c:v>
                </c:pt>
                <c:pt idx="23" formatCode="0">
                  <c:v>35.483870967741936</c:v>
                </c:pt>
                <c:pt idx="24" formatCode="0">
                  <c:v>35.031847133757957</c:v>
                </c:pt>
                <c:pt idx="26" formatCode="0">
                  <c:v>36.986301369863014</c:v>
                </c:pt>
                <c:pt idx="27" formatCode="0">
                  <c:v>34.653465346534652</c:v>
                </c:pt>
              </c:numCache>
            </c:numRef>
          </c:val>
          <c:extLst>
            <c:ext xmlns:c16="http://schemas.microsoft.com/office/drawing/2014/chart" uri="{C3380CC4-5D6E-409C-BE32-E72D297353CC}">
              <c16:uniqueId val="{00000004-8AD6-4BF7-AB04-D9E4EE9378B9}"/>
            </c:ext>
          </c:extLst>
        </c:ser>
        <c:ser>
          <c:idx val="5"/>
          <c:order val="5"/>
          <c:tx>
            <c:strRef>
              <c:f>Dati!$H$2292</c:f>
              <c:strCache>
                <c:ptCount val="1"/>
                <c:pt idx="0">
                  <c:v>.</c:v>
                </c:pt>
              </c:strCache>
            </c:strRef>
          </c:tx>
          <c:spPr>
            <a:noFill/>
          </c:spPr>
          <c:invertIfNegative val="0"/>
          <c:dLbls>
            <c:delete val="1"/>
          </c:dLbls>
          <c:cat>
            <c:strRef>
              <c:f>Dati!$B$2293:$B$2320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Dati!$H$2293:$H$2320</c:f>
              <c:numCache>
                <c:formatCode>0</c:formatCode>
                <c:ptCount val="28"/>
                <c:pt idx="0">
                  <c:v>12.506453296851653</c:v>
                </c:pt>
                <c:pt idx="1">
                  <c:v>90.561643835616437</c:v>
                </c:pt>
                <c:pt idx="2">
                  <c:v>13.168026814339846</c:v>
                </c:pt>
                <c:pt idx="3">
                  <c:v>11.86034513431774</c:v>
                </c:pt>
                <c:pt idx="4">
                  <c:v>90.561643835616437</c:v>
                </c:pt>
                <c:pt idx="5">
                  <c:v>12.975436939064714</c:v>
                </c:pt>
                <c:pt idx="6">
                  <c:v>12.217694791030453</c:v>
                </c:pt>
                <c:pt idx="7">
                  <c:v>90.561643835616437</c:v>
                </c:pt>
                <c:pt idx="8">
                  <c:v>16.000240326844512</c:v>
                </c:pt>
                <c:pt idx="9">
                  <c:v>11.890855582138855</c:v>
                </c:pt>
                <c:pt idx="10">
                  <c:v>90.561643835616437</c:v>
                </c:pt>
                <c:pt idx="11">
                  <c:v>11.085661302865354</c:v>
                </c:pt>
                <c:pt idx="12">
                  <c:v>14.654053076540521</c:v>
                </c:pt>
                <c:pt idx="13">
                  <c:v>90.561643835616437</c:v>
                </c:pt>
                <c:pt idx="14">
                  <c:v>10.021103295075896</c:v>
                </c:pt>
                <c:pt idx="15">
                  <c:v>14.858319027432294</c:v>
                </c:pt>
                <c:pt idx="16">
                  <c:v>90.561643835616437</c:v>
                </c:pt>
                <c:pt idx="17">
                  <c:v>11.133072407045006</c:v>
                </c:pt>
                <c:pt idx="18">
                  <c:v>12.916592641077187</c:v>
                </c:pt>
                <c:pt idx="19">
                  <c:v>90.561643835616437</c:v>
                </c:pt>
                <c:pt idx="20">
                  <c:v>10.786362936740034</c:v>
                </c:pt>
                <c:pt idx="21">
                  <c:v>15.309118583091191</c:v>
                </c:pt>
                <c:pt idx="22">
                  <c:v>90.561643835616437</c:v>
                </c:pt>
                <c:pt idx="23">
                  <c:v>13.142288996906757</c:v>
                </c:pt>
                <c:pt idx="24">
                  <c:v>13.173108803769303</c:v>
                </c:pt>
                <c:pt idx="25">
                  <c:v>90.561643835616437</c:v>
                </c:pt>
                <c:pt idx="26">
                  <c:v>7</c:v>
                </c:pt>
                <c:pt idx="27">
                  <c:v>14.654053076540528</c:v>
                </c:pt>
              </c:numCache>
            </c:numRef>
          </c:val>
          <c:extLst>
            <c:ext xmlns:c16="http://schemas.microsoft.com/office/drawing/2014/chart" uri="{C3380CC4-5D6E-409C-BE32-E72D297353CC}">
              <c16:uniqueId val="{00000005-8AD6-4BF7-AB04-D9E4EE9378B9}"/>
            </c:ext>
          </c:extLst>
        </c:ser>
        <c:ser>
          <c:idx val="6"/>
          <c:order val="6"/>
          <c:tx>
            <c:strRef>
              <c:f>Dati!$I$2292</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Dati!$B$2293:$B$2320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Dati!$I$2293:$I$2320</c:f>
              <c:numCache>
                <c:formatCode>General</c:formatCode>
                <c:ptCount val="28"/>
                <c:pt idx="0" formatCode="0">
                  <c:v>8.1471747700394204</c:v>
                </c:pt>
                <c:pt idx="2" formatCode="0">
                  <c:v>9.0425531914893629</c:v>
                </c:pt>
                <c:pt idx="3" formatCode="0">
                  <c:v>7.2727272727272725</c:v>
                </c:pt>
                <c:pt idx="5" formatCode="0">
                  <c:v>9.6551724137931032</c:v>
                </c:pt>
                <c:pt idx="6" formatCode="0">
                  <c:v>7.2186836518046711</c:v>
                </c:pt>
                <c:pt idx="8" formatCode="0">
                  <c:v>11.403508771929824</c:v>
                </c:pt>
                <c:pt idx="9" formatCode="0">
                  <c:v>7.5734157650695524</c:v>
                </c:pt>
                <c:pt idx="11" formatCode="0">
                  <c:v>6.7685589519650664</c:v>
                </c:pt>
                <c:pt idx="12" formatCode="0">
                  <c:v>10.231023102310232</c:v>
                </c:pt>
                <c:pt idx="14" formatCode="0">
                  <c:v>6.2162162162162167</c:v>
                </c:pt>
                <c:pt idx="15" formatCode="0">
                  <c:v>9.9744245524296673</c:v>
                </c:pt>
                <c:pt idx="17" formatCode="0">
                  <c:v>7.4285714285714288</c:v>
                </c:pt>
                <c:pt idx="18" formatCode="0">
                  <c:v>8.3617747440273025</c:v>
                </c:pt>
                <c:pt idx="20" formatCode="0">
                  <c:v>6.179775280898876</c:v>
                </c:pt>
                <c:pt idx="21" formatCode="0">
                  <c:v>11.616161616161616</c:v>
                </c:pt>
                <c:pt idx="23" formatCode="0">
                  <c:v>4.838709677419355</c:v>
                </c:pt>
                <c:pt idx="24" formatCode="0">
                  <c:v>9.8726114649681538</c:v>
                </c:pt>
                <c:pt idx="26" formatCode="0">
                  <c:v>6.8493150684931505</c:v>
                </c:pt>
                <c:pt idx="27" formatCode="0">
                  <c:v>9.5709570957095718</c:v>
                </c:pt>
              </c:numCache>
            </c:numRef>
          </c:val>
          <c:extLst>
            <c:ext xmlns:c16="http://schemas.microsoft.com/office/drawing/2014/chart" uri="{C3380CC4-5D6E-409C-BE32-E72D297353CC}">
              <c16:uniqueId val="{00000006-8AD6-4BF7-AB04-D9E4EE9378B9}"/>
            </c:ext>
          </c:extLst>
        </c:ser>
        <c:dLbls>
          <c:showLegendKey val="0"/>
          <c:showVal val="1"/>
          <c:showCatName val="0"/>
          <c:showSerName val="0"/>
          <c:showPercent val="0"/>
          <c:showBubbleSize val="0"/>
        </c:dLbls>
        <c:gapWidth val="25"/>
        <c:overlap val="100"/>
        <c:axId val="412705344"/>
        <c:axId val="412704168"/>
      </c:barChart>
      <c:catAx>
        <c:axId val="41270534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704168"/>
        <c:crossesAt val="24.7"/>
        <c:auto val="1"/>
        <c:lblAlgn val="ctr"/>
        <c:lblOffset val="100"/>
        <c:tickLblSkip val="1"/>
        <c:tickMarkSkip val="1"/>
        <c:noMultiLvlLbl val="0"/>
      </c:catAx>
      <c:valAx>
        <c:axId val="412704168"/>
        <c:scaling>
          <c:orientation val="minMax"/>
          <c:max val="145"/>
          <c:min val="0"/>
        </c:scaling>
        <c:delete val="1"/>
        <c:axPos val="t"/>
        <c:numFmt formatCode="0" sourceLinked="1"/>
        <c:majorTickMark val="out"/>
        <c:minorTickMark val="none"/>
        <c:tickLblPos val="nextTo"/>
        <c:crossAx val="41270534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91755137099328"/>
          <c:y val="7.4177972316056051E-2"/>
          <c:w val="0.41683105215984695"/>
          <c:h val="0.82005989033183913"/>
        </c:manualLayout>
      </c:layout>
      <c:pieChart>
        <c:varyColors val="1"/>
        <c:ser>
          <c:idx val="1"/>
          <c:order val="0"/>
          <c:spPr>
            <a:solidFill>
              <a:sysClr val="window" lastClr="FFFFFF">
                <a:lumMod val="75000"/>
              </a:sysClr>
            </a:solidFill>
          </c:spPr>
          <c:dPt>
            <c:idx val="0"/>
            <c:bubble3D val="0"/>
            <c:spPr>
              <a:solidFill>
                <a:srgbClr val="16697A"/>
              </a:solidFill>
            </c:spPr>
            <c:extLst>
              <c:ext xmlns:c16="http://schemas.microsoft.com/office/drawing/2014/chart" uri="{C3380CC4-5D6E-409C-BE32-E72D297353CC}">
                <c16:uniqueId val="{00000001-A57C-4CF5-9E4E-0558FAF0AF1E}"/>
              </c:ext>
            </c:extLst>
          </c:dPt>
          <c:dPt>
            <c:idx val="1"/>
            <c:bubble3D val="0"/>
            <c:spPr>
              <a:solidFill>
                <a:srgbClr val="C4BD97"/>
              </a:solidFill>
            </c:spPr>
            <c:extLst>
              <c:ext xmlns:c16="http://schemas.microsoft.com/office/drawing/2014/chart" uri="{C3380CC4-5D6E-409C-BE32-E72D297353CC}">
                <c16:uniqueId val="{00000003-A57C-4CF5-9E4E-0558FAF0AF1E}"/>
              </c:ext>
            </c:extLst>
          </c:dPt>
          <c:dLbls>
            <c:dLbl>
              <c:idx val="1"/>
              <c:layout>
                <c:manualLayout>
                  <c:x val="-2.1661793372319688E-2"/>
                  <c:y val="-0.17924044136515274"/>
                </c:manualLayout>
              </c:layout>
              <c:spPr>
                <a:noFill/>
                <a:ln w="6350">
                  <a:noFill/>
                </a:ln>
                <a:effectLst/>
              </c:spPr>
              <c:txPr>
                <a:bodyPr wrap="square" lIns="38100" tIns="19050" rIns="38100" bIns="19050" anchor="ctr">
                  <a:spAutoFit/>
                </a:bodyPr>
                <a:lstStyle/>
                <a:p>
                  <a:pPr>
                    <a:defRPr sz="1400" b="1"/>
                  </a:pPr>
                  <a:endParaRPr lang="lv-LV"/>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3-A57C-4CF5-9E4E-0558FAF0AF1E}"/>
                </c:ext>
              </c:extLst>
            </c:dLbl>
            <c:dLbl>
              <c:idx val="2"/>
              <c:layout>
                <c:manualLayout>
                  <c:x val="-9.2836257309941526E-3"/>
                  <c:y val="2.17261141048669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57C-4CF5-9E4E-0558FAF0AF1E}"/>
                </c:ext>
              </c:extLst>
            </c:dLbl>
            <c:spPr>
              <a:noFill/>
              <a:ln w="6350">
                <a:noFill/>
              </a:ln>
              <a:effectLst/>
            </c:spPr>
            <c:txPr>
              <a:bodyPr wrap="square" lIns="38100" tIns="19050" rIns="38100" bIns="19050" anchor="ctr">
                <a:spAutoFit/>
              </a:bodyPr>
              <a:lstStyle/>
              <a:p>
                <a:pPr>
                  <a:defRPr sz="14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Dati!$B$2326:$B$2328</c:f>
              <c:strCache>
                <c:ptCount val="3"/>
                <c:pt idx="0">
                  <c:v>Jā, ir saskārusies</c:v>
                </c:pt>
                <c:pt idx="1">
                  <c:v>Nē, nav saskārusies</c:v>
                </c:pt>
                <c:pt idx="2">
                  <c:v>Grūti pateikt</c:v>
                </c:pt>
              </c:strCache>
            </c:strRef>
          </c:cat>
          <c:val>
            <c:numRef>
              <c:f>Dati!$C$2326:$C$2328</c:f>
              <c:numCache>
                <c:formatCode>0</c:formatCode>
                <c:ptCount val="3"/>
                <c:pt idx="0">
                  <c:v>9.8554533508541393</c:v>
                </c:pt>
                <c:pt idx="1">
                  <c:v>74.375821287779246</c:v>
                </c:pt>
                <c:pt idx="2">
                  <c:v>15.768725361366624</c:v>
                </c:pt>
              </c:numCache>
            </c:numRef>
          </c:val>
          <c:extLst>
            <c:ext xmlns:c16="http://schemas.microsoft.com/office/drawing/2014/chart" uri="{C3380CC4-5D6E-409C-BE32-E72D297353CC}">
              <c16:uniqueId val="{00000004-A57C-4CF5-9E4E-0558FAF0AF1E}"/>
            </c:ext>
          </c:extLst>
        </c:ser>
        <c:dLbls>
          <c:showLegendKey val="0"/>
          <c:showVal val="0"/>
          <c:showCatName val="0"/>
          <c:showSerName val="0"/>
          <c:showPercent val="0"/>
          <c:showBubbleSize val="0"/>
          <c:showLeaderLines val="0"/>
        </c:dLbls>
        <c:firstSliceAng val="74"/>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Dati!$C$2331</c:f>
              <c:strCache>
                <c:ptCount val="1"/>
                <c:pt idx="0">
                  <c:v>.</c:v>
                </c:pt>
              </c:strCache>
            </c:strRef>
          </c:tx>
          <c:spPr>
            <a:noFill/>
          </c:spPr>
          <c:invertIfNegative val="0"/>
          <c:dLbls>
            <c:delete val="1"/>
          </c:dLbls>
          <c:cat>
            <c:strRef>
              <c:f>Dati!$B$2332:$B$2358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Dati!$C$2332:$C$2358</c:f>
              <c:numCache>
                <c:formatCode>0</c:formatCode>
                <c:ptCount val="27"/>
                <c:pt idx="0">
                  <c:v>15.91829635927958</c:v>
                </c:pt>
                <c:pt idx="1">
                  <c:v>90.294117647058826</c:v>
                </c:pt>
                <c:pt idx="2">
                  <c:v>12.638439991381162</c:v>
                </c:pt>
                <c:pt idx="3">
                  <c:v>20.046183762761302</c:v>
                </c:pt>
                <c:pt idx="4">
                  <c:v>15.497369679579151</c:v>
                </c:pt>
                <c:pt idx="5">
                  <c:v>90.294117647058826</c:v>
                </c:pt>
                <c:pt idx="6">
                  <c:v>17.059306481213184</c:v>
                </c:pt>
                <c:pt idx="7">
                  <c:v>9.8593350383631702</c:v>
                </c:pt>
                <c:pt idx="8">
                  <c:v>90.294117647058826</c:v>
                </c:pt>
                <c:pt idx="9">
                  <c:v>15.294117647058826</c:v>
                </c:pt>
                <c:pt idx="10">
                  <c:v>16.117341217249475</c:v>
                </c:pt>
                <c:pt idx="11">
                  <c:v>90.294117647058826</c:v>
                </c:pt>
                <c:pt idx="12">
                  <c:v>17.294117647058826</c:v>
                </c:pt>
                <c:pt idx="13">
                  <c:v>12.634543178973729</c:v>
                </c:pt>
                <c:pt idx="14">
                  <c:v>13.82352941176471</c:v>
                </c:pt>
                <c:pt idx="15">
                  <c:v>18.120204603580561</c:v>
                </c:pt>
                <c:pt idx="16">
                  <c:v>15.056022408963585</c:v>
                </c:pt>
                <c:pt idx="17">
                  <c:v>90.294117647058826</c:v>
                </c:pt>
                <c:pt idx="18">
                  <c:v>16.551100887282288</c:v>
                </c:pt>
                <c:pt idx="19">
                  <c:v>17.608932461873636</c:v>
                </c:pt>
                <c:pt idx="20">
                  <c:v>5</c:v>
                </c:pt>
                <c:pt idx="21">
                  <c:v>17.159789288849865</c:v>
                </c:pt>
                <c:pt idx="22">
                  <c:v>17.21719457013576</c:v>
                </c:pt>
                <c:pt idx="23">
                  <c:v>90.294117647058826</c:v>
                </c:pt>
                <c:pt idx="24">
                  <c:v>16.551100887282288</c:v>
                </c:pt>
                <c:pt idx="25">
                  <c:v>13.651781880635468</c:v>
                </c:pt>
                <c:pt idx="26">
                  <c:v>18.976288189694486</c:v>
                </c:pt>
              </c:numCache>
            </c:numRef>
          </c:val>
          <c:extLst>
            <c:ext xmlns:c16="http://schemas.microsoft.com/office/drawing/2014/chart" uri="{C3380CC4-5D6E-409C-BE32-E72D297353CC}">
              <c16:uniqueId val="{00000000-F823-42B0-A9B7-E0480EDFACD3}"/>
            </c:ext>
          </c:extLst>
        </c:ser>
        <c:ser>
          <c:idx val="1"/>
          <c:order val="1"/>
          <c:tx>
            <c:strRef>
              <c:f>Dati!$D$2331</c:f>
              <c:strCache>
                <c:ptCount val="1"/>
                <c:pt idx="0">
                  <c:v>Nē, nav saskārusies</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Dati!$B$2332:$B$2358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Dati!$D$2332:$D$2358</c:f>
              <c:numCache>
                <c:formatCode>General</c:formatCode>
                <c:ptCount val="27"/>
                <c:pt idx="0" formatCode="0">
                  <c:v>74.375821287779246</c:v>
                </c:pt>
                <c:pt idx="2" formatCode="0">
                  <c:v>77.655677655677664</c:v>
                </c:pt>
                <c:pt idx="3" formatCode="0">
                  <c:v>70.247933884297524</c:v>
                </c:pt>
                <c:pt idx="4" formatCode="0">
                  <c:v>74.796747967479675</c:v>
                </c:pt>
                <c:pt idx="6" formatCode="0">
                  <c:v>73.234811165845642</c:v>
                </c:pt>
                <c:pt idx="7" formatCode="0">
                  <c:v>80.434782608695656</c:v>
                </c:pt>
                <c:pt idx="9" formatCode="0">
                  <c:v>75</c:v>
                </c:pt>
                <c:pt idx="10" formatCode="0">
                  <c:v>74.176776429809351</c:v>
                </c:pt>
                <c:pt idx="12" formatCode="0">
                  <c:v>73</c:v>
                </c:pt>
                <c:pt idx="13" formatCode="0">
                  <c:v>77.659574468085097</c:v>
                </c:pt>
                <c:pt idx="14" formatCode="0">
                  <c:v>76.470588235294116</c:v>
                </c:pt>
                <c:pt idx="15" formatCode="0">
                  <c:v>72.173913043478265</c:v>
                </c:pt>
                <c:pt idx="16" formatCode="0">
                  <c:v>75.238095238095241</c:v>
                </c:pt>
                <c:pt idx="18" formatCode="0">
                  <c:v>73.743016759776538</c:v>
                </c:pt>
                <c:pt idx="19" formatCode="0">
                  <c:v>72.68518518518519</c:v>
                </c:pt>
                <c:pt idx="20" formatCode="0">
                  <c:v>85.294117647058826</c:v>
                </c:pt>
                <c:pt idx="21" formatCode="0">
                  <c:v>73.134328358208961</c:v>
                </c:pt>
                <c:pt idx="22" formatCode="0">
                  <c:v>73.076923076923066</c:v>
                </c:pt>
                <c:pt idx="24" formatCode="0">
                  <c:v>73.743016759776538</c:v>
                </c:pt>
                <c:pt idx="25" formatCode="0">
                  <c:v>76.642335766423358</c:v>
                </c:pt>
                <c:pt idx="26" formatCode="0">
                  <c:v>71.31782945736434</c:v>
                </c:pt>
              </c:numCache>
            </c:numRef>
          </c:val>
          <c:extLst>
            <c:ext xmlns:c16="http://schemas.microsoft.com/office/drawing/2014/chart" uri="{C3380CC4-5D6E-409C-BE32-E72D297353CC}">
              <c16:uniqueId val="{00000001-F823-42B0-A9B7-E0480EDFACD3}"/>
            </c:ext>
          </c:extLst>
        </c:ser>
        <c:ser>
          <c:idx val="2"/>
          <c:order val="2"/>
          <c:tx>
            <c:strRef>
              <c:f>Dati!$E$2331</c:f>
              <c:strCache>
                <c:ptCount val="1"/>
                <c:pt idx="0">
                  <c:v>Jā, ir saskārusies</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Dati!$B$2332:$B$2358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Dati!$E$2332:$E$2358</c:f>
              <c:numCache>
                <c:formatCode>General</c:formatCode>
                <c:ptCount val="27"/>
                <c:pt idx="0" formatCode="0">
                  <c:v>9.8554533508541393</c:v>
                </c:pt>
                <c:pt idx="2" formatCode="0">
                  <c:v>8.0586080586080584</c:v>
                </c:pt>
                <c:pt idx="3" formatCode="0">
                  <c:v>10.743801652892563</c:v>
                </c:pt>
                <c:pt idx="4" formatCode="0">
                  <c:v>10.975609756097562</c:v>
                </c:pt>
                <c:pt idx="6" formatCode="0">
                  <c:v>9.1954022988505741</c:v>
                </c:pt>
                <c:pt idx="7" formatCode="0">
                  <c:v>10.869565217391305</c:v>
                </c:pt>
                <c:pt idx="9" formatCode="0">
                  <c:v>10.326086956521738</c:v>
                </c:pt>
                <c:pt idx="10" formatCode="0">
                  <c:v>9.7053726169844019</c:v>
                </c:pt>
                <c:pt idx="12" formatCode="0">
                  <c:v>12</c:v>
                </c:pt>
                <c:pt idx="13" formatCode="0">
                  <c:v>9.5744680851063837</c:v>
                </c:pt>
                <c:pt idx="14" formatCode="0">
                  <c:v>8.8235294117647065</c:v>
                </c:pt>
                <c:pt idx="15" formatCode="0">
                  <c:v>11.304347826086957</c:v>
                </c:pt>
                <c:pt idx="16" formatCode="0">
                  <c:v>10.476190476190476</c:v>
                </c:pt>
                <c:pt idx="18" formatCode="0">
                  <c:v>9.2178770949720672</c:v>
                </c:pt>
                <c:pt idx="19" formatCode="0">
                  <c:v>10.648148148148149</c:v>
                </c:pt>
                <c:pt idx="20" formatCode="0">
                  <c:v>10.294117647058822</c:v>
                </c:pt>
                <c:pt idx="21" formatCode="0">
                  <c:v>11.940298507462686</c:v>
                </c:pt>
                <c:pt idx="22" formatCode="0">
                  <c:v>7.6923076923076925</c:v>
                </c:pt>
                <c:pt idx="24" formatCode="0">
                  <c:v>9.2178770949720672</c:v>
                </c:pt>
                <c:pt idx="25" formatCode="0">
                  <c:v>10.218978102189782</c:v>
                </c:pt>
                <c:pt idx="26" formatCode="0">
                  <c:v>10.852713178294573</c:v>
                </c:pt>
              </c:numCache>
            </c:numRef>
          </c:val>
          <c:extLst>
            <c:ext xmlns:c16="http://schemas.microsoft.com/office/drawing/2014/chart" uri="{C3380CC4-5D6E-409C-BE32-E72D297353CC}">
              <c16:uniqueId val="{00000002-F823-42B0-A9B7-E0480EDFACD3}"/>
            </c:ext>
          </c:extLst>
        </c:ser>
        <c:ser>
          <c:idx val="3"/>
          <c:order val="3"/>
          <c:tx>
            <c:strRef>
              <c:f>Dati!$F$2331</c:f>
              <c:strCache>
                <c:ptCount val="1"/>
                <c:pt idx="0">
                  <c:v>.</c:v>
                </c:pt>
              </c:strCache>
            </c:strRef>
          </c:tx>
          <c:spPr>
            <a:noFill/>
          </c:spPr>
          <c:invertIfNegative val="0"/>
          <c:dLbls>
            <c:delete val="1"/>
          </c:dLbls>
          <c:cat>
            <c:strRef>
              <c:f>Dati!$B$2332:$B$2358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Dati!$F$2332:$F$2358</c:f>
              <c:numCache>
                <c:formatCode>0</c:formatCode>
                <c:ptCount val="27"/>
                <c:pt idx="0">
                  <c:v>7.1445466491458607</c:v>
                </c:pt>
                <c:pt idx="1">
                  <c:v>17</c:v>
                </c:pt>
                <c:pt idx="2">
                  <c:v>8.9413919413919416</c:v>
                </c:pt>
                <c:pt idx="3">
                  <c:v>6.2561983471074374</c:v>
                </c:pt>
                <c:pt idx="4">
                  <c:v>6.0243902439024382</c:v>
                </c:pt>
                <c:pt idx="5">
                  <c:v>17</c:v>
                </c:pt>
                <c:pt idx="6">
                  <c:v>7.8045977011494259</c:v>
                </c:pt>
                <c:pt idx="7">
                  <c:v>6.1304347826086953</c:v>
                </c:pt>
                <c:pt idx="8">
                  <c:v>17</c:v>
                </c:pt>
                <c:pt idx="9">
                  <c:v>6.6739130434782616</c:v>
                </c:pt>
                <c:pt idx="10">
                  <c:v>7.2946273830155981</c:v>
                </c:pt>
                <c:pt idx="11">
                  <c:v>17</c:v>
                </c:pt>
                <c:pt idx="12">
                  <c:v>5</c:v>
                </c:pt>
                <c:pt idx="13">
                  <c:v>7.4255319148936163</c:v>
                </c:pt>
                <c:pt idx="14">
                  <c:v>8.1764705882352935</c:v>
                </c:pt>
                <c:pt idx="15">
                  <c:v>5.695652173913043</c:v>
                </c:pt>
                <c:pt idx="16">
                  <c:v>6.5238095238095237</c:v>
                </c:pt>
                <c:pt idx="17">
                  <c:v>17</c:v>
                </c:pt>
                <c:pt idx="18">
                  <c:v>7.7821229050279328</c:v>
                </c:pt>
                <c:pt idx="19">
                  <c:v>6.3518518518518512</c:v>
                </c:pt>
                <c:pt idx="20">
                  <c:v>6.7058823529411775</c:v>
                </c:pt>
                <c:pt idx="21">
                  <c:v>5.0597014925373145</c:v>
                </c:pt>
                <c:pt idx="22">
                  <c:v>9.3076923076923066</c:v>
                </c:pt>
                <c:pt idx="23">
                  <c:v>17</c:v>
                </c:pt>
                <c:pt idx="24">
                  <c:v>7.7821229050279328</c:v>
                </c:pt>
                <c:pt idx="25">
                  <c:v>6.7810218978102181</c:v>
                </c:pt>
                <c:pt idx="26">
                  <c:v>6.1472868217054266</c:v>
                </c:pt>
              </c:numCache>
            </c:numRef>
          </c:val>
          <c:extLst>
            <c:ext xmlns:c16="http://schemas.microsoft.com/office/drawing/2014/chart" uri="{C3380CC4-5D6E-409C-BE32-E72D297353CC}">
              <c16:uniqueId val="{00000003-F823-42B0-A9B7-E0480EDFACD3}"/>
            </c:ext>
          </c:extLst>
        </c:ser>
        <c:ser>
          <c:idx val="4"/>
          <c:order val="4"/>
          <c:tx>
            <c:strRef>
              <c:f>Dati!$G$2331</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Dati!$B$2332:$B$2358</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Dati!$G$2332:$G$2358</c:f>
              <c:numCache>
                <c:formatCode>General</c:formatCode>
                <c:ptCount val="27"/>
                <c:pt idx="0" formatCode="0">
                  <c:v>15.768725361366624</c:v>
                </c:pt>
                <c:pt idx="2" formatCode="0">
                  <c:v>14.285714285714285</c:v>
                </c:pt>
                <c:pt idx="3" formatCode="0">
                  <c:v>19.008264462809919</c:v>
                </c:pt>
                <c:pt idx="4" formatCode="0">
                  <c:v>14.227642276422763</c:v>
                </c:pt>
                <c:pt idx="6" formatCode="0">
                  <c:v>17.569786535303777</c:v>
                </c:pt>
                <c:pt idx="7" formatCode="0">
                  <c:v>8.695652173913043</c:v>
                </c:pt>
                <c:pt idx="9" formatCode="0">
                  <c:v>14.673913043478262</c:v>
                </c:pt>
                <c:pt idx="10" formatCode="0">
                  <c:v>16.11785095320624</c:v>
                </c:pt>
                <c:pt idx="12" formatCode="0">
                  <c:v>15</c:v>
                </c:pt>
                <c:pt idx="13" formatCode="0">
                  <c:v>12.76595744680851</c:v>
                </c:pt>
                <c:pt idx="14" formatCode="0">
                  <c:v>14.705882352941178</c:v>
                </c:pt>
                <c:pt idx="15" formatCode="0">
                  <c:v>16.521739130434781</c:v>
                </c:pt>
                <c:pt idx="16" formatCode="0">
                  <c:v>14.285714285714285</c:v>
                </c:pt>
                <c:pt idx="18" formatCode="0">
                  <c:v>17.039106145251395</c:v>
                </c:pt>
                <c:pt idx="19" formatCode="0">
                  <c:v>16.666666666666664</c:v>
                </c:pt>
                <c:pt idx="20" formatCode="0">
                  <c:v>4.4117647058823533</c:v>
                </c:pt>
                <c:pt idx="21" formatCode="0">
                  <c:v>14.925373134328357</c:v>
                </c:pt>
                <c:pt idx="22" formatCode="0">
                  <c:v>19.230769230769234</c:v>
                </c:pt>
                <c:pt idx="24" formatCode="0">
                  <c:v>17.039106145251395</c:v>
                </c:pt>
                <c:pt idx="25" formatCode="0">
                  <c:v>13.138686131386862</c:v>
                </c:pt>
                <c:pt idx="26" formatCode="0">
                  <c:v>17.829457364341085</c:v>
                </c:pt>
              </c:numCache>
            </c:numRef>
          </c:val>
          <c:extLst>
            <c:ext xmlns:c16="http://schemas.microsoft.com/office/drawing/2014/chart" uri="{C3380CC4-5D6E-409C-BE32-E72D297353CC}">
              <c16:uniqueId val="{00000004-F823-42B0-A9B7-E0480EDFACD3}"/>
            </c:ext>
          </c:extLst>
        </c:ser>
        <c:dLbls>
          <c:showLegendKey val="0"/>
          <c:showVal val="1"/>
          <c:showCatName val="0"/>
          <c:showSerName val="0"/>
          <c:showPercent val="0"/>
          <c:showBubbleSize val="0"/>
        </c:dLbls>
        <c:gapWidth val="25"/>
        <c:overlap val="100"/>
        <c:axId val="412698288"/>
        <c:axId val="412699464"/>
      </c:barChart>
      <c:catAx>
        <c:axId val="4126982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12699464"/>
        <c:crossesAt val="90.3"/>
        <c:auto val="1"/>
        <c:lblAlgn val="ctr"/>
        <c:lblOffset val="100"/>
        <c:tickLblSkip val="1"/>
        <c:tickMarkSkip val="1"/>
        <c:noMultiLvlLbl val="0"/>
      </c:catAx>
      <c:valAx>
        <c:axId val="412699464"/>
        <c:scaling>
          <c:orientation val="minMax"/>
          <c:max val="140"/>
          <c:min val="0"/>
        </c:scaling>
        <c:delete val="1"/>
        <c:axPos val="t"/>
        <c:numFmt formatCode="0" sourceLinked="1"/>
        <c:majorTickMark val="out"/>
        <c:minorTickMark val="none"/>
        <c:tickLblPos val="nextTo"/>
        <c:crossAx val="41269828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3707907824805203"/>
          <c:y val="9.3781051707843927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Dati!$C$2362</c:f>
              <c:strCache>
                <c:ptCount val="1"/>
                <c:pt idx="0">
                  <c:v>.</c:v>
                </c:pt>
              </c:strCache>
            </c:strRef>
          </c:tx>
          <c:spPr>
            <a:noFill/>
          </c:spPr>
          <c:invertIfNegative val="0"/>
          <c:dLbls>
            <c:delete val="1"/>
          </c:dLbls>
          <c:cat>
            <c:strRef>
              <c:f>Dati!$B$2363:$B$2390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Dati!$C$2363:$C$2390</c:f>
              <c:numCache>
                <c:formatCode>0</c:formatCode>
                <c:ptCount val="28"/>
                <c:pt idx="0">
                  <c:v>9.6564367767368822</c:v>
                </c:pt>
                <c:pt idx="1">
                  <c:v>84.032258064516128</c:v>
                </c:pt>
                <c:pt idx="2">
                  <c:v>6.6386410432395309</c:v>
                </c:pt>
                <c:pt idx="3">
                  <c:v>12.603686635944698</c:v>
                </c:pt>
                <c:pt idx="4">
                  <c:v>84.032258064516128</c:v>
                </c:pt>
                <c:pt idx="5">
                  <c:v>8.5150166852057936</c:v>
                </c:pt>
                <c:pt idx="6">
                  <c:v>10.359221971097881</c:v>
                </c:pt>
                <c:pt idx="7">
                  <c:v>84.032258064516128</c:v>
                </c:pt>
                <c:pt idx="8">
                  <c:v>5.9620826259196349</c:v>
                </c:pt>
                <c:pt idx="9">
                  <c:v>10.307373984145187</c:v>
                </c:pt>
                <c:pt idx="10">
                  <c:v>84.032258064516128</c:v>
                </c:pt>
                <c:pt idx="11">
                  <c:v>10.88815326102268</c:v>
                </c:pt>
                <c:pt idx="12">
                  <c:v>7.7946343021398832</c:v>
                </c:pt>
                <c:pt idx="13">
                  <c:v>84.032258064516128</c:v>
                </c:pt>
                <c:pt idx="14">
                  <c:v>11.599825632083693</c:v>
                </c:pt>
                <c:pt idx="15">
                  <c:v>7.8174243049253391</c:v>
                </c:pt>
                <c:pt idx="16">
                  <c:v>84.032258064516128</c:v>
                </c:pt>
                <c:pt idx="17">
                  <c:v>11.460829493087559</c:v>
                </c:pt>
                <c:pt idx="18">
                  <c:v>9.1175822965980302</c:v>
                </c:pt>
                <c:pt idx="19">
                  <c:v>84.032258064516128</c:v>
                </c:pt>
                <c:pt idx="20">
                  <c:v>7.0659659296846655</c:v>
                </c:pt>
                <c:pt idx="21">
                  <c:v>6.2544802867383424</c:v>
                </c:pt>
                <c:pt idx="22">
                  <c:v>84.032258064516128</c:v>
                </c:pt>
                <c:pt idx="23">
                  <c:v>5</c:v>
                </c:pt>
                <c:pt idx="24">
                  <c:v>6.9621943702486107</c:v>
                </c:pt>
                <c:pt idx="25">
                  <c:v>84.032258064516128</c:v>
                </c:pt>
                <c:pt idx="26">
                  <c:v>5.9500662836942126</c:v>
                </c:pt>
                <c:pt idx="27">
                  <c:v>6.8045352922388957</c:v>
                </c:pt>
              </c:numCache>
            </c:numRef>
          </c:val>
          <c:extLst>
            <c:ext xmlns:c16="http://schemas.microsoft.com/office/drawing/2014/chart" uri="{C3380CC4-5D6E-409C-BE32-E72D297353CC}">
              <c16:uniqueId val="{00000000-AF03-4A61-AE21-D3666608A287}"/>
            </c:ext>
          </c:extLst>
        </c:ser>
        <c:ser>
          <c:idx val="1"/>
          <c:order val="1"/>
          <c:tx>
            <c:strRef>
              <c:f>Dati!$D$2362</c:f>
              <c:strCache>
                <c:ptCount val="1"/>
                <c:pt idx="0">
                  <c:v>Nē</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Dati!$B$2363:$B$2390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Dati!$D$2363:$D$2390</c:f>
              <c:numCache>
                <c:formatCode>General</c:formatCode>
                <c:ptCount val="28"/>
                <c:pt idx="0" formatCode="0">
                  <c:v>74.375821287779246</c:v>
                </c:pt>
                <c:pt idx="2" formatCode="0">
                  <c:v>77.393617021276597</c:v>
                </c:pt>
                <c:pt idx="3" formatCode="0">
                  <c:v>71.428571428571431</c:v>
                </c:pt>
                <c:pt idx="5" formatCode="0">
                  <c:v>75.517241379310335</c:v>
                </c:pt>
                <c:pt idx="6" formatCode="0">
                  <c:v>73.673036093418247</c:v>
                </c:pt>
                <c:pt idx="8" formatCode="0">
                  <c:v>78.070175438596493</c:v>
                </c:pt>
                <c:pt idx="9" formatCode="0">
                  <c:v>73.724884080370941</c:v>
                </c:pt>
                <c:pt idx="11" formatCode="0">
                  <c:v>73.144104803493448</c:v>
                </c:pt>
                <c:pt idx="12" formatCode="0">
                  <c:v>76.237623762376245</c:v>
                </c:pt>
                <c:pt idx="14" formatCode="0">
                  <c:v>72.432432432432435</c:v>
                </c:pt>
                <c:pt idx="15" formatCode="0">
                  <c:v>76.214833759590789</c:v>
                </c:pt>
                <c:pt idx="17" formatCode="0">
                  <c:v>72.571428571428569</c:v>
                </c:pt>
                <c:pt idx="18" formatCode="0">
                  <c:v>74.914675767918098</c:v>
                </c:pt>
                <c:pt idx="20" formatCode="0">
                  <c:v>76.966292134831463</c:v>
                </c:pt>
                <c:pt idx="21" formatCode="0">
                  <c:v>77.777777777777786</c:v>
                </c:pt>
                <c:pt idx="23" formatCode="0">
                  <c:v>79.032258064516128</c:v>
                </c:pt>
                <c:pt idx="24" formatCode="0">
                  <c:v>77.070063694267517</c:v>
                </c:pt>
                <c:pt idx="26" formatCode="0">
                  <c:v>78.082191780821915</c:v>
                </c:pt>
                <c:pt idx="27" formatCode="0">
                  <c:v>77.227722772277232</c:v>
                </c:pt>
              </c:numCache>
            </c:numRef>
          </c:val>
          <c:extLst>
            <c:ext xmlns:c16="http://schemas.microsoft.com/office/drawing/2014/chart" uri="{C3380CC4-5D6E-409C-BE32-E72D297353CC}">
              <c16:uniqueId val="{00000001-AF03-4A61-AE21-D3666608A287}"/>
            </c:ext>
          </c:extLst>
        </c:ser>
        <c:ser>
          <c:idx val="2"/>
          <c:order val="2"/>
          <c:tx>
            <c:strRef>
              <c:f>Dati!$E$2362</c:f>
              <c:strCache>
                <c:ptCount val="1"/>
                <c:pt idx="0">
                  <c:v>Jā</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Dati!$B$2363:$B$2390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Dati!$E$2363:$E$2390</c:f>
              <c:numCache>
                <c:formatCode>General</c:formatCode>
                <c:ptCount val="28"/>
                <c:pt idx="0" formatCode="0">
                  <c:v>9.8554533508541393</c:v>
                </c:pt>
                <c:pt idx="2" formatCode="0">
                  <c:v>8.5106382978723403</c:v>
                </c:pt>
                <c:pt idx="3" formatCode="0">
                  <c:v>11.168831168831169</c:v>
                </c:pt>
                <c:pt idx="5" formatCode="0">
                  <c:v>8.2758620689655178</c:v>
                </c:pt>
                <c:pt idx="6" formatCode="0">
                  <c:v>10.828025477707007</c:v>
                </c:pt>
                <c:pt idx="8" formatCode="0">
                  <c:v>8.7719298245614024</c:v>
                </c:pt>
                <c:pt idx="9" formatCode="0">
                  <c:v>10.046367851622875</c:v>
                </c:pt>
                <c:pt idx="11" formatCode="0">
                  <c:v>10.698689956331878</c:v>
                </c:pt>
                <c:pt idx="12" formatCode="0">
                  <c:v>8.5808580858085808</c:v>
                </c:pt>
                <c:pt idx="14" formatCode="0">
                  <c:v>11.081081081081082</c:v>
                </c:pt>
                <c:pt idx="15" formatCode="0">
                  <c:v>8.695652173913043</c:v>
                </c:pt>
                <c:pt idx="17" formatCode="0">
                  <c:v>11.428571428571429</c:v>
                </c:pt>
                <c:pt idx="18" formatCode="0">
                  <c:v>9.3856655290102378</c:v>
                </c:pt>
                <c:pt idx="20" formatCode="0">
                  <c:v>7.8651685393258424</c:v>
                </c:pt>
                <c:pt idx="21" formatCode="0">
                  <c:v>9.0909090909090917</c:v>
                </c:pt>
                <c:pt idx="23" formatCode="0">
                  <c:v>6.4516129032258061</c:v>
                </c:pt>
                <c:pt idx="24" formatCode="0">
                  <c:v>8.9171974522292992</c:v>
                </c:pt>
                <c:pt idx="26" formatCode="0">
                  <c:v>9.5890410958904102</c:v>
                </c:pt>
                <c:pt idx="27" formatCode="0">
                  <c:v>8.2508250825082499</c:v>
                </c:pt>
              </c:numCache>
            </c:numRef>
          </c:val>
          <c:extLst>
            <c:ext xmlns:c16="http://schemas.microsoft.com/office/drawing/2014/chart" uri="{C3380CC4-5D6E-409C-BE32-E72D297353CC}">
              <c16:uniqueId val="{00000002-AF03-4A61-AE21-D3666608A287}"/>
            </c:ext>
          </c:extLst>
        </c:ser>
        <c:ser>
          <c:idx val="3"/>
          <c:order val="3"/>
          <c:tx>
            <c:strRef>
              <c:f>Dati!$F$2362</c:f>
              <c:strCache>
                <c:ptCount val="1"/>
                <c:pt idx="0">
                  <c:v>.</c:v>
                </c:pt>
              </c:strCache>
            </c:strRef>
          </c:tx>
          <c:spPr>
            <a:noFill/>
          </c:spPr>
          <c:invertIfNegative val="0"/>
          <c:dLbls>
            <c:delete val="1"/>
          </c:dLbls>
          <c:cat>
            <c:strRef>
              <c:f>Dati!$B$2363:$B$2390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Dati!$F$2363:$F$2390</c:f>
              <c:numCache>
                <c:formatCode>0</c:formatCode>
                <c:ptCount val="28"/>
                <c:pt idx="0">
                  <c:v>6.5731180777172895</c:v>
                </c:pt>
                <c:pt idx="1">
                  <c:v>16.428571428571431</c:v>
                </c:pt>
                <c:pt idx="2">
                  <c:v>7.9179331306990886</c:v>
                </c:pt>
                <c:pt idx="3">
                  <c:v>5.2597402597402603</c:v>
                </c:pt>
                <c:pt idx="4">
                  <c:v>16.428571428571431</c:v>
                </c:pt>
                <c:pt idx="5">
                  <c:v>8.152709359605911</c:v>
                </c:pt>
                <c:pt idx="6">
                  <c:v>5.6005459508644222</c:v>
                </c:pt>
                <c:pt idx="7">
                  <c:v>16.428571428571431</c:v>
                </c:pt>
                <c:pt idx="8">
                  <c:v>7.6566416040100265</c:v>
                </c:pt>
                <c:pt idx="9">
                  <c:v>6.3822035769485534</c:v>
                </c:pt>
                <c:pt idx="10">
                  <c:v>16.428571428571431</c:v>
                </c:pt>
                <c:pt idx="11">
                  <c:v>5.7298814722395512</c:v>
                </c:pt>
                <c:pt idx="12">
                  <c:v>7.847713342762848</c:v>
                </c:pt>
                <c:pt idx="13">
                  <c:v>16.428571428571431</c:v>
                </c:pt>
                <c:pt idx="14">
                  <c:v>5.3474903474903464</c:v>
                </c:pt>
                <c:pt idx="15">
                  <c:v>7.7329192546583858</c:v>
                </c:pt>
                <c:pt idx="16">
                  <c:v>16.428571428571431</c:v>
                </c:pt>
                <c:pt idx="17">
                  <c:v>5</c:v>
                </c:pt>
                <c:pt idx="18">
                  <c:v>7.0429058995611911</c:v>
                </c:pt>
                <c:pt idx="19">
                  <c:v>16.428571428571431</c:v>
                </c:pt>
                <c:pt idx="20">
                  <c:v>8.5634028892455873</c:v>
                </c:pt>
                <c:pt idx="21">
                  <c:v>7.3376623376623371</c:v>
                </c:pt>
                <c:pt idx="22">
                  <c:v>16.428571428571431</c:v>
                </c:pt>
                <c:pt idx="23">
                  <c:v>9.9769585253456228</c:v>
                </c:pt>
                <c:pt idx="24">
                  <c:v>7.5113739763421297</c:v>
                </c:pt>
                <c:pt idx="25">
                  <c:v>16.428571428571431</c:v>
                </c:pt>
                <c:pt idx="26">
                  <c:v>6.8395303326810186</c:v>
                </c:pt>
                <c:pt idx="27">
                  <c:v>8.177746346063179</c:v>
                </c:pt>
              </c:numCache>
            </c:numRef>
          </c:val>
          <c:extLst>
            <c:ext xmlns:c16="http://schemas.microsoft.com/office/drawing/2014/chart" uri="{C3380CC4-5D6E-409C-BE32-E72D297353CC}">
              <c16:uniqueId val="{00000003-AF03-4A61-AE21-D3666608A287}"/>
            </c:ext>
          </c:extLst>
        </c:ser>
        <c:ser>
          <c:idx val="4"/>
          <c:order val="4"/>
          <c:tx>
            <c:strRef>
              <c:f>Dati!$G$2362</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Dati!$B$2363:$B$2390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Dati!$G$2363:$G$2390</c:f>
              <c:numCache>
                <c:formatCode>General</c:formatCode>
                <c:ptCount val="28"/>
                <c:pt idx="0" formatCode="0">
                  <c:v>15.768725361366624</c:v>
                </c:pt>
                <c:pt idx="2" formatCode="0">
                  <c:v>14.095744680851062</c:v>
                </c:pt>
                <c:pt idx="3" formatCode="0">
                  <c:v>17.402597402597404</c:v>
                </c:pt>
                <c:pt idx="5" formatCode="0">
                  <c:v>16.206896551724135</c:v>
                </c:pt>
                <c:pt idx="6" formatCode="0">
                  <c:v>15.498938428874734</c:v>
                </c:pt>
                <c:pt idx="8" formatCode="0">
                  <c:v>13.157894736842104</c:v>
                </c:pt>
                <c:pt idx="9" formatCode="0">
                  <c:v>16.228748068006183</c:v>
                </c:pt>
                <c:pt idx="11" formatCode="0">
                  <c:v>16.157205240174672</c:v>
                </c:pt>
                <c:pt idx="12" formatCode="0">
                  <c:v>15.181518151815181</c:v>
                </c:pt>
                <c:pt idx="14" formatCode="0">
                  <c:v>16.486486486486488</c:v>
                </c:pt>
                <c:pt idx="15" formatCode="0">
                  <c:v>15.089514066496163</c:v>
                </c:pt>
                <c:pt idx="17" formatCode="0">
                  <c:v>16</c:v>
                </c:pt>
                <c:pt idx="18" formatCode="0">
                  <c:v>15.699658703071673</c:v>
                </c:pt>
                <c:pt idx="20" formatCode="0">
                  <c:v>15.168539325842698</c:v>
                </c:pt>
                <c:pt idx="21" formatCode="0">
                  <c:v>13.131313131313133</c:v>
                </c:pt>
                <c:pt idx="23" formatCode="0">
                  <c:v>14.516129032258066</c:v>
                </c:pt>
                <c:pt idx="24" formatCode="0">
                  <c:v>14.012738853503185</c:v>
                </c:pt>
                <c:pt idx="26" formatCode="0">
                  <c:v>12.328767123287671</c:v>
                </c:pt>
                <c:pt idx="27" formatCode="0">
                  <c:v>14.521452145214523</c:v>
                </c:pt>
              </c:numCache>
            </c:numRef>
          </c:val>
          <c:extLst>
            <c:ext xmlns:c16="http://schemas.microsoft.com/office/drawing/2014/chart" uri="{C3380CC4-5D6E-409C-BE32-E72D297353CC}">
              <c16:uniqueId val="{00000004-AF03-4A61-AE21-D3666608A287}"/>
            </c:ext>
          </c:extLst>
        </c:ser>
        <c:dLbls>
          <c:showLegendKey val="0"/>
          <c:showVal val="1"/>
          <c:showCatName val="0"/>
          <c:showSerName val="0"/>
          <c:showPercent val="0"/>
          <c:showBubbleSize val="0"/>
        </c:dLbls>
        <c:gapWidth val="25"/>
        <c:overlap val="100"/>
        <c:axId val="412701424"/>
        <c:axId val="421779944"/>
      </c:barChart>
      <c:catAx>
        <c:axId val="412701424"/>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21779944"/>
        <c:crossesAt val="84"/>
        <c:auto val="1"/>
        <c:lblAlgn val="ctr"/>
        <c:lblOffset val="100"/>
        <c:tickLblSkip val="1"/>
        <c:tickMarkSkip val="1"/>
        <c:noMultiLvlLbl val="0"/>
      </c:catAx>
      <c:valAx>
        <c:axId val="421779944"/>
        <c:scaling>
          <c:orientation val="minMax"/>
          <c:max val="140"/>
          <c:min val="0"/>
        </c:scaling>
        <c:delete val="1"/>
        <c:axPos val="t"/>
        <c:numFmt formatCode="0" sourceLinked="1"/>
        <c:majorTickMark val="out"/>
        <c:minorTickMark val="none"/>
        <c:tickLblPos val="nextTo"/>
        <c:crossAx val="412701424"/>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91755137099328"/>
          <c:y val="7.4177972316056051E-2"/>
          <c:w val="0.41683105215984695"/>
          <c:h val="0.82005989033183913"/>
        </c:manualLayout>
      </c:layout>
      <c:pieChart>
        <c:varyColors val="1"/>
        <c:ser>
          <c:idx val="1"/>
          <c:order val="0"/>
          <c:dPt>
            <c:idx val="0"/>
            <c:bubble3D val="0"/>
            <c:spPr>
              <a:solidFill>
                <a:srgbClr val="16697A"/>
              </a:solidFill>
            </c:spPr>
            <c:extLst>
              <c:ext xmlns:c16="http://schemas.microsoft.com/office/drawing/2014/chart" uri="{C3380CC4-5D6E-409C-BE32-E72D297353CC}">
                <c16:uniqueId val="{00000001-AFC7-4E66-AEDE-D8EA62718F65}"/>
              </c:ext>
            </c:extLst>
          </c:dPt>
          <c:dPt>
            <c:idx val="1"/>
            <c:bubble3D val="0"/>
            <c:spPr>
              <a:solidFill>
                <a:srgbClr val="489FB5"/>
              </a:solidFill>
            </c:spPr>
            <c:extLst>
              <c:ext xmlns:c16="http://schemas.microsoft.com/office/drawing/2014/chart" uri="{C3380CC4-5D6E-409C-BE32-E72D297353CC}">
                <c16:uniqueId val="{00000003-AFC7-4E66-AEDE-D8EA62718F65}"/>
              </c:ext>
            </c:extLst>
          </c:dPt>
          <c:dPt>
            <c:idx val="2"/>
            <c:bubble3D val="0"/>
            <c:spPr>
              <a:solidFill>
                <a:srgbClr val="E5E2D1"/>
              </a:solidFill>
            </c:spPr>
            <c:extLst>
              <c:ext xmlns:c16="http://schemas.microsoft.com/office/drawing/2014/chart" uri="{C3380CC4-5D6E-409C-BE32-E72D297353CC}">
                <c16:uniqueId val="{00000005-AFC7-4E66-AEDE-D8EA62718F65}"/>
              </c:ext>
            </c:extLst>
          </c:dPt>
          <c:dPt>
            <c:idx val="3"/>
            <c:bubble3D val="0"/>
            <c:spPr>
              <a:solidFill>
                <a:srgbClr val="C4BD97"/>
              </a:solidFill>
            </c:spPr>
            <c:extLst>
              <c:ext xmlns:c16="http://schemas.microsoft.com/office/drawing/2014/chart" uri="{C3380CC4-5D6E-409C-BE32-E72D297353CC}">
                <c16:uniqueId val="{00000007-AFC7-4E66-AEDE-D8EA62718F65}"/>
              </c:ext>
            </c:extLst>
          </c:dPt>
          <c:dPt>
            <c:idx val="4"/>
            <c:bubble3D val="0"/>
            <c:spPr>
              <a:solidFill>
                <a:sysClr val="window" lastClr="FFFFFF">
                  <a:lumMod val="75000"/>
                </a:sysClr>
              </a:solidFill>
            </c:spPr>
            <c:extLst>
              <c:ext xmlns:c16="http://schemas.microsoft.com/office/drawing/2014/chart" uri="{C3380CC4-5D6E-409C-BE32-E72D297353CC}">
                <c16:uniqueId val="{00000009-AFC7-4E66-AEDE-D8EA62718F65}"/>
              </c:ext>
            </c:extLst>
          </c:dPt>
          <c:dLbls>
            <c:dLbl>
              <c:idx val="0"/>
              <c:layout>
                <c:manualLayout>
                  <c:x val="-1.5472709551656921E-3"/>
                  <c:y val="1.90103498417585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FC7-4E66-AEDE-D8EA62718F65}"/>
                </c:ext>
              </c:extLst>
            </c:dLbl>
            <c:dLbl>
              <c:idx val="1"/>
              <c:layout>
                <c:manualLayout>
                  <c:x val="0.18257797270955153"/>
                  <c:y val="-9.77675134719014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FC7-4E66-AEDE-D8EA62718F65}"/>
                </c:ext>
              </c:extLst>
            </c:dLbl>
            <c:dLbl>
              <c:idx val="4"/>
              <c:layout>
                <c:manualLayout>
                  <c:x val="3.713450292397661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FC7-4E66-AEDE-D8EA62718F65}"/>
                </c:ext>
              </c:extLst>
            </c:dLbl>
            <c:spPr>
              <a:noFill/>
              <a:ln w="6350">
                <a:noFill/>
              </a:ln>
              <a:effectLst/>
            </c:spPr>
            <c:txPr>
              <a:bodyPr wrap="square" lIns="38100" tIns="19050" rIns="38100" bIns="19050" anchor="ctr">
                <a:spAutoFit/>
              </a:bodyPr>
              <a:lstStyle/>
              <a:p>
                <a:pPr>
                  <a:defRPr sz="1400"/>
                </a:pPr>
                <a:endParaRPr lang="lv-LV"/>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Dati!$B$2396:$B$2400</c:f>
              <c:strCache>
                <c:ptCount val="5"/>
                <c:pt idx="0">
                  <c:v>Noteikti jā</c:v>
                </c:pt>
                <c:pt idx="1">
                  <c:v>Drīzāk jā</c:v>
                </c:pt>
                <c:pt idx="2">
                  <c:v>Drīzāk nē</c:v>
                </c:pt>
                <c:pt idx="3">
                  <c:v>Noteikti nē</c:v>
                </c:pt>
                <c:pt idx="4">
                  <c:v>Grūti pateikt</c:v>
                </c:pt>
              </c:strCache>
            </c:strRef>
          </c:cat>
          <c:val>
            <c:numRef>
              <c:f>Dati!$C$2396:$C$2400</c:f>
              <c:numCache>
                <c:formatCode>0</c:formatCode>
                <c:ptCount val="5"/>
                <c:pt idx="0">
                  <c:v>23.653088042049937</c:v>
                </c:pt>
                <c:pt idx="1">
                  <c:v>50.722733245729302</c:v>
                </c:pt>
                <c:pt idx="2">
                  <c:v>9.1984231274638635</c:v>
                </c:pt>
                <c:pt idx="3">
                  <c:v>2.8909329829172141</c:v>
                </c:pt>
                <c:pt idx="4">
                  <c:v>13.534822601839686</c:v>
                </c:pt>
              </c:numCache>
            </c:numRef>
          </c:val>
          <c:extLst>
            <c:ext xmlns:c16="http://schemas.microsoft.com/office/drawing/2014/chart" uri="{C3380CC4-5D6E-409C-BE32-E72D297353CC}">
              <c16:uniqueId val="{0000000A-AFC7-4E66-AEDE-D8EA62718F65}"/>
            </c:ext>
          </c:extLst>
        </c:ser>
        <c:dLbls>
          <c:showLegendKey val="0"/>
          <c:showVal val="0"/>
          <c:showCatName val="0"/>
          <c:showSerName val="0"/>
          <c:showPercent val="0"/>
          <c:showBubbleSize val="0"/>
          <c:showLeaderLines val="0"/>
        </c:dLbls>
        <c:firstSliceAng val="3"/>
      </c:pieChart>
      <c:spPr>
        <a:noFill/>
        <a:ln w="25400">
          <a:noFill/>
        </a:ln>
      </c:spPr>
    </c:plotArea>
    <c:plotVisOnly val="1"/>
    <c:dispBlanksAs val="gap"/>
    <c:showDLblsOverMax val="0"/>
  </c:chart>
  <c:spPr>
    <a:noFill/>
    <a:ln w="6350">
      <a:noFill/>
    </a:ln>
  </c:spPr>
  <c:txPr>
    <a:bodyPr/>
    <a:lstStyle/>
    <a:p>
      <a:pPr>
        <a:defRPr sz="1000" b="0" i="0" u="none" strike="noStrike" baseline="0">
          <a:solidFill>
            <a:srgbClr val="000000"/>
          </a:solidFill>
          <a:latin typeface="Arial"/>
          <a:ea typeface="Arial"/>
          <a:cs typeface="Arial"/>
        </a:defRPr>
      </a:pPr>
      <a:endParaRPr lang="lv-LV"/>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431777909037208"/>
          <c:y val="9.16378088294856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37603632281"/>
          <c:y val="8.5152727149993251E-2"/>
          <c:w val="0.50774923985264919"/>
          <c:h val="0.90083957742675846"/>
        </c:manualLayout>
      </c:layout>
      <c:barChart>
        <c:barDir val="bar"/>
        <c:grouping val="stacked"/>
        <c:varyColors val="0"/>
        <c:ser>
          <c:idx val="0"/>
          <c:order val="0"/>
          <c:tx>
            <c:strRef>
              <c:f>Dati!$C$2379</c:f>
              <c:strCache>
                <c:ptCount val="1"/>
                <c:pt idx="0">
                  <c:v>.</c:v>
                </c:pt>
              </c:strCache>
            </c:strRef>
          </c:tx>
          <c:spPr>
            <a:noFill/>
          </c:spPr>
          <c:invertIfNegative val="0"/>
          <c:dLbls>
            <c:delete val="1"/>
          </c:dLbls>
          <c:cat>
            <c:strRef>
              <c:f>Dati!$B$2380:$B$2406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Dati!$C$2380:$C$2406</c:f>
              <c:numCache>
                <c:formatCode>0</c:formatCode>
                <c:ptCount val="27"/>
                <c:pt idx="0">
                  <c:v>13.910643889618923</c:v>
                </c:pt>
                <c:pt idx="1">
                  <c:v>26</c:v>
                </c:pt>
                <c:pt idx="2">
                  <c:v>13.179487179487179</c:v>
                </c:pt>
                <c:pt idx="3">
                  <c:v>14.429752066115702</c:v>
                </c:pt>
                <c:pt idx="4">
                  <c:v>14.21138211382114</c:v>
                </c:pt>
                <c:pt idx="5">
                  <c:v>26</c:v>
                </c:pt>
                <c:pt idx="6">
                  <c:v>12.535303776683087</c:v>
                </c:pt>
                <c:pt idx="7">
                  <c:v>18.753623188405797</c:v>
                </c:pt>
                <c:pt idx="8">
                  <c:v>26</c:v>
                </c:pt>
                <c:pt idx="9">
                  <c:v>12.956521739130435</c:v>
                </c:pt>
                <c:pt idx="10">
                  <c:v>14.214904679376081</c:v>
                </c:pt>
                <c:pt idx="11">
                  <c:v>26</c:v>
                </c:pt>
                <c:pt idx="12">
                  <c:v>7</c:v>
                </c:pt>
                <c:pt idx="13">
                  <c:v>15.361702127659573</c:v>
                </c:pt>
                <c:pt idx="14">
                  <c:v>17.176470588235293</c:v>
                </c:pt>
                <c:pt idx="15">
                  <c:v>17.304347826086953</c:v>
                </c:pt>
                <c:pt idx="16">
                  <c:v>15.523809523809524</c:v>
                </c:pt>
                <c:pt idx="17">
                  <c:v>26</c:v>
                </c:pt>
                <c:pt idx="18">
                  <c:v>13.430167597765363</c:v>
                </c:pt>
                <c:pt idx="19">
                  <c:v>12.111111111111109</c:v>
                </c:pt>
                <c:pt idx="20">
                  <c:v>18.647058823529413</c:v>
                </c:pt>
                <c:pt idx="21">
                  <c:v>17.044776119402989</c:v>
                </c:pt>
                <c:pt idx="22">
                  <c:v>14.46153846153846</c:v>
                </c:pt>
                <c:pt idx="23">
                  <c:v>26</c:v>
                </c:pt>
                <c:pt idx="24">
                  <c:v>13.430167597765363</c:v>
                </c:pt>
                <c:pt idx="25">
                  <c:v>15.416058394160585</c:v>
                </c:pt>
                <c:pt idx="26">
                  <c:v>12.046511627906977</c:v>
                </c:pt>
              </c:numCache>
            </c:numRef>
          </c:val>
          <c:extLst>
            <c:ext xmlns:c16="http://schemas.microsoft.com/office/drawing/2014/chart" uri="{C3380CC4-5D6E-409C-BE32-E72D297353CC}">
              <c16:uniqueId val="{00000000-6D3D-4D97-9346-B794536ECD36}"/>
            </c:ext>
          </c:extLst>
        </c:ser>
        <c:ser>
          <c:idx val="1"/>
          <c:order val="1"/>
          <c:tx>
            <c:strRef>
              <c:f>Dati!$D$2379</c:f>
              <c:strCache>
                <c:ptCount val="1"/>
                <c:pt idx="0">
                  <c:v>Noteikti nē</c:v>
                </c:pt>
              </c:strCache>
            </c:strRef>
          </c:tx>
          <c:spPr>
            <a:solidFill>
              <a:srgbClr val="C4BD97"/>
            </a:solidFill>
          </c:spPr>
          <c:invertIfNegative val="0"/>
          <c:dLbls>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D3D-4D97-9346-B794536ECD36}"/>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3D-4D97-9346-B794536ECD36}"/>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3D-4D97-9346-B794536ECD36}"/>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3D-4D97-9346-B794536ECD36}"/>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3D-4D97-9346-B794536ECD36}"/>
                </c:ext>
              </c:extLst>
            </c:dLbl>
            <c:dLbl>
              <c:idx val="1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3D-4D97-9346-B794536ECD36}"/>
                </c:ext>
              </c:extLst>
            </c:dLbl>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3D-4D97-9346-B794536ECD36}"/>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3D-4D97-9346-B794536ECD36}"/>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3D-4D97-9346-B794536ECD36}"/>
                </c:ext>
              </c:extLst>
            </c:dLbl>
            <c:dLbl>
              <c:idx val="2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3D-4D97-9346-B794536ECD36}"/>
                </c:ext>
              </c:extLst>
            </c:dLbl>
            <c:dLbl>
              <c:idx val="2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D3D-4D97-9346-B794536ECD36}"/>
                </c:ext>
              </c:extLst>
            </c:dLbl>
            <c:dLbl>
              <c:idx val="2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D3D-4D97-9346-B794536ECD36}"/>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Dati!$B$2380:$B$2406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Dati!$D$2380:$D$2406</c:f>
              <c:numCache>
                <c:formatCode>General</c:formatCode>
                <c:ptCount val="27"/>
                <c:pt idx="0" formatCode="0">
                  <c:v>2.8909329829172141</c:v>
                </c:pt>
                <c:pt idx="2" formatCode="0">
                  <c:v>3.296703296703297</c:v>
                </c:pt>
                <c:pt idx="3" formatCode="0">
                  <c:v>3.3057851239669422</c:v>
                </c:pt>
                <c:pt idx="4" formatCode="0">
                  <c:v>2.0325203252032518</c:v>
                </c:pt>
                <c:pt idx="6" formatCode="0">
                  <c:v>3.1198686371100166</c:v>
                </c:pt>
                <c:pt idx="7" formatCode="0">
                  <c:v>2.1739130434782608</c:v>
                </c:pt>
                <c:pt idx="9" formatCode="0">
                  <c:v>4.3478260869565215</c:v>
                </c:pt>
                <c:pt idx="10" formatCode="0">
                  <c:v>2.4263431542461005</c:v>
                </c:pt>
                <c:pt idx="12" formatCode="0">
                  <c:v>6</c:v>
                </c:pt>
                <c:pt idx="13" formatCode="0">
                  <c:v>3.1914893617021276</c:v>
                </c:pt>
                <c:pt idx="14" formatCode="0">
                  <c:v>0.98039215686274506</c:v>
                </c:pt>
                <c:pt idx="15" formatCode="0">
                  <c:v>2.6086956521739131</c:v>
                </c:pt>
                <c:pt idx="16" formatCode="0">
                  <c:v>1.9047619047619049</c:v>
                </c:pt>
                <c:pt idx="18" formatCode="0">
                  <c:v>3.9106145251396649</c:v>
                </c:pt>
                <c:pt idx="19" formatCode="0">
                  <c:v>2.3148148148148149</c:v>
                </c:pt>
                <c:pt idx="20" formatCode="0">
                  <c:v>1.4705882352941175</c:v>
                </c:pt>
                <c:pt idx="21" formatCode="0">
                  <c:v>1.4925373134328357</c:v>
                </c:pt>
                <c:pt idx="22" formatCode="0">
                  <c:v>1.9230769230769231</c:v>
                </c:pt>
                <c:pt idx="24" formatCode="0">
                  <c:v>3.9106145251396649</c:v>
                </c:pt>
                <c:pt idx="25" formatCode="0">
                  <c:v>1.824817518248175</c:v>
                </c:pt>
                <c:pt idx="26" formatCode="0">
                  <c:v>2.3255813953488373</c:v>
                </c:pt>
              </c:numCache>
            </c:numRef>
          </c:val>
          <c:extLst>
            <c:ext xmlns:c16="http://schemas.microsoft.com/office/drawing/2014/chart" uri="{C3380CC4-5D6E-409C-BE32-E72D297353CC}">
              <c16:uniqueId val="{00000001-6D3D-4D97-9346-B794536ECD36}"/>
            </c:ext>
          </c:extLst>
        </c:ser>
        <c:ser>
          <c:idx val="2"/>
          <c:order val="2"/>
          <c:tx>
            <c:strRef>
              <c:f>Dati!$E$2379</c:f>
              <c:strCache>
                <c:ptCount val="1"/>
                <c:pt idx="0">
                  <c:v>Drīzāk nē</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Dati!$B$2380:$B$2406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Dati!$E$2380:$E$2406</c:f>
              <c:numCache>
                <c:formatCode>General</c:formatCode>
                <c:ptCount val="27"/>
                <c:pt idx="0" formatCode="0">
                  <c:v>9.1984231274638635</c:v>
                </c:pt>
                <c:pt idx="2" formatCode="0">
                  <c:v>9.5238095238095237</c:v>
                </c:pt>
                <c:pt idx="3" formatCode="0">
                  <c:v>8.2644628099173563</c:v>
                </c:pt>
                <c:pt idx="4" formatCode="0">
                  <c:v>9.7560975609756095</c:v>
                </c:pt>
                <c:pt idx="6" formatCode="0">
                  <c:v>10.344827586206897</c:v>
                </c:pt>
                <c:pt idx="7" formatCode="0">
                  <c:v>5.0724637681159424</c:v>
                </c:pt>
                <c:pt idx="9" formatCode="0">
                  <c:v>8.695652173913043</c:v>
                </c:pt>
                <c:pt idx="10" formatCode="0">
                  <c:v>9.3587521663778173</c:v>
                </c:pt>
                <c:pt idx="12" formatCode="0">
                  <c:v>13</c:v>
                </c:pt>
                <c:pt idx="13" formatCode="0">
                  <c:v>7.4468085106382977</c:v>
                </c:pt>
                <c:pt idx="14" formatCode="0">
                  <c:v>7.8431372549019605</c:v>
                </c:pt>
                <c:pt idx="15" formatCode="0">
                  <c:v>6.0869565217391308</c:v>
                </c:pt>
                <c:pt idx="16" formatCode="0">
                  <c:v>8.5714285714285712</c:v>
                </c:pt>
                <c:pt idx="18" formatCode="0">
                  <c:v>8.6592178770949726</c:v>
                </c:pt>
                <c:pt idx="19" formatCode="0">
                  <c:v>11.574074074074074</c:v>
                </c:pt>
                <c:pt idx="20" formatCode="0">
                  <c:v>5.8823529411764701</c:v>
                </c:pt>
                <c:pt idx="21" formatCode="0">
                  <c:v>7.4626865671641784</c:v>
                </c:pt>
                <c:pt idx="22" formatCode="0">
                  <c:v>9.6153846153846168</c:v>
                </c:pt>
                <c:pt idx="24" formatCode="0">
                  <c:v>8.6592178770949726</c:v>
                </c:pt>
                <c:pt idx="25" formatCode="0">
                  <c:v>8.7591240875912408</c:v>
                </c:pt>
                <c:pt idx="26" formatCode="0">
                  <c:v>11.627906976744185</c:v>
                </c:pt>
              </c:numCache>
            </c:numRef>
          </c:val>
          <c:extLst>
            <c:ext xmlns:c16="http://schemas.microsoft.com/office/drawing/2014/chart" uri="{C3380CC4-5D6E-409C-BE32-E72D297353CC}">
              <c16:uniqueId val="{00000002-6D3D-4D97-9346-B794536ECD36}"/>
            </c:ext>
          </c:extLst>
        </c:ser>
        <c:ser>
          <c:idx val="3"/>
          <c:order val="3"/>
          <c:tx>
            <c:strRef>
              <c:f>Dati!$F$2379</c:f>
              <c:strCache>
                <c:ptCount val="1"/>
                <c:pt idx="0">
                  <c:v>Drīzāk jā</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Dati!$B$2380:$B$2406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Dati!$F$2380:$F$2406</c:f>
              <c:numCache>
                <c:formatCode>General</c:formatCode>
                <c:ptCount val="27"/>
                <c:pt idx="0" formatCode="0">
                  <c:v>50.722733245729302</c:v>
                </c:pt>
                <c:pt idx="2" formatCode="0">
                  <c:v>42.490842490842489</c:v>
                </c:pt>
                <c:pt idx="3" formatCode="0">
                  <c:v>53.719008264462808</c:v>
                </c:pt>
                <c:pt idx="4" formatCode="0">
                  <c:v>56.910569105691053</c:v>
                </c:pt>
                <c:pt idx="6" formatCode="0">
                  <c:v>48.932676518883419</c:v>
                </c:pt>
                <c:pt idx="7" formatCode="0">
                  <c:v>57.246376811594203</c:v>
                </c:pt>
                <c:pt idx="9" formatCode="0">
                  <c:v>48.369565217391305</c:v>
                </c:pt>
                <c:pt idx="10" formatCode="0">
                  <c:v>51.473136915077987</c:v>
                </c:pt>
                <c:pt idx="12" formatCode="0">
                  <c:v>41</c:v>
                </c:pt>
                <c:pt idx="13" formatCode="0">
                  <c:v>56.38297872340425</c:v>
                </c:pt>
                <c:pt idx="14" formatCode="0">
                  <c:v>57.843137254901968</c:v>
                </c:pt>
                <c:pt idx="15" formatCode="0">
                  <c:v>53.04347826086957</c:v>
                </c:pt>
                <c:pt idx="16" formatCode="0">
                  <c:v>52.380952380952387</c:v>
                </c:pt>
                <c:pt idx="18" formatCode="0">
                  <c:v>51.675977653631286</c:v>
                </c:pt>
                <c:pt idx="19" formatCode="0">
                  <c:v>51.851851851851848</c:v>
                </c:pt>
                <c:pt idx="20" formatCode="0">
                  <c:v>50</c:v>
                </c:pt>
                <c:pt idx="21" formatCode="0">
                  <c:v>44.776119402985074</c:v>
                </c:pt>
                <c:pt idx="22" formatCode="0">
                  <c:v>48.07692307692308</c:v>
                </c:pt>
                <c:pt idx="24" formatCode="0">
                  <c:v>51.675977653631286</c:v>
                </c:pt>
                <c:pt idx="25" formatCode="0">
                  <c:v>48.9051094890511</c:v>
                </c:pt>
                <c:pt idx="26" formatCode="0">
                  <c:v>51.937984496124031</c:v>
                </c:pt>
              </c:numCache>
            </c:numRef>
          </c:val>
          <c:extLst>
            <c:ext xmlns:c16="http://schemas.microsoft.com/office/drawing/2014/chart" uri="{C3380CC4-5D6E-409C-BE32-E72D297353CC}">
              <c16:uniqueId val="{00000003-6D3D-4D97-9346-B794536ECD36}"/>
            </c:ext>
          </c:extLst>
        </c:ser>
        <c:ser>
          <c:idx val="4"/>
          <c:order val="4"/>
          <c:tx>
            <c:strRef>
              <c:f>Dati!$G$2379</c:f>
              <c:strCache>
                <c:ptCount val="1"/>
                <c:pt idx="0">
                  <c:v>Noteikti jā</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Dati!$B$2380:$B$2406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Dati!$G$2380:$G$2406</c:f>
              <c:numCache>
                <c:formatCode>General</c:formatCode>
                <c:ptCount val="27"/>
                <c:pt idx="0" formatCode="0">
                  <c:v>23.653088042049937</c:v>
                </c:pt>
                <c:pt idx="2" formatCode="0">
                  <c:v>35.164835164835168</c:v>
                </c:pt>
                <c:pt idx="3" formatCode="0">
                  <c:v>21.487603305785125</c:v>
                </c:pt>
                <c:pt idx="4" formatCode="0">
                  <c:v>13.008130081300814</c:v>
                </c:pt>
                <c:pt idx="6" formatCode="0">
                  <c:v>23.973727422003286</c:v>
                </c:pt>
                <c:pt idx="7" formatCode="0">
                  <c:v>21.739130434782609</c:v>
                </c:pt>
                <c:pt idx="9" formatCode="0">
                  <c:v>21.195652173913043</c:v>
                </c:pt>
                <c:pt idx="10" formatCode="0">
                  <c:v>24.436741767764296</c:v>
                </c:pt>
                <c:pt idx="12" formatCode="0">
                  <c:v>18</c:v>
                </c:pt>
                <c:pt idx="13" formatCode="0">
                  <c:v>23.404255319148938</c:v>
                </c:pt>
                <c:pt idx="14" formatCode="0">
                  <c:v>24.509803921568626</c:v>
                </c:pt>
                <c:pt idx="15" formatCode="0">
                  <c:v>27.826086956521738</c:v>
                </c:pt>
                <c:pt idx="16" formatCode="0">
                  <c:v>26.666666666666668</c:v>
                </c:pt>
                <c:pt idx="18" formatCode="0">
                  <c:v>26.256983240223462</c:v>
                </c:pt>
                <c:pt idx="19" formatCode="0">
                  <c:v>18.518518518518519</c:v>
                </c:pt>
                <c:pt idx="20" formatCode="0">
                  <c:v>29.411764705882355</c:v>
                </c:pt>
                <c:pt idx="21" formatCode="0">
                  <c:v>26.865671641791046</c:v>
                </c:pt>
                <c:pt idx="22" formatCode="0">
                  <c:v>15.384615384615385</c:v>
                </c:pt>
                <c:pt idx="24" formatCode="0">
                  <c:v>26.256983240223462</c:v>
                </c:pt>
                <c:pt idx="25" formatCode="0">
                  <c:v>21.897810218978105</c:v>
                </c:pt>
                <c:pt idx="26" formatCode="0">
                  <c:v>20.155038759689923</c:v>
                </c:pt>
              </c:numCache>
            </c:numRef>
          </c:val>
          <c:extLst>
            <c:ext xmlns:c16="http://schemas.microsoft.com/office/drawing/2014/chart" uri="{C3380CC4-5D6E-409C-BE32-E72D297353CC}">
              <c16:uniqueId val="{00000004-6D3D-4D97-9346-B794536ECD36}"/>
            </c:ext>
          </c:extLst>
        </c:ser>
        <c:ser>
          <c:idx val="5"/>
          <c:order val="5"/>
          <c:tx>
            <c:strRef>
              <c:f>Dati!$H$2379</c:f>
              <c:strCache>
                <c:ptCount val="1"/>
                <c:pt idx="0">
                  <c:v>.</c:v>
                </c:pt>
              </c:strCache>
            </c:strRef>
          </c:tx>
          <c:spPr>
            <a:noFill/>
          </c:spPr>
          <c:invertIfNegative val="0"/>
          <c:dLbls>
            <c:delete val="1"/>
          </c:dLbls>
          <c:cat>
            <c:strRef>
              <c:f>Dati!$B$2380:$B$2406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Dati!$H$2380:$H$2406</c:f>
              <c:numCache>
                <c:formatCode>0</c:formatCode>
                <c:ptCount val="27"/>
                <c:pt idx="0">
                  <c:v>14.977119888691355</c:v>
                </c:pt>
                <c:pt idx="1">
                  <c:v>89.352941176470594</c:v>
                </c:pt>
                <c:pt idx="2">
                  <c:v>11.697263520792937</c:v>
                </c:pt>
                <c:pt idx="3">
                  <c:v>14.146329606222658</c:v>
                </c:pt>
                <c:pt idx="4">
                  <c:v>19.434241989478721</c:v>
                </c:pt>
                <c:pt idx="5">
                  <c:v>89.352941176470594</c:v>
                </c:pt>
                <c:pt idx="6">
                  <c:v>16.446537235583889</c:v>
                </c:pt>
                <c:pt idx="7">
                  <c:v>10.367433930093782</c:v>
                </c:pt>
                <c:pt idx="8">
                  <c:v>89.352941176470594</c:v>
                </c:pt>
                <c:pt idx="9">
                  <c:v>19.787723785166243</c:v>
                </c:pt>
                <c:pt idx="10">
                  <c:v>13.443062493628311</c:v>
                </c:pt>
                <c:pt idx="11">
                  <c:v>89.352941176470594</c:v>
                </c:pt>
                <c:pt idx="12">
                  <c:v>30.352941176470594</c:v>
                </c:pt>
                <c:pt idx="13">
                  <c:v>9.5657071339174067</c:v>
                </c:pt>
                <c:pt idx="14">
                  <c:v>7</c:v>
                </c:pt>
                <c:pt idx="15">
                  <c:v>8.4833759590792894</c:v>
                </c:pt>
                <c:pt idx="16">
                  <c:v>10.305322128851536</c:v>
                </c:pt>
                <c:pt idx="17">
                  <c:v>89.352941176470594</c:v>
                </c:pt>
                <c:pt idx="18">
                  <c:v>11.419980282615846</c:v>
                </c:pt>
                <c:pt idx="19">
                  <c:v>18.982570806100227</c:v>
                </c:pt>
                <c:pt idx="20">
                  <c:v>9.9411764705882391</c:v>
                </c:pt>
                <c:pt idx="21">
                  <c:v>17.711150131694474</c:v>
                </c:pt>
                <c:pt idx="22">
                  <c:v>25.891402714932127</c:v>
                </c:pt>
                <c:pt idx="23">
                  <c:v>89.352941176470594</c:v>
                </c:pt>
                <c:pt idx="24">
                  <c:v>11.419980282615846</c:v>
                </c:pt>
                <c:pt idx="25">
                  <c:v>18.550021468441386</c:v>
                </c:pt>
                <c:pt idx="26">
                  <c:v>17.25991792065664</c:v>
                </c:pt>
              </c:numCache>
            </c:numRef>
          </c:val>
          <c:extLst>
            <c:ext xmlns:c16="http://schemas.microsoft.com/office/drawing/2014/chart" uri="{C3380CC4-5D6E-409C-BE32-E72D297353CC}">
              <c16:uniqueId val="{00000005-6D3D-4D97-9346-B794536ECD36}"/>
            </c:ext>
          </c:extLst>
        </c:ser>
        <c:ser>
          <c:idx val="6"/>
          <c:order val="6"/>
          <c:tx>
            <c:strRef>
              <c:f>Dati!$I$2379</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Dati!$B$2380:$B$2406</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Dati!$I$2380:$I$2406</c:f>
              <c:numCache>
                <c:formatCode>General</c:formatCode>
                <c:ptCount val="27"/>
                <c:pt idx="0" formatCode="0">
                  <c:v>13</c:v>
                </c:pt>
                <c:pt idx="2" formatCode="0">
                  <c:v>9.5238095238095237</c:v>
                </c:pt>
                <c:pt idx="3" formatCode="0">
                  <c:v>13.223140495867769</c:v>
                </c:pt>
                <c:pt idx="4" formatCode="0">
                  <c:v>18.292682926829269</c:v>
                </c:pt>
                <c:pt idx="6" formatCode="0">
                  <c:v>13.628899835796387</c:v>
                </c:pt>
                <c:pt idx="7" formatCode="0">
                  <c:v>13.768115942028986</c:v>
                </c:pt>
                <c:pt idx="9" formatCode="0">
                  <c:v>17.391304347826086</c:v>
                </c:pt>
                <c:pt idx="10" formatCode="0">
                  <c:v>12.305025996533796</c:v>
                </c:pt>
                <c:pt idx="12" formatCode="0">
                  <c:v>22</c:v>
                </c:pt>
                <c:pt idx="13" formatCode="0">
                  <c:v>9.5744680851063837</c:v>
                </c:pt>
                <c:pt idx="14" formatCode="0">
                  <c:v>8.8235294117647065</c:v>
                </c:pt>
                <c:pt idx="15" formatCode="0">
                  <c:v>10.434782608695652</c:v>
                </c:pt>
                <c:pt idx="16" formatCode="0">
                  <c:v>10.476190476190476</c:v>
                </c:pt>
                <c:pt idx="18" formatCode="0">
                  <c:v>9.4972067039106136</c:v>
                </c:pt>
                <c:pt idx="19" formatCode="0">
                  <c:v>15.74074074074074</c:v>
                </c:pt>
                <c:pt idx="20" formatCode="0">
                  <c:v>13.23529411764706</c:v>
                </c:pt>
                <c:pt idx="21" formatCode="0">
                  <c:v>19.402985074626866</c:v>
                </c:pt>
                <c:pt idx="22" formatCode="0">
                  <c:v>25</c:v>
                </c:pt>
                <c:pt idx="24" formatCode="0">
                  <c:v>9.4972067039106136</c:v>
                </c:pt>
                <c:pt idx="25" formatCode="0">
                  <c:v>18.613138686131386</c:v>
                </c:pt>
                <c:pt idx="26" formatCode="0">
                  <c:v>13.953488372093023</c:v>
                </c:pt>
              </c:numCache>
            </c:numRef>
          </c:val>
          <c:extLst>
            <c:ext xmlns:c16="http://schemas.microsoft.com/office/drawing/2014/chart" uri="{C3380CC4-5D6E-409C-BE32-E72D297353CC}">
              <c16:uniqueId val="{00000006-6D3D-4D97-9346-B794536ECD36}"/>
            </c:ext>
          </c:extLst>
        </c:ser>
        <c:dLbls>
          <c:showLegendKey val="0"/>
          <c:showVal val="1"/>
          <c:showCatName val="0"/>
          <c:showSerName val="0"/>
          <c:showPercent val="0"/>
          <c:showBubbleSize val="0"/>
        </c:dLbls>
        <c:gapWidth val="25"/>
        <c:overlap val="100"/>
        <c:axId val="421775632"/>
        <c:axId val="421776416"/>
      </c:barChart>
      <c:catAx>
        <c:axId val="42177563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21776416"/>
        <c:crossesAt val="26"/>
        <c:auto val="1"/>
        <c:lblAlgn val="ctr"/>
        <c:lblOffset val="100"/>
        <c:tickLblSkip val="1"/>
        <c:tickMarkSkip val="1"/>
        <c:noMultiLvlLbl val="0"/>
      </c:catAx>
      <c:valAx>
        <c:axId val="421776416"/>
        <c:scaling>
          <c:orientation val="minMax"/>
          <c:max val="145"/>
          <c:min val="0"/>
        </c:scaling>
        <c:delete val="1"/>
        <c:axPos val="t"/>
        <c:numFmt formatCode="0" sourceLinked="1"/>
        <c:majorTickMark val="out"/>
        <c:minorTickMark val="none"/>
        <c:tickLblPos val="nextTo"/>
        <c:crossAx val="42177563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640146235907998"/>
          <c:y val="8.7288173142467632E-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9.6159207506412853E-2"/>
          <c:w val="0.51862969143715465"/>
          <c:h val="0.89746793573646555"/>
        </c:manualLayout>
      </c:layout>
      <c:barChart>
        <c:barDir val="bar"/>
        <c:grouping val="stacked"/>
        <c:varyColors val="0"/>
        <c:ser>
          <c:idx val="0"/>
          <c:order val="0"/>
          <c:tx>
            <c:strRef>
              <c:f>Dati!$C$2411</c:f>
              <c:strCache>
                <c:ptCount val="1"/>
                <c:pt idx="0">
                  <c:v>.</c:v>
                </c:pt>
              </c:strCache>
            </c:strRef>
          </c:tx>
          <c:spPr>
            <a:noFill/>
          </c:spPr>
          <c:invertIfNegative val="0"/>
          <c:dLbls>
            <c:delete val="1"/>
          </c:dLbls>
          <c:cat>
            <c:strRef>
              <c:f>Dati!$B$2412:$B$2439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Dati!$C$2412:$C$2439</c:f>
              <c:numCache>
                <c:formatCode>0</c:formatCode>
                <c:ptCount val="28"/>
                <c:pt idx="0">
                  <c:v>22.329998728328597</c:v>
                </c:pt>
                <c:pt idx="1">
                  <c:v>34.41935483870968</c:v>
                </c:pt>
                <c:pt idx="2">
                  <c:v>20.057652711050103</c:v>
                </c:pt>
                <c:pt idx="3">
                  <c:v>24.549224968579807</c:v>
                </c:pt>
                <c:pt idx="4">
                  <c:v>34.41935483870968</c:v>
                </c:pt>
                <c:pt idx="5">
                  <c:v>20.281423804226918</c:v>
                </c:pt>
                <c:pt idx="6">
                  <c:v>23.591329361002671</c:v>
                </c:pt>
                <c:pt idx="7">
                  <c:v>34.41935483870968</c:v>
                </c:pt>
                <c:pt idx="8">
                  <c:v>18.629881154499152</c:v>
                </c:pt>
                <c:pt idx="9">
                  <c:v>22.981951438400557</c:v>
                </c:pt>
                <c:pt idx="10">
                  <c:v>34.41935483870968</c:v>
                </c:pt>
                <c:pt idx="11">
                  <c:v>21.973939991548107</c:v>
                </c:pt>
                <c:pt idx="12">
                  <c:v>22.868199723198128</c:v>
                </c:pt>
                <c:pt idx="13">
                  <c:v>34.41935483870968</c:v>
                </c:pt>
                <c:pt idx="14">
                  <c:v>21.176111595466434</c:v>
                </c:pt>
                <c:pt idx="15">
                  <c:v>23.421912383466708</c:v>
                </c:pt>
                <c:pt idx="16">
                  <c:v>34.41935483870968</c:v>
                </c:pt>
                <c:pt idx="17">
                  <c:v>21.847926267281107</c:v>
                </c:pt>
                <c:pt idx="18">
                  <c:v>22.4739623472421</c:v>
                </c:pt>
                <c:pt idx="19">
                  <c:v>34.41935483870968</c:v>
                </c:pt>
                <c:pt idx="20">
                  <c:v>20.374411018484956</c:v>
                </c:pt>
                <c:pt idx="21">
                  <c:v>19.772890192245029</c:v>
                </c:pt>
                <c:pt idx="22">
                  <c:v>34.41935483870968</c:v>
                </c:pt>
                <c:pt idx="23">
                  <c:v>7</c:v>
                </c:pt>
                <c:pt idx="24">
                  <c:v>22.635915348263815</c:v>
                </c:pt>
                <c:pt idx="25">
                  <c:v>34.41935483870968</c:v>
                </c:pt>
                <c:pt idx="26">
                  <c:v>19.350861688024743</c:v>
                </c:pt>
                <c:pt idx="27">
                  <c:v>20.227935696795484</c:v>
                </c:pt>
              </c:numCache>
            </c:numRef>
          </c:val>
          <c:extLst>
            <c:ext xmlns:c16="http://schemas.microsoft.com/office/drawing/2014/chart" uri="{C3380CC4-5D6E-409C-BE32-E72D297353CC}">
              <c16:uniqueId val="{00000000-B79B-4742-9F42-9352D5E4837F}"/>
            </c:ext>
          </c:extLst>
        </c:ser>
        <c:ser>
          <c:idx val="1"/>
          <c:order val="1"/>
          <c:tx>
            <c:strRef>
              <c:f>Dati!$D$2411</c:f>
              <c:strCache>
                <c:ptCount val="1"/>
                <c:pt idx="0">
                  <c:v>Noteikti nē</c:v>
                </c:pt>
              </c:strCache>
            </c:strRef>
          </c:tx>
          <c:spPr>
            <a:solidFill>
              <a:srgbClr val="C4BD97"/>
            </a:solidFill>
          </c:spPr>
          <c:invertIfNegative val="0"/>
          <c:dLbls>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79B-4742-9F42-9352D5E4837F}"/>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79B-4742-9F42-9352D5E4837F}"/>
                </c:ext>
              </c:extLst>
            </c:dLbl>
            <c:dLbl>
              <c:idx val="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79B-4742-9F42-9352D5E4837F}"/>
                </c:ext>
              </c:extLst>
            </c:dLbl>
            <c:dLbl>
              <c:idx val="1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79B-4742-9F42-9352D5E4837F}"/>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79B-4742-9F42-9352D5E4837F}"/>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79B-4742-9F42-9352D5E4837F}"/>
                </c:ext>
              </c:extLst>
            </c:dLbl>
            <c:dLbl>
              <c:idx val="2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9B-4742-9F42-9352D5E4837F}"/>
                </c:ext>
              </c:extLst>
            </c:dLbl>
            <c:dLbl>
              <c:idx val="2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9B-4742-9F42-9352D5E4837F}"/>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Dati!$B$2412:$B$2439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Dati!$D$2412:$D$2439</c:f>
              <c:numCache>
                <c:formatCode>General</c:formatCode>
                <c:ptCount val="28"/>
                <c:pt idx="0" formatCode="0">
                  <c:v>2.8909329829172141</c:v>
                </c:pt>
                <c:pt idx="2" formatCode="0">
                  <c:v>1.8617021276595744</c:v>
                </c:pt>
                <c:pt idx="3" formatCode="0">
                  <c:v>3.8961038961038961</c:v>
                </c:pt>
                <c:pt idx="5" formatCode="0">
                  <c:v>2.4137931034482758</c:v>
                </c:pt>
                <c:pt idx="6" formatCode="0">
                  <c:v>3.1847133757961785</c:v>
                </c:pt>
                <c:pt idx="8" formatCode="0">
                  <c:v>1.7543859649122806</c:v>
                </c:pt>
                <c:pt idx="9" formatCode="0">
                  <c:v>3.091190108191654</c:v>
                </c:pt>
                <c:pt idx="11" formatCode="0">
                  <c:v>2.6200873362445414</c:v>
                </c:pt>
                <c:pt idx="12" formatCode="0">
                  <c:v>3.3003300330032999</c:v>
                </c:pt>
                <c:pt idx="14" formatCode="0">
                  <c:v>2.7027027027027026</c:v>
                </c:pt>
                <c:pt idx="15" formatCode="0">
                  <c:v>3.0690537084398977</c:v>
                </c:pt>
                <c:pt idx="17" formatCode="0">
                  <c:v>2.2857142857142856</c:v>
                </c:pt>
                <c:pt idx="18" formatCode="0">
                  <c:v>3.0716723549488054</c:v>
                </c:pt>
                <c:pt idx="20" formatCode="0">
                  <c:v>2.8089887640449436</c:v>
                </c:pt>
                <c:pt idx="21" formatCode="0">
                  <c:v>1.0101010101010102</c:v>
                </c:pt>
                <c:pt idx="23" formatCode="0">
                  <c:v>4.838709677419355</c:v>
                </c:pt>
                <c:pt idx="24" formatCode="0">
                  <c:v>1.2738853503184715</c:v>
                </c:pt>
                <c:pt idx="26" formatCode="0">
                  <c:v>0</c:v>
                </c:pt>
                <c:pt idx="27" formatCode="0">
                  <c:v>2.3102310231023102</c:v>
                </c:pt>
              </c:numCache>
            </c:numRef>
          </c:val>
          <c:extLst>
            <c:ext xmlns:c16="http://schemas.microsoft.com/office/drawing/2014/chart" uri="{C3380CC4-5D6E-409C-BE32-E72D297353CC}">
              <c16:uniqueId val="{00000001-B79B-4742-9F42-9352D5E4837F}"/>
            </c:ext>
          </c:extLst>
        </c:ser>
        <c:ser>
          <c:idx val="2"/>
          <c:order val="2"/>
          <c:tx>
            <c:strRef>
              <c:f>Dati!$E$2411</c:f>
              <c:strCache>
                <c:ptCount val="1"/>
                <c:pt idx="0">
                  <c:v>Drīzāk nē</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Dati!$B$2412:$B$2439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Dati!$E$2412:$E$2439</c:f>
              <c:numCache>
                <c:formatCode>General</c:formatCode>
                <c:ptCount val="28"/>
                <c:pt idx="0" formatCode="0">
                  <c:v>9.1984231274638635</c:v>
                </c:pt>
                <c:pt idx="2" formatCode="0">
                  <c:v>12.5</c:v>
                </c:pt>
                <c:pt idx="3" formatCode="0">
                  <c:v>5.9740259740259738</c:v>
                </c:pt>
                <c:pt idx="5" formatCode="0">
                  <c:v>11.724137931034482</c:v>
                </c:pt>
                <c:pt idx="6" formatCode="0">
                  <c:v>7.6433121019108281</c:v>
                </c:pt>
                <c:pt idx="8" formatCode="0">
                  <c:v>14.035087719298245</c:v>
                </c:pt>
                <c:pt idx="9" formatCode="0">
                  <c:v>8.346213292117465</c:v>
                </c:pt>
                <c:pt idx="11" formatCode="0">
                  <c:v>9.8253275109170293</c:v>
                </c:pt>
                <c:pt idx="12" formatCode="0">
                  <c:v>8.2508250825082499</c:v>
                </c:pt>
                <c:pt idx="14" formatCode="0">
                  <c:v>10.54054054054054</c:v>
                </c:pt>
                <c:pt idx="15" formatCode="0">
                  <c:v>7.9283887468030692</c:v>
                </c:pt>
                <c:pt idx="17" formatCode="0">
                  <c:v>10.285714285714285</c:v>
                </c:pt>
                <c:pt idx="18" formatCode="0">
                  <c:v>8.8737201365187719</c:v>
                </c:pt>
                <c:pt idx="20" formatCode="0">
                  <c:v>11.235955056179774</c:v>
                </c:pt>
                <c:pt idx="21" formatCode="0">
                  <c:v>13.636363636363635</c:v>
                </c:pt>
                <c:pt idx="23" formatCode="0">
                  <c:v>22.58064516129032</c:v>
                </c:pt>
                <c:pt idx="24" formatCode="0">
                  <c:v>10.509554140127388</c:v>
                </c:pt>
                <c:pt idx="26" formatCode="0">
                  <c:v>15.068493150684931</c:v>
                </c:pt>
                <c:pt idx="27" formatCode="0">
                  <c:v>11.881188118811881</c:v>
                </c:pt>
              </c:numCache>
            </c:numRef>
          </c:val>
          <c:extLst>
            <c:ext xmlns:c16="http://schemas.microsoft.com/office/drawing/2014/chart" uri="{C3380CC4-5D6E-409C-BE32-E72D297353CC}">
              <c16:uniqueId val="{00000002-B79B-4742-9F42-9352D5E4837F}"/>
            </c:ext>
          </c:extLst>
        </c:ser>
        <c:ser>
          <c:idx val="3"/>
          <c:order val="3"/>
          <c:tx>
            <c:strRef>
              <c:f>Dati!$F$2411</c:f>
              <c:strCache>
                <c:ptCount val="1"/>
                <c:pt idx="0">
                  <c:v>Drīzāk jā</c:v>
                </c:pt>
              </c:strCache>
            </c:strRef>
          </c:tx>
          <c:spPr>
            <a:solidFill>
              <a:srgbClr val="489FB5"/>
            </a:solidFill>
          </c:spPr>
          <c:invertIfNegative val="0"/>
          <c:dLbls>
            <c:dLbl>
              <c:idx val="2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674846625766871E-2"/>
                    </c:manualLayout>
                  </c15:layout>
                </c:ext>
                <c:ext xmlns:c16="http://schemas.microsoft.com/office/drawing/2014/chart" uri="{C3380CC4-5D6E-409C-BE32-E72D297353CC}">
                  <c16:uniqueId val="{00000001-907E-4831-8372-329DCE610E73}"/>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Dati!$B$2412:$B$2439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Dati!$F$2412:$F$2439</c:f>
              <c:numCache>
                <c:formatCode>General</c:formatCode>
                <c:ptCount val="28"/>
                <c:pt idx="0" formatCode="0">
                  <c:v>50.722733245729302</c:v>
                </c:pt>
                <c:pt idx="2" formatCode="0">
                  <c:v>48.936170212765958</c:v>
                </c:pt>
                <c:pt idx="3" formatCode="0">
                  <c:v>52.467532467532465</c:v>
                </c:pt>
                <c:pt idx="5" formatCode="0">
                  <c:v>49.310344827586206</c:v>
                </c:pt>
                <c:pt idx="6" formatCode="0">
                  <c:v>51.592356687898089</c:v>
                </c:pt>
                <c:pt idx="8" formatCode="0">
                  <c:v>45.614035087719294</c:v>
                </c:pt>
                <c:pt idx="9" formatCode="0">
                  <c:v>51.622874806800624</c:v>
                </c:pt>
                <c:pt idx="11" formatCode="0">
                  <c:v>48.471615720524021</c:v>
                </c:pt>
                <c:pt idx="12" formatCode="0">
                  <c:v>54.125412541254128</c:v>
                </c:pt>
                <c:pt idx="14" formatCode="0">
                  <c:v>49.729729729729733</c:v>
                </c:pt>
                <c:pt idx="15" formatCode="0">
                  <c:v>51.662404092071611</c:v>
                </c:pt>
                <c:pt idx="17" formatCode="0">
                  <c:v>43.428571428571431</c:v>
                </c:pt>
                <c:pt idx="18" formatCode="0">
                  <c:v>52.901023890784984</c:v>
                </c:pt>
                <c:pt idx="20" formatCode="0">
                  <c:v>47.191011235955052</c:v>
                </c:pt>
                <c:pt idx="21" formatCode="0">
                  <c:v>50.505050505050505</c:v>
                </c:pt>
                <c:pt idx="23" formatCode="0">
                  <c:v>37.096774193548384</c:v>
                </c:pt>
                <c:pt idx="24" formatCode="0">
                  <c:v>51.273885350318473</c:v>
                </c:pt>
                <c:pt idx="26" formatCode="0">
                  <c:v>54.794520547945204</c:v>
                </c:pt>
                <c:pt idx="27" formatCode="0">
                  <c:v>47.524752475247524</c:v>
                </c:pt>
              </c:numCache>
            </c:numRef>
          </c:val>
          <c:extLst>
            <c:ext xmlns:c16="http://schemas.microsoft.com/office/drawing/2014/chart" uri="{C3380CC4-5D6E-409C-BE32-E72D297353CC}">
              <c16:uniqueId val="{00000003-B79B-4742-9F42-9352D5E4837F}"/>
            </c:ext>
          </c:extLst>
        </c:ser>
        <c:ser>
          <c:idx val="4"/>
          <c:order val="4"/>
          <c:tx>
            <c:strRef>
              <c:f>Dati!$G$2411</c:f>
              <c:strCache>
                <c:ptCount val="1"/>
                <c:pt idx="0">
                  <c:v>Noteikti jā</c:v>
                </c:pt>
              </c:strCache>
            </c:strRef>
          </c:tx>
          <c:spPr>
            <a:solidFill>
              <a:srgbClr val="16697A"/>
            </a:solidFill>
          </c:spPr>
          <c:invertIfNegative val="0"/>
          <c:dLbls>
            <c:dLbl>
              <c:idx val="17"/>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674846625766871E-2"/>
                    </c:manualLayout>
                  </c15:layout>
                </c:ext>
                <c:ext xmlns:c16="http://schemas.microsoft.com/office/drawing/2014/chart" uri="{C3380CC4-5D6E-409C-BE32-E72D297353CC}">
                  <c16:uniqueId val="{00000000-907E-4831-8372-329DCE610E73}"/>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Dati!$B$2412:$B$2439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Dati!$G$2412:$G$2439</c:f>
              <c:numCache>
                <c:formatCode>General</c:formatCode>
                <c:ptCount val="28"/>
                <c:pt idx="0" formatCode="0">
                  <c:v>23.653088042049937</c:v>
                </c:pt>
                <c:pt idx="2" formatCode="0">
                  <c:v>22.074468085106382</c:v>
                </c:pt>
                <c:pt idx="3" formatCode="0">
                  <c:v>25.194805194805191</c:v>
                </c:pt>
                <c:pt idx="5" formatCode="0">
                  <c:v>21.72413793103448</c:v>
                </c:pt>
                <c:pt idx="6" formatCode="0">
                  <c:v>24.840764331210192</c:v>
                </c:pt>
                <c:pt idx="8" formatCode="0">
                  <c:v>26.315789473684209</c:v>
                </c:pt>
                <c:pt idx="9" formatCode="0">
                  <c:v>23.183925811437405</c:v>
                </c:pt>
                <c:pt idx="11" formatCode="0">
                  <c:v>25.545851528384279</c:v>
                </c:pt>
                <c:pt idx="12" formatCode="0">
                  <c:v>20.792079207920793</c:v>
                </c:pt>
                <c:pt idx="14" formatCode="0">
                  <c:v>24.054054054054056</c:v>
                </c:pt>
                <c:pt idx="15" formatCode="0">
                  <c:v>23.273657289002557</c:v>
                </c:pt>
                <c:pt idx="17" formatCode="0">
                  <c:v>29.714285714285715</c:v>
                </c:pt>
                <c:pt idx="18" formatCode="0">
                  <c:v>21.843003412969285</c:v>
                </c:pt>
                <c:pt idx="20" formatCode="0">
                  <c:v>24.719101123595504</c:v>
                </c:pt>
                <c:pt idx="21" formatCode="0">
                  <c:v>19.696969696969695</c:v>
                </c:pt>
                <c:pt idx="23" formatCode="0">
                  <c:v>20.967741935483872</c:v>
                </c:pt>
                <c:pt idx="24" formatCode="0">
                  <c:v>22.29299363057325</c:v>
                </c:pt>
                <c:pt idx="26" formatCode="0">
                  <c:v>20.547945205479451</c:v>
                </c:pt>
                <c:pt idx="27" formatCode="0">
                  <c:v>22.442244224422442</c:v>
                </c:pt>
              </c:numCache>
            </c:numRef>
          </c:val>
          <c:extLst>
            <c:ext xmlns:c16="http://schemas.microsoft.com/office/drawing/2014/chart" uri="{C3380CC4-5D6E-409C-BE32-E72D297353CC}">
              <c16:uniqueId val="{00000004-B79B-4742-9F42-9352D5E4837F}"/>
            </c:ext>
          </c:extLst>
        </c:ser>
        <c:ser>
          <c:idx val="5"/>
          <c:order val="5"/>
          <c:tx>
            <c:strRef>
              <c:f>Dati!$H$2411</c:f>
              <c:strCache>
                <c:ptCount val="1"/>
                <c:pt idx="0">
                  <c:v>.</c:v>
                </c:pt>
              </c:strCache>
            </c:strRef>
          </c:tx>
          <c:spPr>
            <a:noFill/>
          </c:spPr>
          <c:invertIfNegative val="0"/>
          <c:dLbls>
            <c:delete val="1"/>
          </c:dLbls>
          <c:cat>
            <c:strRef>
              <c:f>Dati!$B$2412:$B$2439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Dati!$H$2412:$H$2439</c:f>
              <c:numCache>
                <c:formatCode>0</c:formatCode>
                <c:ptCount val="28"/>
                <c:pt idx="0">
                  <c:v>10.28651637455841</c:v>
                </c:pt>
                <c:pt idx="1">
                  <c:v>84.662337662337649</c:v>
                </c:pt>
                <c:pt idx="2">
                  <c:v>13.651699364465308</c:v>
                </c:pt>
                <c:pt idx="3">
                  <c:v>6.9999999999999929</c:v>
                </c:pt>
                <c:pt idx="4">
                  <c:v>84.662337662337649</c:v>
                </c:pt>
                <c:pt idx="5">
                  <c:v>13.627854903716965</c:v>
                </c:pt>
                <c:pt idx="6">
                  <c:v>8.2292166432293641</c:v>
                </c:pt>
                <c:pt idx="7">
                  <c:v>84.662337662337649</c:v>
                </c:pt>
                <c:pt idx="8">
                  <c:v>12.732513100934149</c:v>
                </c:pt>
                <c:pt idx="9">
                  <c:v>9.8555370440996199</c:v>
                </c:pt>
                <c:pt idx="10">
                  <c:v>84.662337662337649</c:v>
                </c:pt>
                <c:pt idx="11">
                  <c:v>10.644870413429352</c:v>
                </c:pt>
                <c:pt idx="12">
                  <c:v>9.7448459131627274</c:v>
                </c:pt>
                <c:pt idx="13">
                  <c:v>84.662337662337649</c:v>
                </c:pt>
                <c:pt idx="14">
                  <c:v>10.878553878553859</c:v>
                </c:pt>
                <c:pt idx="15">
                  <c:v>9.7262762812634804</c:v>
                </c:pt>
                <c:pt idx="16">
                  <c:v>84.662337662337649</c:v>
                </c:pt>
                <c:pt idx="17">
                  <c:v>11.519480519480503</c:v>
                </c:pt>
                <c:pt idx="18">
                  <c:v>9.9183103585833834</c:v>
                </c:pt>
                <c:pt idx="19">
                  <c:v>84.662337662337649</c:v>
                </c:pt>
                <c:pt idx="20">
                  <c:v>12.752225302787089</c:v>
                </c:pt>
                <c:pt idx="21">
                  <c:v>14.460317460317448</c:v>
                </c:pt>
                <c:pt idx="22">
                  <c:v>84.662337662337649</c:v>
                </c:pt>
                <c:pt idx="23">
                  <c:v>26.597821533305392</c:v>
                </c:pt>
                <c:pt idx="24">
                  <c:v>11.095458681445926</c:v>
                </c:pt>
                <c:pt idx="25">
                  <c:v>84.662337662337649</c:v>
                </c:pt>
                <c:pt idx="26">
                  <c:v>9.3198719089129938</c:v>
                </c:pt>
                <c:pt idx="27">
                  <c:v>14.695340962667686</c:v>
                </c:pt>
              </c:numCache>
            </c:numRef>
          </c:val>
          <c:extLst>
            <c:ext xmlns:c16="http://schemas.microsoft.com/office/drawing/2014/chart" uri="{C3380CC4-5D6E-409C-BE32-E72D297353CC}">
              <c16:uniqueId val="{00000005-B79B-4742-9F42-9352D5E4837F}"/>
            </c:ext>
          </c:extLst>
        </c:ser>
        <c:ser>
          <c:idx val="6"/>
          <c:order val="6"/>
          <c:tx>
            <c:strRef>
              <c:f>Dati!$I$2411</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Dati!$B$2412:$B$2439</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Dati!$I$2412:$I$2439</c:f>
              <c:numCache>
                <c:formatCode>General</c:formatCode>
                <c:ptCount val="28"/>
                <c:pt idx="0" formatCode="0">
                  <c:v>13</c:v>
                </c:pt>
                <c:pt idx="2" formatCode="0">
                  <c:v>14.627659574468085</c:v>
                </c:pt>
                <c:pt idx="3" formatCode="0">
                  <c:v>12.467532467532468</c:v>
                </c:pt>
                <c:pt idx="5" formatCode="0">
                  <c:v>14.827586206896552</c:v>
                </c:pt>
                <c:pt idx="6" formatCode="0">
                  <c:v>12.738853503184714</c:v>
                </c:pt>
                <c:pt idx="8" formatCode="0">
                  <c:v>12.280701754385964</c:v>
                </c:pt>
                <c:pt idx="9" formatCode="0">
                  <c:v>13.755795981452859</c:v>
                </c:pt>
                <c:pt idx="11" formatCode="0">
                  <c:v>13.537117903930133</c:v>
                </c:pt>
                <c:pt idx="12" formatCode="0">
                  <c:v>13.531353135313532</c:v>
                </c:pt>
                <c:pt idx="14" formatCode="0">
                  <c:v>12.972972972972974</c:v>
                </c:pt>
                <c:pt idx="15" formatCode="0">
                  <c:v>14.066496163682865</c:v>
                </c:pt>
                <c:pt idx="17" formatCode="0">
                  <c:v>14.285714285714285</c:v>
                </c:pt>
                <c:pt idx="18" formatCode="0">
                  <c:v>13.310580204778159</c:v>
                </c:pt>
                <c:pt idx="20" formatCode="0">
                  <c:v>14.04494382022472</c:v>
                </c:pt>
                <c:pt idx="21" formatCode="0">
                  <c:v>15.151515151515152</c:v>
                </c:pt>
                <c:pt idx="23" formatCode="0">
                  <c:v>14.516129032258066</c:v>
                </c:pt>
                <c:pt idx="24" formatCode="0">
                  <c:v>14.64968152866242</c:v>
                </c:pt>
                <c:pt idx="26" formatCode="0">
                  <c:v>9.5890410958904102</c:v>
                </c:pt>
                <c:pt idx="27" formatCode="0">
                  <c:v>15.841584158415841</c:v>
                </c:pt>
              </c:numCache>
            </c:numRef>
          </c:val>
          <c:extLst>
            <c:ext xmlns:c16="http://schemas.microsoft.com/office/drawing/2014/chart" uri="{C3380CC4-5D6E-409C-BE32-E72D297353CC}">
              <c16:uniqueId val="{00000006-B79B-4742-9F42-9352D5E4837F}"/>
            </c:ext>
          </c:extLst>
        </c:ser>
        <c:dLbls>
          <c:showLegendKey val="0"/>
          <c:showVal val="1"/>
          <c:showCatName val="0"/>
          <c:showSerName val="0"/>
          <c:showPercent val="0"/>
          <c:showBubbleSize val="0"/>
        </c:dLbls>
        <c:gapWidth val="25"/>
        <c:overlap val="100"/>
        <c:axId val="421781512"/>
        <c:axId val="421783864"/>
      </c:barChart>
      <c:catAx>
        <c:axId val="42178151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21783864"/>
        <c:crossesAt val="34.4"/>
        <c:auto val="1"/>
        <c:lblAlgn val="ctr"/>
        <c:lblOffset val="100"/>
        <c:tickLblSkip val="1"/>
        <c:tickMarkSkip val="1"/>
        <c:noMultiLvlLbl val="0"/>
      </c:catAx>
      <c:valAx>
        <c:axId val="421783864"/>
        <c:scaling>
          <c:orientation val="minMax"/>
          <c:max val="145"/>
          <c:min val="0"/>
        </c:scaling>
        <c:delete val="1"/>
        <c:axPos val="t"/>
        <c:numFmt formatCode="0" sourceLinked="1"/>
        <c:majorTickMark val="out"/>
        <c:minorTickMark val="none"/>
        <c:tickLblPos val="nextTo"/>
        <c:crossAx val="42178151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pPr>
            <a:r>
              <a:rPr lang="lv-LV" sz="1000"/>
              <a:t>%</a:t>
            </a:r>
          </a:p>
        </c:rich>
      </c:tx>
      <c:layout>
        <c:manualLayout>
          <c:xMode val="edge"/>
          <c:yMode val="edge"/>
          <c:x val="0.96215788294928584"/>
          <c:y val="0.20564362787984836"/>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9937629070184708"/>
          <c:y val="0.18951458653875167"/>
          <c:w val="0.50062370929815292"/>
          <c:h val="0.80014571454430261"/>
        </c:manualLayout>
      </c:layout>
      <c:barChart>
        <c:barDir val="bar"/>
        <c:grouping val="stacked"/>
        <c:varyColors val="0"/>
        <c:ser>
          <c:idx val="0"/>
          <c:order val="0"/>
          <c:tx>
            <c:strRef>
              <c:f>Dati!$C$2471</c:f>
              <c:strCache>
                <c:ptCount val="1"/>
                <c:pt idx="0">
                  <c:v>.</c:v>
                </c:pt>
              </c:strCache>
            </c:strRef>
          </c:tx>
          <c:spPr>
            <a:noFill/>
          </c:spPr>
          <c:invertIfNegative val="0"/>
          <c:dLbls>
            <c:delete val="1"/>
          </c:dLbls>
          <c:cat>
            <c:numRef>
              <c:f>Dati!$B$2472:$B$2473</c:f>
              <c:numCache>
                <c:formatCode>General</c:formatCode>
                <c:ptCount val="2"/>
              </c:numCache>
            </c:numRef>
          </c:cat>
          <c:val>
            <c:numRef>
              <c:f>Dati!$C$2472:$C$2473</c:f>
              <c:numCache>
                <c:formatCode>0</c:formatCode>
                <c:ptCount val="2"/>
                <c:pt idx="0">
                  <c:v>8.0512483574244413</c:v>
                </c:pt>
                <c:pt idx="1">
                  <c:v>7</c:v>
                </c:pt>
              </c:numCache>
            </c:numRef>
          </c:val>
          <c:extLst>
            <c:ext xmlns:c16="http://schemas.microsoft.com/office/drawing/2014/chart" uri="{C3380CC4-5D6E-409C-BE32-E72D297353CC}">
              <c16:uniqueId val="{00000000-17DC-4F34-BBA2-EA8DF780FF4A}"/>
            </c:ext>
          </c:extLst>
        </c:ser>
        <c:ser>
          <c:idx val="1"/>
          <c:order val="1"/>
          <c:tx>
            <c:strRef>
              <c:f>Dati!$D$2471</c:f>
              <c:strCache>
                <c:ptCount val="1"/>
                <c:pt idx="0">
                  <c:v>To nemaz nav svarīgi zināt</c:v>
                </c:pt>
              </c:strCache>
            </c:strRef>
          </c:tx>
          <c:spPr>
            <a:solidFill>
              <a:srgbClr val="C4BD97"/>
            </a:solidFill>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DC-4F34-BBA2-EA8DF780FF4A}"/>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DC-4F34-BBA2-EA8DF780FF4A}"/>
                </c:ext>
              </c:extLst>
            </c:dLbl>
            <c:spPr>
              <a:noFill/>
              <a:ln>
                <a:noFill/>
              </a:ln>
              <a:effectLst/>
            </c:spPr>
            <c:txPr>
              <a:bodyPr wrap="square" lIns="38100" tIns="19050" rIns="38100" bIns="19050" anchor="ctr">
                <a:spAutoFit/>
              </a:bodyPr>
              <a:lstStyle/>
              <a:p>
                <a:pPr>
                  <a:defRPr sz="11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Dati!$B$2472:$B$2473</c:f>
              <c:numCache>
                <c:formatCode>General</c:formatCode>
                <c:ptCount val="2"/>
              </c:numCache>
            </c:numRef>
          </c:cat>
          <c:val>
            <c:numRef>
              <c:f>Dati!$D$2472:$D$2473</c:f>
              <c:numCache>
                <c:formatCode>0</c:formatCode>
                <c:ptCount val="2"/>
                <c:pt idx="0">
                  <c:v>1.5768725361366622</c:v>
                </c:pt>
                <c:pt idx="1">
                  <c:v>1.4454664914586071</c:v>
                </c:pt>
              </c:numCache>
            </c:numRef>
          </c:val>
          <c:extLst>
            <c:ext xmlns:c16="http://schemas.microsoft.com/office/drawing/2014/chart" uri="{C3380CC4-5D6E-409C-BE32-E72D297353CC}">
              <c16:uniqueId val="{00000001-17DC-4F34-BBA2-EA8DF780FF4A}"/>
            </c:ext>
          </c:extLst>
        </c:ser>
        <c:ser>
          <c:idx val="2"/>
          <c:order val="2"/>
          <c:tx>
            <c:strRef>
              <c:f>Dati!$E$2471</c:f>
              <c:strCache>
                <c:ptCount val="1"/>
                <c:pt idx="0">
                  <c:v>To drīzāk nav svarīgi zināt</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Dati!$B$2472:$B$2473</c:f>
              <c:numCache>
                <c:formatCode>General</c:formatCode>
                <c:ptCount val="2"/>
              </c:numCache>
            </c:numRef>
          </c:cat>
          <c:val>
            <c:numRef>
              <c:f>Dati!$E$2472:$E$2473</c:f>
              <c:numCache>
                <c:formatCode>0</c:formatCode>
                <c:ptCount val="2"/>
                <c:pt idx="0">
                  <c:v>8.4099868593955325</c:v>
                </c:pt>
                <c:pt idx="1">
                  <c:v>9.592641261498029</c:v>
                </c:pt>
              </c:numCache>
            </c:numRef>
          </c:val>
          <c:extLst>
            <c:ext xmlns:c16="http://schemas.microsoft.com/office/drawing/2014/chart" uri="{C3380CC4-5D6E-409C-BE32-E72D297353CC}">
              <c16:uniqueId val="{00000002-17DC-4F34-BBA2-EA8DF780FF4A}"/>
            </c:ext>
          </c:extLst>
        </c:ser>
        <c:ser>
          <c:idx val="3"/>
          <c:order val="3"/>
          <c:tx>
            <c:strRef>
              <c:f>Dati!$F$2471</c:f>
              <c:strCache>
                <c:ptCount val="1"/>
                <c:pt idx="0">
                  <c:v>To ir drīzāk svarīgi zināt</c:v>
                </c:pt>
              </c:strCache>
            </c:strRef>
          </c:tx>
          <c:spPr>
            <a:solidFill>
              <a:srgbClr val="489FB5"/>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Dati!$B$2472:$B$2473</c:f>
              <c:numCache>
                <c:formatCode>General</c:formatCode>
                <c:ptCount val="2"/>
              </c:numCache>
            </c:numRef>
          </c:cat>
          <c:val>
            <c:numRef>
              <c:f>Dati!$F$2472:$F$2473</c:f>
              <c:numCache>
                <c:formatCode>0</c:formatCode>
                <c:ptCount val="2"/>
                <c:pt idx="0">
                  <c:v>37.319316688567675</c:v>
                </c:pt>
                <c:pt idx="1">
                  <c:v>40.07884362680683</c:v>
                </c:pt>
              </c:numCache>
            </c:numRef>
          </c:val>
          <c:extLst>
            <c:ext xmlns:c16="http://schemas.microsoft.com/office/drawing/2014/chart" uri="{C3380CC4-5D6E-409C-BE32-E72D297353CC}">
              <c16:uniqueId val="{00000003-17DC-4F34-BBA2-EA8DF780FF4A}"/>
            </c:ext>
          </c:extLst>
        </c:ser>
        <c:ser>
          <c:idx val="4"/>
          <c:order val="4"/>
          <c:tx>
            <c:strRef>
              <c:f>Dati!$G$2471</c:f>
              <c:strCache>
                <c:ptCount val="1"/>
                <c:pt idx="0">
                  <c:v>To ir ļoti svarīgi zināt</c:v>
                </c:pt>
              </c:strCache>
            </c:strRef>
          </c:tx>
          <c:spPr>
            <a:solidFill>
              <a:srgbClr val="16697A"/>
            </a:solidFill>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Dati!$B$2472:$B$2473</c:f>
              <c:numCache>
                <c:formatCode>General</c:formatCode>
                <c:ptCount val="2"/>
              </c:numCache>
            </c:numRef>
          </c:cat>
          <c:val>
            <c:numRef>
              <c:f>Dati!$G$2472:$G$2473</c:f>
              <c:numCache>
                <c:formatCode>0</c:formatCode>
                <c:ptCount val="2"/>
                <c:pt idx="0">
                  <c:v>47.831800262812088</c:v>
                </c:pt>
                <c:pt idx="1">
                  <c:v>43.495400788436264</c:v>
                </c:pt>
              </c:numCache>
            </c:numRef>
          </c:val>
          <c:extLst>
            <c:ext xmlns:c16="http://schemas.microsoft.com/office/drawing/2014/chart" uri="{C3380CC4-5D6E-409C-BE32-E72D297353CC}">
              <c16:uniqueId val="{00000004-17DC-4F34-BBA2-EA8DF780FF4A}"/>
            </c:ext>
          </c:extLst>
        </c:ser>
        <c:ser>
          <c:idx val="5"/>
          <c:order val="5"/>
          <c:tx>
            <c:strRef>
              <c:f>Dati!$H$2471</c:f>
              <c:strCache>
                <c:ptCount val="1"/>
                <c:pt idx="0">
                  <c:v>.</c:v>
                </c:pt>
              </c:strCache>
            </c:strRef>
          </c:tx>
          <c:spPr>
            <a:noFill/>
          </c:spPr>
          <c:invertIfNegative val="0"/>
          <c:dLbls>
            <c:delete val="1"/>
          </c:dLbls>
          <c:cat>
            <c:numRef>
              <c:f>Dati!$B$2472:$B$2473</c:f>
              <c:numCache>
                <c:formatCode>General</c:formatCode>
                <c:ptCount val="2"/>
              </c:numCache>
            </c:numRef>
          </c:cat>
          <c:val>
            <c:numRef>
              <c:f>Dati!$H$2472:$H$2473</c:f>
              <c:numCache>
                <c:formatCode>0</c:formatCode>
                <c:ptCount val="2"/>
                <c:pt idx="0">
                  <c:v>7</c:v>
                </c:pt>
                <c:pt idx="1">
                  <c:v>8.5768725361366691</c:v>
                </c:pt>
              </c:numCache>
            </c:numRef>
          </c:val>
          <c:extLst>
            <c:ext xmlns:c16="http://schemas.microsoft.com/office/drawing/2014/chart" uri="{C3380CC4-5D6E-409C-BE32-E72D297353CC}">
              <c16:uniqueId val="{00000005-17DC-4F34-BBA2-EA8DF780FF4A}"/>
            </c:ext>
          </c:extLst>
        </c:ser>
        <c:ser>
          <c:idx val="6"/>
          <c:order val="6"/>
          <c:tx>
            <c:strRef>
              <c:f>Dati!$I$2471</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sz="11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Dati!$B$2472:$B$2473</c:f>
              <c:numCache>
                <c:formatCode>General</c:formatCode>
                <c:ptCount val="2"/>
              </c:numCache>
            </c:numRef>
          </c:cat>
          <c:val>
            <c:numRef>
              <c:f>Dati!$I$2472:$I$2473</c:f>
              <c:numCache>
                <c:formatCode>0</c:formatCode>
                <c:ptCount val="2"/>
                <c:pt idx="0">
                  <c:v>4.8620236530880421</c:v>
                </c:pt>
                <c:pt idx="1">
                  <c:v>5.3876478318002627</c:v>
                </c:pt>
              </c:numCache>
            </c:numRef>
          </c:val>
          <c:extLst>
            <c:ext xmlns:c16="http://schemas.microsoft.com/office/drawing/2014/chart" uri="{C3380CC4-5D6E-409C-BE32-E72D297353CC}">
              <c16:uniqueId val="{00000006-17DC-4F34-BBA2-EA8DF780FF4A}"/>
            </c:ext>
          </c:extLst>
        </c:ser>
        <c:dLbls>
          <c:showLegendKey val="0"/>
          <c:showVal val="1"/>
          <c:showCatName val="0"/>
          <c:showSerName val="0"/>
          <c:showPercent val="0"/>
          <c:showBubbleSize val="0"/>
        </c:dLbls>
        <c:gapWidth val="25"/>
        <c:overlap val="100"/>
        <c:axId val="421780336"/>
        <c:axId val="421776024"/>
      </c:barChart>
      <c:catAx>
        <c:axId val="421780336"/>
        <c:scaling>
          <c:orientation val="maxMin"/>
        </c:scaling>
        <c:delete val="0"/>
        <c:axPos val="l"/>
        <c:numFmt formatCode="General" sourceLinked="1"/>
        <c:majorTickMark val="none"/>
        <c:minorTickMark val="none"/>
        <c:tickLblPos val="low"/>
        <c:spPr>
          <a:ln w="3175">
            <a:solidFill>
              <a:sysClr val="windowText" lastClr="000000"/>
            </a:solidFill>
            <a:prstDash val="solid"/>
          </a:ln>
        </c:spPr>
        <c:txPr>
          <a:bodyPr rot="0" vert="horz"/>
          <a:lstStyle/>
          <a:p>
            <a:pPr>
              <a:defRPr sz="1000"/>
            </a:pPr>
            <a:endParaRPr lang="lv-LV"/>
          </a:p>
        </c:txPr>
        <c:crossAx val="421776024"/>
        <c:crossesAt val="18"/>
        <c:auto val="1"/>
        <c:lblAlgn val="ctr"/>
        <c:lblOffset val="100"/>
        <c:tickLblSkip val="1"/>
        <c:tickMarkSkip val="1"/>
        <c:noMultiLvlLbl val="0"/>
      </c:catAx>
      <c:valAx>
        <c:axId val="421776024"/>
        <c:scaling>
          <c:orientation val="minMax"/>
          <c:max val="130"/>
          <c:min val="0"/>
        </c:scaling>
        <c:delete val="1"/>
        <c:axPos val="t"/>
        <c:numFmt formatCode="0" sourceLinked="1"/>
        <c:majorTickMark val="out"/>
        <c:minorTickMark val="none"/>
        <c:tickLblPos val="nextTo"/>
        <c:crossAx val="421780336"/>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Dati!$C$2547</c:f>
              <c:strCache>
                <c:ptCount val="1"/>
                <c:pt idx="0">
                  <c:v>.</c:v>
                </c:pt>
              </c:strCache>
            </c:strRef>
          </c:tx>
          <c:spPr>
            <a:noFill/>
          </c:spPr>
          <c:invertIfNegative val="0"/>
          <c:dLbls>
            <c:delete val="1"/>
          </c:dLbls>
          <c:cat>
            <c:strRef>
              <c:f>Dati!$B$2548:$B$2574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Dati!$C$2548:$C$2574</c:f>
              <c:numCache>
                <c:formatCode>0</c:formatCode>
                <c:ptCount val="27"/>
                <c:pt idx="0">
                  <c:v>10.05661886533737</c:v>
                </c:pt>
                <c:pt idx="1">
                  <c:v>20.043478260869563</c:v>
                </c:pt>
                <c:pt idx="2">
                  <c:v>7.9555661729574769</c:v>
                </c:pt>
                <c:pt idx="3">
                  <c:v>10.539346029464607</c:v>
                </c:pt>
                <c:pt idx="4">
                  <c:v>11.913396960056556</c:v>
                </c:pt>
                <c:pt idx="5">
                  <c:v>20.043478260869563</c:v>
                </c:pt>
                <c:pt idx="6">
                  <c:v>9.3702434497037181</c:v>
                </c:pt>
                <c:pt idx="7">
                  <c:v>12.072463768115941</c:v>
                </c:pt>
                <c:pt idx="8">
                  <c:v>20.043478260869563</c:v>
                </c:pt>
                <c:pt idx="9">
                  <c:v>8.0869565217391308</c:v>
                </c:pt>
                <c:pt idx="10">
                  <c:v>10.684726094491747</c:v>
                </c:pt>
                <c:pt idx="11">
                  <c:v>20.043478260869563</c:v>
                </c:pt>
                <c:pt idx="12">
                  <c:v>10.043478260869565</c:v>
                </c:pt>
                <c:pt idx="13">
                  <c:v>10.469010175763181</c:v>
                </c:pt>
                <c:pt idx="14">
                  <c:v>12.200341005967605</c:v>
                </c:pt>
                <c:pt idx="15">
                  <c:v>7</c:v>
                </c:pt>
                <c:pt idx="16">
                  <c:v>11.472049689440993</c:v>
                </c:pt>
                <c:pt idx="17">
                  <c:v>20.043478260869563</c:v>
                </c:pt>
                <c:pt idx="18">
                  <c:v>9.7082827301433081</c:v>
                </c:pt>
                <c:pt idx="19">
                  <c:v>10.321256038647341</c:v>
                </c:pt>
                <c:pt idx="20">
                  <c:v>12.690537084398976</c:v>
                </c:pt>
                <c:pt idx="21">
                  <c:v>9.5957170668397129</c:v>
                </c:pt>
                <c:pt idx="22">
                  <c:v>8.5050167224080262</c:v>
                </c:pt>
                <c:pt idx="23">
                  <c:v>20.043478260869563</c:v>
                </c:pt>
                <c:pt idx="24">
                  <c:v>9.7082827301433081</c:v>
                </c:pt>
                <c:pt idx="25">
                  <c:v>10.554427165979053</c:v>
                </c:pt>
                <c:pt idx="26">
                  <c:v>9.9659588810246031</c:v>
                </c:pt>
              </c:numCache>
            </c:numRef>
          </c:val>
          <c:extLst>
            <c:ext xmlns:c16="http://schemas.microsoft.com/office/drawing/2014/chart" uri="{C3380CC4-5D6E-409C-BE32-E72D297353CC}">
              <c16:uniqueId val="{00000000-02C9-4C65-8050-63DCA6FA11D5}"/>
            </c:ext>
          </c:extLst>
        </c:ser>
        <c:ser>
          <c:idx val="1"/>
          <c:order val="1"/>
          <c:tx>
            <c:strRef>
              <c:f>Dati!$D$2547</c:f>
              <c:strCache>
                <c:ptCount val="1"/>
                <c:pt idx="0">
                  <c:v>To nemaz nav svarīgi zināt</c:v>
                </c:pt>
              </c:strCache>
            </c:strRef>
          </c:tx>
          <c:spPr>
            <a:solidFill>
              <a:srgbClr val="C4BD97"/>
            </a:solidFill>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B6-4971-B427-7D1B218F4120}"/>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B6-4971-B427-7D1B218F4120}"/>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B6-4971-B427-7D1B218F4120}"/>
                </c:ext>
              </c:extLst>
            </c:dLbl>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B6-4971-B427-7D1B218F4120}"/>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B6-4971-B427-7D1B218F4120}"/>
                </c:ext>
              </c:extLst>
            </c:dLbl>
            <c:dLbl>
              <c:idx val="7"/>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B6-4971-B427-7D1B218F4120}"/>
                </c:ext>
              </c:extLst>
            </c:dLbl>
            <c:dLbl>
              <c:idx val="1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B6-4971-B427-7D1B218F4120}"/>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DB6-4971-B427-7D1B218F4120}"/>
                </c:ext>
              </c:extLst>
            </c:dLbl>
            <c:dLbl>
              <c:idx val="1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DB6-4971-B427-7D1B218F4120}"/>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31-433E-87B2-F4112B6743E9}"/>
                </c:ext>
              </c:extLst>
            </c:dLbl>
            <c:dLbl>
              <c:idx val="1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DB6-4971-B427-7D1B218F4120}"/>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DB6-4971-B427-7D1B218F4120}"/>
                </c:ext>
              </c:extLst>
            </c:dLbl>
            <c:dLbl>
              <c:idx val="1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DB6-4971-B427-7D1B218F4120}"/>
                </c:ext>
              </c:extLst>
            </c:dLbl>
            <c:dLbl>
              <c:idx val="2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DB6-4971-B427-7D1B218F4120}"/>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DB6-4971-B427-7D1B218F4120}"/>
                </c:ext>
              </c:extLst>
            </c:dLbl>
            <c:dLbl>
              <c:idx val="2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DB6-4971-B427-7D1B218F4120}"/>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DB6-4971-B427-7D1B218F4120}"/>
                </c:ext>
              </c:extLst>
            </c:dLbl>
            <c:dLbl>
              <c:idx val="2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DB6-4971-B427-7D1B218F4120}"/>
                </c:ext>
              </c:extLst>
            </c:dLbl>
            <c:dLbl>
              <c:idx val="2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DB6-4971-B427-7D1B218F4120}"/>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Dati!$B$2548:$B$2574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Dati!$D$2548:$D$2574</c:f>
              <c:numCache>
                <c:formatCode>General</c:formatCode>
                <c:ptCount val="27"/>
                <c:pt idx="0" formatCode="0">
                  <c:v>1.5768725361366622</c:v>
                </c:pt>
                <c:pt idx="2" formatCode="0">
                  <c:v>2.5641025641025643</c:v>
                </c:pt>
                <c:pt idx="3" formatCode="0">
                  <c:v>1.6528925619834711</c:v>
                </c:pt>
                <c:pt idx="4" formatCode="0.0">
                  <c:v>0.4065040650406504</c:v>
                </c:pt>
                <c:pt idx="6" formatCode="0">
                  <c:v>1.6420361247947455</c:v>
                </c:pt>
                <c:pt idx="7" formatCode="0">
                  <c:v>1.4492753623188406</c:v>
                </c:pt>
                <c:pt idx="9" formatCode="0">
                  <c:v>3.2608695652173911</c:v>
                </c:pt>
                <c:pt idx="10" formatCode="0">
                  <c:v>1.0398613518197575</c:v>
                </c:pt>
                <c:pt idx="12" formatCode="0">
                  <c:v>0</c:v>
                </c:pt>
                <c:pt idx="13" formatCode="0">
                  <c:v>2.1276595744680851</c:v>
                </c:pt>
                <c:pt idx="14" formatCode="0">
                  <c:v>0</c:v>
                </c:pt>
                <c:pt idx="15" formatCode="0">
                  <c:v>3.4782608695652173</c:v>
                </c:pt>
                <c:pt idx="16" formatCode="0">
                  <c:v>1.9047619047619047</c:v>
                </c:pt>
                <c:pt idx="18" formatCode="0">
                  <c:v>2.2346368715083798</c:v>
                </c:pt>
                <c:pt idx="19" formatCode="0">
                  <c:v>1.3888888888888888</c:v>
                </c:pt>
                <c:pt idx="20" formatCode="0">
                  <c:v>0</c:v>
                </c:pt>
                <c:pt idx="21" formatCode="0">
                  <c:v>0</c:v>
                </c:pt>
                <c:pt idx="22" formatCode="0">
                  <c:v>1.9230769230769231</c:v>
                </c:pt>
                <c:pt idx="24" formatCode="0">
                  <c:v>2.2346368715083798</c:v>
                </c:pt>
                <c:pt idx="25" formatCode="0">
                  <c:v>1.0948905109489051</c:v>
                </c:pt>
                <c:pt idx="26" formatCode="0">
                  <c:v>0.77519379844961245</c:v>
                </c:pt>
              </c:numCache>
            </c:numRef>
          </c:val>
          <c:extLst>
            <c:ext xmlns:c16="http://schemas.microsoft.com/office/drawing/2014/chart" uri="{C3380CC4-5D6E-409C-BE32-E72D297353CC}">
              <c16:uniqueId val="{00000001-02C9-4C65-8050-63DCA6FA11D5}"/>
            </c:ext>
          </c:extLst>
        </c:ser>
        <c:ser>
          <c:idx val="2"/>
          <c:order val="2"/>
          <c:tx>
            <c:strRef>
              <c:f>Dati!$E$2547</c:f>
              <c:strCache>
                <c:ptCount val="1"/>
                <c:pt idx="0">
                  <c:v>To drīzāk nav svarīgi zināt</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Dati!$B$2548:$B$2574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Dati!$E$2548:$E$2574</c:f>
              <c:numCache>
                <c:formatCode>General</c:formatCode>
                <c:ptCount val="27"/>
                <c:pt idx="0" formatCode="0">
                  <c:v>8.4099868593955325</c:v>
                </c:pt>
                <c:pt idx="2" formatCode="0">
                  <c:v>9.5238095238095237</c:v>
                </c:pt>
                <c:pt idx="3" formatCode="0">
                  <c:v>7.8512396694214877</c:v>
                </c:pt>
                <c:pt idx="4" formatCode="0">
                  <c:v>7.7235772357723578</c:v>
                </c:pt>
                <c:pt idx="6" formatCode="0">
                  <c:v>9.0311986863711002</c:v>
                </c:pt>
                <c:pt idx="7" formatCode="0">
                  <c:v>6.5217391304347823</c:v>
                </c:pt>
                <c:pt idx="9" formatCode="0">
                  <c:v>8.695652173913043</c:v>
                </c:pt>
                <c:pt idx="10" formatCode="0">
                  <c:v>8.3188908145580598</c:v>
                </c:pt>
                <c:pt idx="12" formatCode="0">
                  <c:v>10</c:v>
                </c:pt>
                <c:pt idx="13" formatCode="0">
                  <c:v>7.4468085106382977</c:v>
                </c:pt>
                <c:pt idx="14" formatCode="0">
                  <c:v>7.8431372549019605</c:v>
                </c:pt>
                <c:pt idx="15" formatCode="0">
                  <c:v>9.5652173913043477</c:v>
                </c:pt>
                <c:pt idx="16" formatCode="0">
                  <c:v>6.666666666666667</c:v>
                </c:pt>
                <c:pt idx="18" formatCode="0">
                  <c:v>8.1005586592178762</c:v>
                </c:pt>
                <c:pt idx="19" formatCode="0">
                  <c:v>8.3333333333333339</c:v>
                </c:pt>
                <c:pt idx="20" formatCode="0">
                  <c:v>7.3529411764705879</c:v>
                </c:pt>
                <c:pt idx="21" formatCode="0">
                  <c:v>10.447761194029852</c:v>
                </c:pt>
                <c:pt idx="22" formatCode="0">
                  <c:v>9.615384615384615</c:v>
                </c:pt>
                <c:pt idx="24" formatCode="0">
                  <c:v>8.1005586592178762</c:v>
                </c:pt>
                <c:pt idx="25" formatCode="0">
                  <c:v>8.3941605839416056</c:v>
                </c:pt>
                <c:pt idx="26" formatCode="0">
                  <c:v>9.3023255813953494</c:v>
                </c:pt>
              </c:numCache>
            </c:numRef>
          </c:val>
          <c:extLst>
            <c:ext xmlns:c16="http://schemas.microsoft.com/office/drawing/2014/chart" uri="{C3380CC4-5D6E-409C-BE32-E72D297353CC}">
              <c16:uniqueId val="{00000002-02C9-4C65-8050-63DCA6FA11D5}"/>
            </c:ext>
          </c:extLst>
        </c:ser>
        <c:ser>
          <c:idx val="3"/>
          <c:order val="3"/>
          <c:tx>
            <c:strRef>
              <c:f>Dati!$F$2547</c:f>
              <c:strCache>
                <c:ptCount val="1"/>
                <c:pt idx="0">
                  <c:v>To ir drīzāk svarīgi zināt</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Dati!$B$2548:$B$2574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Dati!$F$2548:$F$2574</c:f>
              <c:numCache>
                <c:formatCode>General</c:formatCode>
                <c:ptCount val="27"/>
                <c:pt idx="0" formatCode="0">
                  <c:v>37.319316688567675</c:v>
                </c:pt>
                <c:pt idx="2" formatCode="0">
                  <c:v>41.025641025641029</c:v>
                </c:pt>
                <c:pt idx="3" formatCode="0">
                  <c:v>35.123966942148762</c:v>
                </c:pt>
                <c:pt idx="4" formatCode="0">
                  <c:v>35.365853658536587</c:v>
                </c:pt>
                <c:pt idx="6" formatCode="0">
                  <c:v>38.259441707717571</c:v>
                </c:pt>
                <c:pt idx="7" formatCode="0">
                  <c:v>32.608695652173914</c:v>
                </c:pt>
                <c:pt idx="9" formatCode="0">
                  <c:v>36.413043478260867</c:v>
                </c:pt>
                <c:pt idx="10" formatCode="0">
                  <c:v>37.608318890814559</c:v>
                </c:pt>
                <c:pt idx="12" formatCode="0">
                  <c:v>39</c:v>
                </c:pt>
                <c:pt idx="13" formatCode="0">
                  <c:v>41.48936170212766</c:v>
                </c:pt>
                <c:pt idx="14" formatCode="0">
                  <c:v>45.098039215686278</c:v>
                </c:pt>
                <c:pt idx="15" formatCode="0">
                  <c:v>34.782608695652172</c:v>
                </c:pt>
                <c:pt idx="16" formatCode="0">
                  <c:v>35.238095238095241</c:v>
                </c:pt>
                <c:pt idx="18" formatCode="0">
                  <c:v>36.871508379888269</c:v>
                </c:pt>
                <c:pt idx="19" formatCode="0">
                  <c:v>36.111111111111114</c:v>
                </c:pt>
                <c:pt idx="20" formatCode="0">
                  <c:v>51.470588235294116</c:v>
                </c:pt>
                <c:pt idx="21" formatCode="0">
                  <c:v>29.850746268656717</c:v>
                </c:pt>
                <c:pt idx="22" formatCode="0">
                  <c:v>36.53846153846154</c:v>
                </c:pt>
                <c:pt idx="24" formatCode="0">
                  <c:v>36.871508379888269</c:v>
                </c:pt>
                <c:pt idx="25" formatCode="0">
                  <c:v>36.496350364963504</c:v>
                </c:pt>
                <c:pt idx="26" formatCode="0">
                  <c:v>40.310077519379846</c:v>
                </c:pt>
              </c:numCache>
            </c:numRef>
          </c:val>
          <c:extLst>
            <c:ext xmlns:c16="http://schemas.microsoft.com/office/drawing/2014/chart" uri="{C3380CC4-5D6E-409C-BE32-E72D297353CC}">
              <c16:uniqueId val="{00000003-02C9-4C65-8050-63DCA6FA11D5}"/>
            </c:ext>
          </c:extLst>
        </c:ser>
        <c:ser>
          <c:idx val="4"/>
          <c:order val="4"/>
          <c:tx>
            <c:strRef>
              <c:f>Dati!$G$2547</c:f>
              <c:strCache>
                <c:ptCount val="1"/>
                <c:pt idx="0">
                  <c:v>To ir ļoti svarīgi zināt</c:v>
                </c:pt>
              </c:strCache>
            </c:strRef>
          </c:tx>
          <c:spPr>
            <a:solidFill>
              <a:srgbClr val="16697A"/>
            </a:solidFill>
          </c:spPr>
          <c:invertIfNegative val="0"/>
          <c:dLbls>
            <c:dLbl>
              <c:idx val="7"/>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07D2-4707-8BB2-9F7FC8AEDB1D}"/>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Dati!$B$2548:$B$2574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Dati!$G$2548:$G$2574</c:f>
              <c:numCache>
                <c:formatCode>General</c:formatCode>
                <c:ptCount val="27"/>
                <c:pt idx="0" formatCode="0">
                  <c:v>47.831800262812088</c:v>
                </c:pt>
                <c:pt idx="2" formatCode="0">
                  <c:v>43.589743589743591</c:v>
                </c:pt>
                <c:pt idx="3" formatCode="0">
                  <c:v>50</c:v>
                </c:pt>
                <c:pt idx="4" formatCode="0">
                  <c:v>50.40650406504065</c:v>
                </c:pt>
                <c:pt idx="6" formatCode="0">
                  <c:v>45.977011494252871</c:v>
                </c:pt>
                <c:pt idx="7" formatCode="0">
                  <c:v>55.072463768115945</c:v>
                </c:pt>
                <c:pt idx="9" formatCode="0">
                  <c:v>45.108695652173914</c:v>
                </c:pt>
                <c:pt idx="10" formatCode="0">
                  <c:v>48.700173310225303</c:v>
                </c:pt>
                <c:pt idx="12" formatCode="0">
                  <c:v>46</c:v>
                </c:pt>
                <c:pt idx="13" formatCode="0">
                  <c:v>44.680851063829785</c:v>
                </c:pt>
                <c:pt idx="14" formatCode="0">
                  <c:v>38.235294117647058</c:v>
                </c:pt>
                <c:pt idx="15" formatCode="0">
                  <c:v>49.565217391304351</c:v>
                </c:pt>
                <c:pt idx="16" formatCode="0">
                  <c:v>52.38095238095238</c:v>
                </c:pt>
                <c:pt idx="18" formatCode="0">
                  <c:v>48.324022346368714</c:v>
                </c:pt>
                <c:pt idx="19" formatCode="0">
                  <c:v>48.611111111111114</c:v>
                </c:pt>
                <c:pt idx="20" formatCode="0">
                  <c:v>39.705882352941174</c:v>
                </c:pt>
                <c:pt idx="21" formatCode="0">
                  <c:v>53.731343283582092</c:v>
                </c:pt>
                <c:pt idx="22" formatCode="0">
                  <c:v>44.230769230769234</c:v>
                </c:pt>
                <c:pt idx="24" formatCode="0">
                  <c:v>48.324022346368714</c:v>
                </c:pt>
                <c:pt idx="25" formatCode="0">
                  <c:v>48.540145985401459</c:v>
                </c:pt>
                <c:pt idx="26" formatCode="0">
                  <c:v>44.961240310077521</c:v>
                </c:pt>
              </c:numCache>
            </c:numRef>
          </c:val>
          <c:extLst>
            <c:ext xmlns:c16="http://schemas.microsoft.com/office/drawing/2014/chart" uri="{C3380CC4-5D6E-409C-BE32-E72D297353CC}">
              <c16:uniqueId val="{00000004-02C9-4C65-8050-63DCA6FA11D5}"/>
            </c:ext>
          </c:extLst>
        </c:ser>
        <c:ser>
          <c:idx val="5"/>
          <c:order val="5"/>
          <c:tx>
            <c:strRef>
              <c:f>Dati!$H$2547</c:f>
              <c:strCache>
                <c:ptCount val="1"/>
                <c:pt idx="0">
                  <c:v>.</c:v>
                </c:pt>
              </c:strCache>
            </c:strRef>
          </c:tx>
          <c:spPr>
            <a:noFill/>
          </c:spPr>
          <c:invertIfNegative val="0"/>
          <c:dLbls>
            <c:delete val="1"/>
          </c:dLbls>
          <c:cat>
            <c:strRef>
              <c:f>Dati!$B$2548:$B$2574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Dati!$H$2548:$H$2574</c:f>
              <c:numCache>
                <c:formatCode>0</c:formatCode>
                <c:ptCount val="27"/>
                <c:pt idx="0">
                  <c:v>13.025353636855527</c:v>
                </c:pt>
                <c:pt idx="1">
                  <c:v>98.17647058823529</c:v>
                </c:pt>
                <c:pt idx="2">
                  <c:v>13.56108597285067</c:v>
                </c:pt>
                <c:pt idx="3">
                  <c:v>13.052503646086528</c:v>
                </c:pt>
                <c:pt idx="4">
                  <c:v>12.404112864658053</c:v>
                </c:pt>
                <c:pt idx="5">
                  <c:v>98.17647058823529</c:v>
                </c:pt>
                <c:pt idx="6">
                  <c:v>13.940017386264849</c:v>
                </c:pt>
                <c:pt idx="7">
                  <c:v>10.495311167945431</c:v>
                </c:pt>
                <c:pt idx="8">
                  <c:v>98.17647058823529</c:v>
                </c:pt>
                <c:pt idx="9">
                  <c:v>16.654731457800509</c:v>
                </c:pt>
                <c:pt idx="10">
                  <c:v>11.867978387195429</c:v>
                </c:pt>
                <c:pt idx="11">
                  <c:v>98.17647058823529</c:v>
                </c:pt>
                <c:pt idx="12">
                  <c:v>13.17647058823529</c:v>
                </c:pt>
                <c:pt idx="13">
                  <c:v>12.006257822277846</c:v>
                </c:pt>
                <c:pt idx="14">
                  <c:v>14.843137254901954</c:v>
                </c:pt>
                <c:pt idx="15">
                  <c:v>13.828644501278767</c:v>
                </c:pt>
                <c:pt idx="16">
                  <c:v>10.55742296918767</c:v>
                </c:pt>
                <c:pt idx="17">
                  <c:v>98.17647058823529</c:v>
                </c:pt>
                <c:pt idx="18">
                  <c:v>12.980939861978307</c:v>
                </c:pt>
                <c:pt idx="19">
                  <c:v>13.454248366013061</c:v>
                </c:pt>
                <c:pt idx="20">
                  <c:v>7</c:v>
                </c:pt>
                <c:pt idx="21">
                  <c:v>14.594381035996481</c:v>
                </c:pt>
                <c:pt idx="22">
                  <c:v>17.407239819004516</c:v>
                </c:pt>
                <c:pt idx="23">
                  <c:v>98.17647058823529</c:v>
                </c:pt>
                <c:pt idx="24">
                  <c:v>12.980939861978307</c:v>
                </c:pt>
                <c:pt idx="25">
                  <c:v>13.139974237870327</c:v>
                </c:pt>
                <c:pt idx="26">
                  <c:v>12.905152758777923</c:v>
                </c:pt>
              </c:numCache>
            </c:numRef>
          </c:val>
          <c:extLst>
            <c:ext xmlns:c16="http://schemas.microsoft.com/office/drawing/2014/chart" uri="{C3380CC4-5D6E-409C-BE32-E72D297353CC}">
              <c16:uniqueId val="{00000005-02C9-4C65-8050-63DCA6FA11D5}"/>
            </c:ext>
          </c:extLst>
        </c:ser>
        <c:ser>
          <c:idx val="6"/>
          <c:order val="6"/>
          <c:tx>
            <c:strRef>
              <c:f>Dati!$I$2547</c:f>
              <c:strCache>
                <c:ptCount val="1"/>
                <c:pt idx="0">
                  <c:v>Grūti pateikt</c:v>
                </c:pt>
              </c:strCache>
            </c:strRef>
          </c:tx>
          <c:spPr>
            <a:solidFill>
              <a:sysClr val="window" lastClr="FFFFFF">
                <a:lumMod val="75000"/>
              </a:sysClr>
            </a:solidFill>
          </c:spPr>
          <c:invertIfNegative val="0"/>
          <c:dLbls>
            <c:dLbl>
              <c:idx val="20"/>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DB6-4971-B427-7D1B218F4120}"/>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Dati!$B$2548:$B$2574</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Dati!$I$2548:$I$2574</c:f>
              <c:numCache>
                <c:formatCode>General</c:formatCode>
                <c:ptCount val="27"/>
                <c:pt idx="0" formatCode="0">
                  <c:v>4.8620236530880421</c:v>
                </c:pt>
                <c:pt idx="2" formatCode="0">
                  <c:v>3.2967032967032965</c:v>
                </c:pt>
                <c:pt idx="3" formatCode="0">
                  <c:v>5.3719008264462813</c:v>
                </c:pt>
                <c:pt idx="4" formatCode="0">
                  <c:v>6.0975609756097562</c:v>
                </c:pt>
                <c:pt idx="6" formatCode="0">
                  <c:v>5.0903119868637106</c:v>
                </c:pt>
                <c:pt idx="7" formatCode="0">
                  <c:v>4.3478260869565215</c:v>
                </c:pt>
                <c:pt idx="9" formatCode="0">
                  <c:v>6.5217391304347823</c:v>
                </c:pt>
                <c:pt idx="10" formatCode="0">
                  <c:v>4.3327556325823222</c:v>
                </c:pt>
                <c:pt idx="12" formatCode="0">
                  <c:v>5</c:v>
                </c:pt>
                <c:pt idx="13" formatCode="0">
                  <c:v>4.2553191489361701</c:v>
                </c:pt>
                <c:pt idx="14" formatCode="0">
                  <c:v>8.8235294117647065</c:v>
                </c:pt>
                <c:pt idx="15" formatCode="0">
                  <c:v>2.6086956521739131</c:v>
                </c:pt>
                <c:pt idx="16" formatCode="0">
                  <c:v>3.8095238095238093</c:v>
                </c:pt>
                <c:pt idx="18" formatCode="0">
                  <c:v>4.4692737430167595</c:v>
                </c:pt>
                <c:pt idx="19" formatCode="0">
                  <c:v>5.5555555555555554</c:v>
                </c:pt>
                <c:pt idx="20" formatCode="0">
                  <c:v>1.4705882352941178</c:v>
                </c:pt>
                <c:pt idx="21" formatCode="0">
                  <c:v>5.9701492537313436</c:v>
                </c:pt>
                <c:pt idx="22" formatCode="0">
                  <c:v>7.6923076923076925</c:v>
                </c:pt>
                <c:pt idx="24" formatCode="0">
                  <c:v>4.4692737430167595</c:v>
                </c:pt>
                <c:pt idx="25" formatCode="0">
                  <c:v>5.4744525547445253</c:v>
                </c:pt>
                <c:pt idx="26" formatCode="0">
                  <c:v>4.6511627906976747</c:v>
                </c:pt>
              </c:numCache>
            </c:numRef>
          </c:val>
          <c:extLst>
            <c:ext xmlns:c16="http://schemas.microsoft.com/office/drawing/2014/chart" uri="{C3380CC4-5D6E-409C-BE32-E72D297353CC}">
              <c16:uniqueId val="{00000006-02C9-4C65-8050-63DCA6FA11D5}"/>
            </c:ext>
          </c:extLst>
        </c:ser>
        <c:dLbls>
          <c:showLegendKey val="0"/>
          <c:showVal val="1"/>
          <c:showCatName val="0"/>
          <c:showSerName val="0"/>
          <c:showPercent val="0"/>
          <c:showBubbleSize val="0"/>
        </c:dLbls>
        <c:gapWidth val="25"/>
        <c:overlap val="100"/>
        <c:axId val="421774848"/>
        <c:axId val="421777984"/>
      </c:barChart>
      <c:catAx>
        <c:axId val="42177484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21777984"/>
        <c:crossesAt val="20"/>
        <c:auto val="1"/>
        <c:lblAlgn val="ctr"/>
        <c:lblOffset val="100"/>
        <c:tickLblSkip val="1"/>
        <c:tickMarkSkip val="1"/>
        <c:noMultiLvlLbl val="0"/>
      </c:catAx>
      <c:valAx>
        <c:axId val="421777984"/>
        <c:scaling>
          <c:orientation val="minMax"/>
          <c:max val="145"/>
          <c:min val="0"/>
        </c:scaling>
        <c:delete val="1"/>
        <c:axPos val="t"/>
        <c:numFmt formatCode="0" sourceLinked="1"/>
        <c:majorTickMark val="out"/>
        <c:minorTickMark val="none"/>
        <c:tickLblPos val="nextTo"/>
        <c:crossAx val="421774848"/>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6735995398117147"/>
          <c:y val="8.681013747879586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4876519542466019"/>
          <c:y val="9.7172337936693609E-2"/>
          <c:w val="0.47649571944532615"/>
          <c:h val="0.88617350769069614"/>
        </c:manualLayout>
      </c:layout>
      <c:barChart>
        <c:barDir val="bar"/>
        <c:grouping val="stacked"/>
        <c:varyColors val="0"/>
        <c:ser>
          <c:idx val="0"/>
          <c:order val="0"/>
          <c:tx>
            <c:strRef>
              <c:f>Dati!$C$358</c:f>
              <c:strCache>
                <c:ptCount val="1"/>
                <c:pt idx="0">
                  <c:v>Jā, pēdējā gada laikā</c:v>
                </c:pt>
              </c:strCache>
            </c:strRef>
          </c:tx>
          <c:spPr>
            <a:solidFill>
              <a:srgbClr val="16697A"/>
            </a:solidFill>
          </c:spPr>
          <c:invertIfNegative val="0"/>
          <c:dLbls>
            <c:dLbl>
              <c:idx val="12"/>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3C-47A8-A737-3BA607864483}"/>
                </c:ext>
              </c:extLst>
            </c:dLbl>
            <c:dLbl>
              <c:idx val="17"/>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53315128410041E-2"/>
                      <c:h val="3.03820543332405E-2"/>
                    </c:manualLayout>
                  </c15:layout>
                </c:ext>
                <c:ext xmlns:c16="http://schemas.microsoft.com/office/drawing/2014/chart" uri="{C3380CC4-5D6E-409C-BE32-E72D297353CC}">
                  <c16:uniqueId val="{00000000-EEA8-43C6-B437-1DD370BD24CF}"/>
                </c:ext>
              </c:extLst>
            </c:dLbl>
            <c:dLbl>
              <c:idx val="18"/>
              <c:spPr>
                <a:noFill/>
                <a:ln>
                  <a:noFill/>
                </a:ln>
                <a:effectLst/>
              </c:spPr>
              <c:txPr>
                <a:bodyPr wrap="square" lIns="38100" tIns="19050" rIns="38100" bIns="19050" anchor="ctr">
                  <a:spAutoFit/>
                </a:bodyPr>
                <a:lstStyle/>
                <a:p>
                  <a:pPr>
                    <a:defRPr b="1">
                      <a:solidFill>
                        <a:schemeClr val="tx1"/>
                      </a:solidFill>
                    </a:defRPr>
                  </a:pPr>
                  <a:endParaRPr lang="lv-LV"/>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3C-47A8-A737-3BA607864483}"/>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Dati!$B$359:$B$386</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Dati!$C$359:$C$386</c:f>
              <c:numCache>
                <c:formatCode>General</c:formatCode>
                <c:ptCount val="28"/>
                <c:pt idx="0" formatCode="0">
                  <c:v>7.6215505913272015</c:v>
                </c:pt>
                <c:pt idx="2" formatCode="0">
                  <c:v>15.425531914893616</c:v>
                </c:pt>
                <c:pt idx="5" formatCode="0">
                  <c:v>14.482758620689657</c:v>
                </c:pt>
                <c:pt idx="6" formatCode="0">
                  <c:v>3.397027600849257</c:v>
                </c:pt>
                <c:pt idx="8" formatCode="0">
                  <c:v>50.877192982456144</c:v>
                </c:pt>
                <c:pt idx="11" formatCode="0">
                  <c:v>12.22707423580786</c:v>
                </c:pt>
                <c:pt idx="12" formatCode="0">
                  <c:v>0.66006600660066006</c:v>
                </c:pt>
                <c:pt idx="14" formatCode="0">
                  <c:v>10</c:v>
                </c:pt>
                <c:pt idx="15" formatCode="0">
                  <c:v>5.3708439897698215</c:v>
                </c:pt>
                <c:pt idx="17" formatCode="0">
                  <c:v>30.857142857142854</c:v>
                </c:pt>
                <c:pt idx="18" formatCode="0">
                  <c:v>0.68259385665529015</c:v>
                </c:pt>
                <c:pt idx="20" formatCode="0">
                  <c:v>10.674157303370785</c:v>
                </c:pt>
                <c:pt idx="21" formatCode="0">
                  <c:v>19.696969696969695</c:v>
                </c:pt>
                <c:pt idx="23" formatCode="0">
                  <c:v>14.516129032258066</c:v>
                </c:pt>
                <c:pt idx="24" formatCode="0">
                  <c:v>15.605095541401273</c:v>
                </c:pt>
                <c:pt idx="26" formatCode="0">
                  <c:v>13.698630136986301</c:v>
                </c:pt>
                <c:pt idx="27" formatCode="0">
                  <c:v>15.841584158415841</c:v>
                </c:pt>
              </c:numCache>
            </c:numRef>
          </c:val>
          <c:extLst>
            <c:ext xmlns:c16="http://schemas.microsoft.com/office/drawing/2014/chart" uri="{C3380CC4-5D6E-409C-BE32-E72D297353CC}">
              <c16:uniqueId val="{00000002-A73C-47A8-A737-3BA607864483}"/>
            </c:ext>
          </c:extLst>
        </c:ser>
        <c:ser>
          <c:idx val="1"/>
          <c:order val="1"/>
          <c:tx>
            <c:strRef>
              <c:f>Dati!$D$358</c:f>
              <c:strCache>
                <c:ptCount val="1"/>
                <c:pt idx="0">
                  <c:v>Jā, pēdējo 3 gadu laikā</c:v>
                </c:pt>
              </c:strCache>
            </c:strRef>
          </c:tx>
          <c:spPr>
            <a:solidFill>
              <a:srgbClr val="489FB5"/>
            </a:solidFill>
          </c:spPr>
          <c:invertIfNegative val="0"/>
          <c:dLbls>
            <c:dLbl>
              <c:idx val="12"/>
              <c:layout>
                <c:manualLayout>
                  <c:x val="8.3333333333333332E-3"/>
                  <c:y val="5.06367572220674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3C-47A8-A737-3BA607864483}"/>
                </c:ext>
              </c:extLst>
            </c:dLbl>
            <c:dLbl>
              <c:idx val="18"/>
              <c:layout>
                <c:manualLayout>
                  <c:x val="1.2500000000000001E-2"/>
                  <c:y val="7.859859184372471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3C-47A8-A737-3BA607864483}"/>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Dati!$B$359:$B$386</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Dati!$D$359:$D$386</c:f>
              <c:numCache>
                <c:formatCode>General</c:formatCode>
                <c:ptCount val="28"/>
                <c:pt idx="0" formatCode="0">
                  <c:v>3.0223390275952693</c:v>
                </c:pt>
                <c:pt idx="2" formatCode="0">
                  <c:v>6.1170212765957448</c:v>
                </c:pt>
                <c:pt idx="5" formatCode="0">
                  <c:v>4.8275862068965516</c:v>
                </c:pt>
                <c:pt idx="6" formatCode="0">
                  <c:v>1.910828025477707</c:v>
                </c:pt>
                <c:pt idx="8" formatCode="0">
                  <c:v>20.175438596491226</c:v>
                </c:pt>
                <c:pt idx="11" formatCode="0">
                  <c:v>4.5851528384279483</c:v>
                </c:pt>
                <c:pt idx="12" formatCode="0">
                  <c:v>0.66006600660066006</c:v>
                </c:pt>
                <c:pt idx="14" formatCode="0">
                  <c:v>3.5135135135135136</c:v>
                </c:pt>
                <c:pt idx="15" formatCode="0">
                  <c:v>2.5575447570332481</c:v>
                </c:pt>
                <c:pt idx="17" formatCode="0">
                  <c:v>10.857142857142858</c:v>
                </c:pt>
                <c:pt idx="18" formatCode="0">
                  <c:v>0.68259385665529015</c:v>
                </c:pt>
                <c:pt idx="20" formatCode="0">
                  <c:v>7.3033707865168536</c:v>
                </c:pt>
                <c:pt idx="21" formatCode="0">
                  <c:v>5.0505050505050502</c:v>
                </c:pt>
                <c:pt idx="23" formatCode="0">
                  <c:v>11.29032258064516</c:v>
                </c:pt>
                <c:pt idx="24" formatCode="0">
                  <c:v>5.095541401273886</c:v>
                </c:pt>
                <c:pt idx="26" formatCode="0">
                  <c:v>5.4794520547945202</c:v>
                </c:pt>
                <c:pt idx="27" formatCode="0">
                  <c:v>6.2706270627062706</c:v>
                </c:pt>
              </c:numCache>
            </c:numRef>
          </c:val>
          <c:extLst>
            <c:ext xmlns:c16="http://schemas.microsoft.com/office/drawing/2014/chart" uri="{C3380CC4-5D6E-409C-BE32-E72D297353CC}">
              <c16:uniqueId val="{00000005-A73C-47A8-A737-3BA607864483}"/>
            </c:ext>
          </c:extLst>
        </c:ser>
        <c:ser>
          <c:idx val="2"/>
          <c:order val="2"/>
          <c:tx>
            <c:strRef>
              <c:f>Dati!$E$358</c:f>
              <c:strCache>
                <c:ptCount val="1"/>
                <c:pt idx="0">
                  <c:v>Jā, pēdējo 5 gadu laikā</c:v>
                </c:pt>
              </c:strCache>
            </c:strRef>
          </c:tx>
          <c:spPr>
            <a:solidFill>
              <a:srgbClr val="C2BDC7"/>
            </a:solidFill>
          </c:spPr>
          <c:invertIfNegative val="0"/>
          <c:dLbls>
            <c:dLbl>
              <c:idx val="6"/>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0-BD9E-456E-B53F-7A2C7FE9E299}"/>
                </c:ext>
              </c:extLst>
            </c:dLbl>
            <c:dLbl>
              <c:idx val="12"/>
              <c:layout>
                <c:manualLayout>
                  <c:x val="2.083333333333333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3C-47A8-A737-3BA607864483}"/>
                </c:ext>
              </c:extLst>
            </c:dLbl>
            <c:dLbl>
              <c:idx val="18"/>
              <c:layout>
                <c:manualLayout>
                  <c:x val="2.2916666666666589E-2"/>
                  <c:y val="3.37578381480449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3C-47A8-A737-3BA607864483}"/>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Dati!$B$359:$B$386</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Dati!$E$359:$E$386</c:f>
              <c:numCache>
                <c:formatCode>General</c:formatCode>
                <c:ptCount val="28"/>
                <c:pt idx="0" formatCode="0">
                  <c:v>1.7082785808147174</c:v>
                </c:pt>
                <c:pt idx="2" formatCode="0">
                  <c:v>3.4574468085106385</c:v>
                </c:pt>
                <c:pt idx="5" formatCode="0">
                  <c:v>2.4137931034482758</c:v>
                </c:pt>
                <c:pt idx="6" formatCode="0">
                  <c:v>1.2738853503184715</c:v>
                </c:pt>
                <c:pt idx="8" formatCode="0">
                  <c:v>11.403508771929824</c:v>
                </c:pt>
                <c:pt idx="11" formatCode="0">
                  <c:v>2.1834061135371177</c:v>
                </c:pt>
                <c:pt idx="12" formatCode="0">
                  <c:v>0.99009900990099009</c:v>
                </c:pt>
                <c:pt idx="14" formatCode="0">
                  <c:v>1.6216216216216217</c:v>
                </c:pt>
                <c:pt idx="15" formatCode="0">
                  <c:v>1.7902813299232736</c:v>
                </c:pt>
                <c:pt idx="17" formatCode="0">
                  <c:v>2.2857142857142856</c:v>
                </c:pt>
                <c:pt idx="18" formatCode="0">
                  <c:v>1.5358361774744027</c:v>
                </c:pt>
                <c:pt idx="20" formatCode="0">
                  <c:v>3.3707865168539324</c:v>
                </c:pt>
                <c:pt idx="21" formatCode="0">
                  <c:v>3.535353535353535</c:v>
                </c:pt>
                <c:pt idx="23" formatCode="0">
                  <c:v>1.6129032258064515</c:v>
                </c:pt>
                <c:pt idx="24" formatCode="0">
                  <c:v>3.8216560509554141</c:v>
                </c:pt>
                <c:pt idx="26" formatCode="0">
                  <c:v>4.10958904109589</c:v>
                </c:pt>
                <c:pt idx="27" formatCode="0">
                  <c:v>3.3003300330032999</c:v>
                </c:pt>
              </c:numCache>
            </c:numRef>
          </c:val>
          <c:extLst>
            <c:ext xmlns:c16="http://schemas.microsoft.com/office/drawing/2014/chart" uri="{C3380CC4-5D6E-409C-BE32-E72D297353CC}">
              <c16:uniqueId val="{00000009-A73C-47A8-A737-3BA607864483}"/>
            </c:ext>
          </c:extLst>
        </c:ser>
        <c:ser>
          <c:idx val="3"/>
          <c:order val="3"/>
          <c:tx>
            <c:strRef>
              <c:f>Dati!$F$358</c:f>
              <c:strCache>
                <c:ptCount val="1"/>
                <c:pt idx="0">
                  <c:v>Senāk</c:v>
                </c:pt>
              </c:strCache>
            </c:strRef>
          </c:tx>
          <c:spPr>
            <a:solidFill>
              <a:srgbClr val="7C7287"/>
            </a:solidFill>
          </c:spPr>
          <c:invertIfNegative val="0"/>
          <c:dLbls>
            <c:dLbl>
              <c:idx val="6"/>
              <c:layout>
                <c:manualLayout>
                  <c:x val="1.6666666666666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73C-47A8-A737-3BA607864483}"/>
                </c:ext>
              </c:extLst>
            </c:dLbl>
            <c:dLbl>
              <c:idx val="12"/>
              <c:layout>
                <c:manualLayout>
                  <c:x val="3.7499999999999999E-2"/>
                  <c:y val="0"/>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73C-47A8-A737-3BA607864483}"/>
                </c:ext>
              </c:extLst>
            </c:dLbl>
            <c:dLbl>
              <c:idx val="18"/>
              <c:layout>
                <c:manualLayout>
                  <c:x val="3.3333333333333257E-2"/>
                  <c:y val="1.68789190740225E-7"/>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73C-47A8-A737-3BA607864483}"/>
                </c:ext>
              </c:extLst>
            </c:dLbl>
            <c:dLbl>
              <c:idx val="23"/>
              <c:layout>
                <c:manualLayout>
                  <c:x val="1.666666666666659E-2"/>
                  <c:y val="1.5719718368744943E-16"/>
                </c:manualLayout>
              </c:layout>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73C-47A8-A737-3BA607864483}"/>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Dati!$B$359:$B$386</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Dati!$F$359:$F$386</c:f>
              <c:numCache>
                <c:formatCode>General</c:formatCode>
                <c:ptCount val="28"/>
                <c:pt idx="0" formatCode="0">
                  <c:v>2.6281208935611038</c:v>
                </c:pt>
                <c:pt idx="2" formatCode="0">
                  <c:v>5.3191489361702127</c:v>
                </c:pt>
                <c:pt idx="5" formatCode="0">
                  <c:v>4.8275862068965516</c:v>
                </c:pt>
                <c:pt idx="6" formatCode="0">
                  <c:v>1.2738853503184715</c:v>
                </c:pt>
                <c:pt idx="8" formatCode="0">
                  <c:v>17.543859649122805</c:v>
                </c:pt>
                <c:pt idx="11" formatCode="0">
                  <c:v>3.2751091703056767</c:v>
                </c:pt>
                <c:pt idx="12" formatCode="0">
                  <c:v>1.6501650165016499</c:v>
                </c:pt>
                <c:pt idx="14" formatCode="0">
                  <c:v>2.7027027027027026</c:v>
                </c:pt>
                <c:pt idx="15" formatCode="0">
                  <c:v>2.5575447570332481</c:v>
                </c:pt>
                <c:pt idx="17" formatCode="0">
                  <c:v>4.5714285714285712</c:v>
                </c:pt>
                <c:pt idx="18" formatCode="0">
                  <c:v>2.0477815699658701</c:v>
                </c:pt>
                <c:pt idx="20" formatCode="0">
                  <c:v>3.9325842696629212</c:v>
                </c:pt>
                <c:pt idx="21" formatCode="0">
                  <c:v>6.5656565656565666</c:v>
                </c:pt>
                <c:pt idx="23" formatCode="0">
                  <c:v>1.6129032258064515</c:v>
                </c:pt>
                <c:pt idx="24" formatCode="0">
                  <c:v>6.0509554140127388</c:v>
                </c:pt>
                <c:pt idx="26" formatCode="0">
                  <c:v>4.10958904109589</c:v>
                </c:pt>
                <c:pt idx="27" formatCode="0">
                  <c:v>5.6105610561056105</c:v>
                </c:pt>
              </c:numCache>
            </c:numRef>
          </c:val>
          <c:extLst>
            <c:ext xmlns:c16="http://schemas.microsoft.com/office/drawing/2014/chart" uri="{C3380CC4-5D6E-409C-BE32-E72D297353CC}">
              <c16:uniqueId val="{0000000E-A73C-47A8-A737-3BA607864483}"/>
            </c:ext>
          </c:extLst>
        </c:ser>
        <c:ser>
          <c:idx val="4"/>
          <c:order val="4"/>
          <c:tx>
            <c:strRef>
              <c:f>Dati!$G$358</c:f>
              <c:strCache>
                <c:ptCount val="1"/>
                <c:pt idx="0">
                  <c:v>Nekad</c:v>
                </c:pt>
              </c:strCache>
            </c:strRef>
          </c:tx>
          <c:spPr>
            <a:solidFill>
              <a:srgbClr val="C4BD97"/>
            </a:solidFill>
          </c:spPr>
          <c:invertIfNegative val="0"/>
          <c:dLbls>
            <c:spPr>
              <a:noFill/>
              <a:ln>
                <a:noFill/>
              </a:ln>
              <a:effectLst/>
            </c:spPr>
            <c:txPr>
              <a:bodyPr wrap="square" lIns="38100" tIns="19050" rIns="38100" bIns="19050" anchor="ctr">
                <a:spAutoFit/>
              </a:bodyPr>
              <a:lstStyle/>
              <a:p>
                <a:pPr>
                  <a:defRPr b="1">
                    <a:solidFill>
                      <a:sysClr val="windowText" lastClr="000000"/>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Dati!$B$359:$B$386</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Dati!$G$359:$G$386</c:f>
              <c:numCache>
                <c:formatCode>General</c:formatCode>
                <c:ptCount val="28"/>
                <c:pt idx="0" formatCode="0">
                  <c:v>85.019710906701704</c:v>
                </c:pt>
                <c:pt idx="2" formatCode="0">
                  <c:v>69.680851063829792</c:v>
                </c:pt>
                <c:pt idx="3" formatCode="0">
                  <c:v>100</c:v>
                </c:pt>
                <c:pt idx="5" formatCode="0">
                  <c:v>73.448275862068968</c:v>
                </c:pt>
                <c:pt idx="6" formatCode="0">
                  <c:v>92.1443736730361</c:v>
                </c:pt>
                <c:pt idx="9" formatCode="0">
                  <c:v>100</c:v>
                </c:pt>
                <c:pt idx="11" formatCode="0">
                  <c:v>77.729257641921407</c:v>
                </c:pt>
                <c:pt idx="12" formatCode="0">
                  <c:v>96.039603960396036</c:v>
                </c:pt>
                <c:pt idx="14" formatCode="0">
                  <c:v>82.162162162162161</c:v>
                </c:pt>
                <c:pt idx="15" formatCode="0">
                  <c:v>87.723785166240404</c:v>
                </c:pt>
                <c:pt idx="17" formatCode="0">
                  <c:v>51.428571428571423</c:v>
                </c:pt>
                <c:pt idx="18" formatCode="0">
                  <c:v>95.051194539249153</c:v>
                </c:pt>
                <c:pt idx="20" formatCode="0">
                  <c:v>74.719101123595507</c:v>
                </c:pt>
                <c:pt idx="21" formatCode="0">
                  <c:v>65.151515151515156</c:v>
                </c:pt>
                <c:pt idx="23" formatCode="0">
                  <c:v>70.967741935483872</c:v>
                </c:pt>
                <c:pt idx="24" formatCode="0">
                  <c:v>69.42675159235668</c:v>
                </c:pt>
                <c:pt idx="26" formatCode="0">
                  <c:v>72.602739726027394</c:v>
                </c:pt>
                <c:pt idx="27" formatCode="0">
                  <c:v>68.976897689768975</c:v>
                </c:pt>
              </c:numCache>
            </c:numRef>
          </c:val>
          <c:extLst>
            <c:ext xmlns:c16="http://schemas.microsoft.com/office/drawing/2014/chart" uri="{C3380CC4-5D6E-409C-BE32-E72D297353CC}">
              <c16:uniqueId val="{0000000F-A73C-47A8-A737-3BA607864483}"/>
            </c:ext>
          </c:extLst>
        </c:ser>
        <c:dLbls>
          <c:dLblPos val="ctr"/>
          <c:showLegendKey val="0"/>
          <c:showVal val="1"/>
          <c:showCatName val="0"/>
          <c:showSerName val="0"/>
          <c:showPercent val="0"/>
          <c:showBubbleSize val="0"/>
        </c:dLbls>
        <c:gapWidth val="20"/>
        <c:overlap val="100"/>
        <c:axId val="396776152"/>
        <c:axId val="396772232"/>
      </c:barChart>
      <c:catAx>
        <c:axId val="39677615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396772232"/>
        <c:crossesAt val="0"/>
        <c:auto val="1"/>
        <c:lblAlgn val="ctr"/>
        <c:lblOffset val="100"/>
        <c:tickLblSkip val="1"/>
        <c:tickMarkSkip val="1"/>
        <c:noMultiLvlLbl val="0"/>
      </c:catAx>
      <c:valAx>
        <c:axId val="396772232"/>
        <c:scaling>
          <c:orientation val="minMax"/>
          <c:max val="100"/>
          <c:min val="-2"/>
        </c:scaling>
        <c:delete val="1"/>
        <c:axPos val="t"/>
        <c:numFmt formatCode="0" sourceLinked="1"/>
        <c:majorTickMark val="out"/>
        <c:minorTickMark val="none"/>
        <c:tickLblPos val="nextTo"/>
        <c:crossAx val="396776152"/>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6221255034321862"/>
          <c:y val="0.1087837518563521"/>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Dati!$C$2579</c:f>
              <c:strCache>
                <c:ptCount val="1"/>
                <c:pt idx="0">
                  <c:v>.</c:v>
                </c:pt>
              </c:strCache>
            </c:strRef>
          </c:tx>
          <c:spPr>
            <a:noFill/>
          </c:spPr>
          <c:invertIfNegative val="0"/>
          <c:dLbls>
            <c:delete val="1"/>
          </c:dLbls>
          <c:cat>
            <c:strRef>
              <c:f>Dati!$B$2580:$B$2607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Dati!$C$2580:$C$2607</c:f>
              <c:numCache>
                <c:formatCode>0</c:formatCode>
                <c:ptCount val="28"/>
                <c:pt idx="0">
                  <c:v>17.188579200959033</c:v>
                </c:pt>
                <c:pt idx="1">
                  <c:v>27.175438596491226</c:v>
                </c:pt>
                <c:pt idx="2">
                  <c:v>14.409481149682717</c:v>
                </c:pt>
                <c:pt idx="3">
                  <c:v>19.902711323763953</c:v>
                </c:pt>
                <c:pt idx="4">
                  <c:v>27.175438596491226</c:v>
                </c:pt>
                <c:pt idx="5">
                  <c:v>14.416817906836052</c:v>
                </c:pt>
                <c:pt idx="6">
                  <c:v>18.895183819421163</c:v>
                </c:pt>
                <c:pt idx="7">
                  <c:v>27.175438596491226</c:v>
                </c:pt>
                <c:pt idx="8">
                  <c:v>6.9999999999999982</c:v>
                </c:pt>
                <c:pt idx="9">
                  <c:v>18.983784809783344</c:v>
                </c:pt>
                <c:pt idx="10">
                  <c:v>27.175438596491226</c:v>
                </c:pt>
                <c:pt idx="11">
                  <c:v>16.69508925151306</c:v>
                </c:pt>
                <c:pt idx="12">
                  <c:v>17.934514504081989</c:v>
                </c:pt>
                <c:pt idx="13">
                  <c:v>27.175438596491226</c:v>
                </c:pt>
                <c:pt idx="14">
                  <c:v>16.364627785680415</c:v>
                </c:pt>
                <c:pt idx="15">
                  <c:v>17.968277471171533</c:v>
                </c:pt>
                <c:pt idx="16">
                  <c:v>27.175438596491226</c:v>
                </c:pt>
                <c:pt idx="17">
                  <c:v>13.461152882205512</c:v>
                </c:pt>
                <c:pt idx="18">
                  <c:v>18.301718459972456</c:v>
                </c:pt>
                <c:pt idx="19">
                  <c:v>27.175438596491226</c:v>
                </c:pt>
                <c:pt idx="20">
                  <c:v>10.883303765030552</c:v>
                </c:pt>
                <c:pt idx="21">
                  <c:v>17.579479000531627</c:v>
                </c:pt>
                <c:pt idx="22">
                  <c:v>27.175438596491226</c:v>
                </c:pt>
                <c:pt idx="23">
                  <c:v>12.659309564233162</c:v>
                </c:pt>
                <c:pt idx="24">
                  <c:v>14.755056430886132</c:v>
                </c:pt>
                <c:pt idx="25">
                  <c:v>27.175438596491226</c:v>
                </c:pt>
                <c:pt idx="26">
                  <c:v>20.326123527998075</c:v>
                </c:pt>
                <c:pt idx="27">
                  <c:v>12.984019454577036</c:v>
                </c:pt>
              </c:numCache>
            </c:numRef>
          </c:val>
          <c:extLst>
            <c:ext xmlns:c16="http://schemas.microsoft.com/office/drawing/2014/chart" uri="{C3380CC4-5D6E-409C-BE32-E72D297353CC}">
              <c16:uniqueId val="{00000000-EA42-4E29-AF6E-1FFB61769C95}"/>
            </c:ext>
          </c:extLst>
        </c:ser>
        <c:ser>
          <c:idx val="1"/>
          <c:order val="1"/>
          <c:tx>
            <c:strRef>
              <c:f>Dati!$D$2579</c:f>
              <c:strCache>
                <c:ptCount val="1"/>
                <c:pt idx="0">
                  <c:v>To nemaz nav svarīgi zināt</c:v>
                </c:pt>
              </c:strCache>
            </c:strRef>
          </c:tx>
          <c:spPr>
            <a:solidFill>
              <a:srgbClr val="C4BD97"/>
            </a:solidFill>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C7-4F12-B8D5-9E2E2D92DE38}"/>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C7-4F12-B8D5-9E2E2D92DE38}"/>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C7-4F12-B8D5-9E2E2D92DE38}"/>
                </c:ext>
              </c:extLst>
            </c:dLbl>
            <c:dLbl>
              <c:idx val="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C7-4F12-B8D5-9E2E2D92DE38}"/>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C7-4F12-B8D5-9E2E2D92DE38}"/>
                </c:ext>
              </c:extLst>
            </c:dLbl>
            <c:dLbl>
              <c:idx val="9"/>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C7-4F12-B8D5-9E2E2D92DE38}"/>
                </c:ext>
              </c:extLst>
            </c:dLbl>
            <c:dLbl>
              <c:idx val="1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C7-4F12-B8D5-9E2E2D92DE38}"/>
                </c:ext>
              </c:extLst>
            </c:dLbl>
            <c:dLbl>
              <c:idx val="1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C7-4F12-B8D5-9E2E2D92DE38}"/>
                </c:ext>
              </c:extLst>
            </c:dLbl>
            <c:dLbl>
              <c:idx val="1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C7-4F12-B8D5-9E2E2D92DE38}"/>
                </c:ext>
              </c:extLst>
            </c:dLbl>
            <c:dLbl>
              <c:idx val="15"/>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C7-4F12-B8D5-9E2E2D92DE38}"/>
                </c:ext>
              </c:extLst>
            </c:dLbl>
            <c:dLbl>
              <c:idx val="18"/>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C7-4F12-B8D5-9E2E2D92DE38}"/>
                </c:ext>
              </c:extLst>
            </c:dLbl>
            <c:dLbl>
              <c:idx val="2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6C7-4F12-B8D5-9E2E2D92DE38}"/>
                </c:ext>
              </c:extLst>
            </c:dLbl>
            <c:dLbl>
              <c:idx val="2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C7-4F12-B8D5-9E2E2D92DE38}"/>
                </c:ext>
              </c:extLst>
            </c:dLbl>
            <c:dLbl>
              <c:idx val="2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6C7-4F12-B8D5-9E2E2D92DE38}"/>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Dati!$B$2580:$B$2607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Dati!$D$2580:$D$2607</c:f>
              <c:numCache>
                <c:formatCode>General</c:formatCode>
                <c:ptCount val="28"/>
                <c:pt idx="0" formatCode="0">
                  <c:v>1.5768725361366622</c:v>
                </c:pt>
                <c:pt idx="2" formatCode="0">
                  <c:v>2.1276595744680851</c:v>
                </c:pt>
                <c:pt idx="3" formatCode="0">
                  <c:v>1.0389610389610389</c:v>
                </c:pt>
                <c:pt idx="5" formatCode="0">
                  <c:v>1.7241379310344827</c:v>
                </c:pt>
                <c:pt idx="6" formatCode="0">
                  <c:v>1.48619957537155</c:v>
                </c:pt>
                <c:pt idx="8" formatCode="0">
                  <c:v>6.140350877192982</c:v>
                </c:pt>
                <c:pt idx="9" formatCode="0">
                  <c:v>0.77279752704791349</c:v>
                </c:pt>
                <c:pt idx="11" formatCode="0">
                  <c:v>2.1834061135371177</c:v>
                </c:pt>
                <c:pt idx="12" formatCode="0">
                  <c:v>0.66006600660066006</c:v>
                </c:pt>
                <c:pt idx="14" formatCode="0">
                  <c:v>2.4324324324324325</c:v>
                </c:pt>
                <c:pt idx="15" formatCode="0">
                  <c:v>0.76726342710997442</c:v>
                </c:pt>
                <c:pt idx="17" formatCode="0">
                  <c:v>4.5714285714285712</c:v>
                </c:pt>
                <c:pt idx="18" formatCode="0">
                  <c:v>0.68259385665529015</c:v>
                </c:pt>
                <c:pt idx="20" formatCode="0">
                  <c:v>2.8089887640449436</c:v>
                </c:pt>
                <c:pt idx="21" formatCode="0">
                  <c:v>1.5151515151515151</c:v>
                </c:pt>
                <c:pt idx="23" formatCode="0">
                  <c:v>3.225806451612903</c:v>
                </c:pt>
                <c:pt idx="24" formatCode="0">
                  <c:v>1.910828025477707</c:v>
                </c:pt>
                <c:pt idx="26" formatCode="0">
                  <c:v>0</c:v>
                </c:pt>
                <c:pt idx="27" formatCode="0">
                  <c:v>2.6402640264026402</c:v>
                </c:pt>
              </c:numCache>
            </c:numRef>
          </c:val>
          <c:extLst>
            <c:ext xmlns:c16="http://schemas.microsoft.com/office/drawing/2014/chart" uri="{C3380CC4-5D6E-409C-BE32-E72D297353CC}">
              <c16:uniqueId val="{00000001-EA42-4E29-AF6E-1FFB61769C95}"/>
            </c:ext>
          </c:extLst>
        </c:ser>
        <c:ser>
          <c:idx val="2"/>
          <c:order val="2"/>
          <c:tx>
            <c:strRef>
              <c:f>Dati!$E$2579</c:f>
              <c:strCache>
                <c:ptCount val="1"/>
                <c:pt idx="0">
                  <c:v>To drīzāk nav svarīgi zināt</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Dati!$B$2580:$B$2607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Dati!$E$2580:$E$2607</c:f>
              <c:numCache>
                <c:formatCode>General</c:formatCode>
                <c:ptCount val="28"/>
                <c:pt idx="0" formatCode="0">
                  <c:v>8.4099868593955325</c:v>
                </c:pt>
                <c:pt idx="2" formatCode="0">
                  <c:v>10.638297872340425</c:v>
                </c:pt>
                <c:pt idx="3" formatCode="0">
                  <c:v>6.2337662337662341</c:v>
                </c:pt>
                <c:pt idx="5" formatCode="0">
                  <c:v>11.03448275862069</c:v>
                </c:pt>
                <c:pt idx="6" formatCode="0">
                  <c:v>6.7940552016985141</c:v>
                </c:pt>
                <c:pt idx="8" formatCode="0">
                  <c:v>14.035087719298245</c:v>
                </c:pt>
                <c:pt idx="9" formatCode="0">
                  <c:v>7.418856259659969</c:v>
                </c:pt>
                <c:pt idx="11" formatCode="0">
                  <c:v>8.2969432314410483</c:v>
                </c:pt>
                <c:pt idx="12" formatCode="0">
                  <c:v>8.5808580858085808</c:v>
                </c:pt>
                <c:pt idx="14" formatCode="0">
                  <c:v>8.378378378378379</c:v>
                </c:pt>
                <c:pt idx="15" formatCode="0">
                  <c:v>8.4398976982097178</c:v>
                </c:pt>
                <c:pt idx="17" formatCode="0">
                  <c:v>9.1428571428571423</c:v>
                </c:pt>
                <c:pt idx="18" formatCode="0">
                  <c:v>8.1911262798634805</c:v>
                </c:pt>
                <c:pt idx="20" formatCode="0">
                  <c:v>13.48314606741573</c:v>
                </c:pt>
                <c:pt idx="21" formatCode="0">
                  <c:v>8.0808080808080813</c:v>
                </c:pt>
                <c:pt idx="23" formatCode="0">
                  <c:v>11.29032258064516</c:v>
                </c:pt>
                <c:pt idx="24" formatCode="0">
                  <c:v>10.509554140127388</c:v>
                </c:pt>
                <c:pt idx="26" formatCode="0">
                  <c:v>6.8493150684931505</c:v>
                </c:pt>
                <c:pt idx="27" formatCode="0">
                  <c:v>11.55115511551155</c:v>
                </c:pt>
              </c:numCache>
            </c:numRef>
          </c:val>
          <c:extLst>
            <c:ext xmlns:c16="http://schemas.microsoft.com/office/drawing/2014/chart" uri="{C3380CC4-5D6E-409C-BE32-E72D297353CC}">
              <c16:uniqueId val="{00000002-EA42-4E29-AF6E-1FFB61769C95}"/>
            </c:ext>
          </c:extLst>
        </c:ser>
        <c:ser>
          <c:idx val="3"/>
          <c:order val="3"/>
          <c:tx>
            <c:strRef>
              <c:f>Dati!$F$2579</c:f>
              <c:strCache>
                <c:ptCount val="1"/>
                <c:pt idx="0">
                  <c:v>To ir drīzāk svarīgi zināt</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Dati!$B$2580:$B$2607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Dati!$F$2580:$F$2607</c:f>
              <c:numCache>
                <c:formatCode>General</c:formatCode>
                <c:ptCount val="28"/>
                <c:pt idx="0" formatCode="0">
                  <c:v>37.319316688567675</c:v>
                </c:pt>
                <c:pt idx="2" formatCode="0">
                  <c:v>42.021276595744681</c:v>
                </c:pt>
                <c:pt idx="3" formatCode="0">
                  <c:v>32.727272727272727</c:v>
                </c:pt>
                <c:pt idx="5" formatCode="0">
                  <c:v>40.689655172413794</c:v>
                </c:pt>
                <c:pt idx="6" formatCode="0">
                  <c:v>35.244161358811041</c:v>
                </c:pt>
                <c:pt idx="8" formatCode="0">
                  <c:v>34.210526315789473</c:v>
                </c:pt>
                <c:pt idx="9" formatCode="0">
                  <c:v>37.867078825347761</c:v>
                </c:pt>
                <c:pt idx="11" formatCode="0">
                  <c:v>37.336244541484717</c:v>
                </c:pt>
                <c:pt idx="12" formatCode="0">
                  <c:v>37.293729372937293</c:v>
                </c:pt>
                <c:pt idx="14" formatCode="0">
                  <c:v>39.729729729729726</c:v>
                </c:pt>
                <c:pt idx="15" formatCode="0">
                  <c:v>35.038363171355499</c:v>
                </c:pt>
                <c:pt idx="17" formatCode="0">
                  <c:v>28.571428571428569</c:v>
                </c:pt>
                <c:pt idx="18" formatCode="0">
                  <c:v>39.931740614334473</c:v>
                </c:pt>
                <c:pt idx="20" formatCode="0">
                  <c:v>40.449438202247187</c:v>
                </c:pt>
                <c:pt idx="21" formatCode="0">
                  <c:v>43.43434343434344</c:v>
                </c:pt>
                <c:pt idx="23" formatCode="0">
                  <c:v>46.774193548387096</c:v>
                </c:pt>
                <c:pt idx="24" formatCode="0">
                  <c:v>41.082802547770704</c:v>
                </c:pt>
                <c:pt idx="26" formatCode="0">
                  <c:v>42.465753424657535</c:v>
                </c:pt>
                <c:pt idx="27" formatCode="0">
                  <c:v>41.914191419141915</c:v>
                </c:pt>
              </c:numCache>
            </c:numRef>
          </c:val>
          <c:extLst>
            <c:ext xmlns:c16="http://schemas.microsoft.com/office/drawing/2014/chart" uri="{C3380CC4-5D6E-409C-BE32-E72D297353CC}">
              <c16:uniqueId val="{00000003-EA42-4E29-AF6E-1FFB61769C95}"/>
            </c:ext>
          </c:extLst>
        </c:ser>
        <c:ser>
          <c:idx val="4"/>
          <c:order val="4"/>
          <c:tx>
            <c:strRef>
              <c:f>Dati!$G$2579</c:f>
              <c:strCache>
                <c:ptCount val="1"/>
                <c:pt idx="0">
                  <c:v>To ir ļoti svarīgi zināt</c:v>
                </c:pt>
              </c:strCache>
            </c:strRef>
          </c:tx>
          <c:spPr>
            <a:solidFill>
              <a:srgbClr val="16697A"/>
            </a:solidFill>
          </c:spPr>
          <c:invertIfNegative val="0"/>
          <c:dLbls>
            <c:dLbl>
              <c:idx val="3"/>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66A5-41A0-A223-C3DE115C05B2}"/>
                </c:ext>
              </c:extLst>
            </c:dLbl>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66A5-41A0-A223-C3DE115C05B2}"/>
                </c:ext>
              </c:extLst>
            </c:dLbl>
            <c:dLbl>
              <c:idx val="9"/>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2148-431A-BA32-611220E274A0}"/>
                </c:ext>
              </c:extLst>
            </c:dLbl>
            <c:dLbl>
              <c:idx val="17"/>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2148-431A-BA32-611220E274A0}"/>
                </c:ext>
              </c:extLst>
            </c:dLbl>
            <c:dLbl>
              <c:idx val="26"/>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2148-431A-BA32-611220E274A0}"/>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Dati!$B$2580:$B$2607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Dati!$G$2580:$G$2607</c:f>
              <c:numCache>
                <c:formatCode>General</c:formatCode>
                <c:ptCount val="28"/>
                <c:pt idx="0" formatCode="0">
                  <c:v>47.831800262812088</c:v>
                </c:pt>
                <c:pt idx="2" formatCode="0">
                  <c:v>40.691489361702125</c:v>
                </c:pt>
                <c:pt idx="3" formatCode="0">
                  <c:v>54.805194805194802</c:v>
                </c:pt>
                <c:pt idx="5" formatCode="0">
                  <c:v>41.724137931034484</c:v>
                </c:pt>
                <c:pt idx="6" formatCode="0">
                  <c:v>51.592356687898089</c:v>
                </c:pt>
                <c:pt idx="8" formatCode="0">
                  <c:v>39.473684210526315</c:v>
                </c:pt>
                <c:pt idx="9" formatCode="0">
                  <c:v>49.304482225656876</c:v>
                </c:pt>
                <c:pt idx="11" formatCode="0">
                  <c:v>49.126637554585152</c:v>
                </c:pt>
                <c:pt idx="12" formatCode="0">
                  <c:v>45.874587458745872</c:v>
                </c:pt>
                <c:pt idx="14" formatCode="0">
                  <c:v>46.756756756756758</c:v>
                </c:pt>
                <c:pt idx="15" formatCode="0">
                  <c:v>48.849104859335043</c:v>
                </c:pt>
                <c:pt idx="17" formatCode="0">
                  <c:v>55.428571428571431</c:v>
                </c:pt>
                <c:pt idx="18" formatCode="0">
                  <c:v>45.563139931740615</c:v>
                </c:pt>
                <c:pt idx="20" formatCode="0">
                  <c:v>38.764044943820224</c:v>
                </c:pt>
                <c:pt idx="21" formatCode="0">
                  <c:v>42.424242424242422</c:v>
                </c:pt>
                <c:pt idx="23" formatCode="0">
                  <c:v>33.87096774193548</c:v>
                </c:pt>
                <c:pt idx="24" formatCode="0">
                  <c:v>42.038216560509554</c:v>
                </c:pt>
                <c:pt idx="26" formatCode="0">
                  <c:v>46.575342465753423</c:v>
                </c:pt>
                <c:pt idx="27" formatCode="0">
                  <c:v>39.273927392739274</c:v>
                </c:pt>
              </c:numCache>
            </c:numRef>
          </c:val>
          <c:extLst>
            <c:ext xmlns:c16="http://schemas.microsoft.com/office/drawing/2014/chart" uri="{C3380CC4-5D6E-409C-BE32-E72D297353CC}">
              <c16:uniqueId val="{00000004-EA42-4E29-AF6E-1FFB61769C95}"/>
            </c:ext>
          </c:extLst>
        </c:ser>
        <c:ser>
          <c:idx val="5"/>
          <c:order val="5"/>
          <c:tx>
            <c:strRef>
              <c:f>Dati!$H$2579</c:f>
              <c:strCache>
                <c:ptCount val="1"/>
                <c:pt idx="0">
                  <c:v>.</c:v>
                </c:pt>
              </c:strCache>
            </c:strRef>
          </c:tx>
          <c:spPr>
            <a:noFill/>
          </c:spPr>
          <c:invertIfNegative val="0"/>
          <c:dLbls>
            <c:delete val="1"/>
          </c:dLbls>
          <c:cat>
            <c:strRef>
              <c:f>Dati!$B$2580:$B$2607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Dati!$H$2580:$H$2607</c:f>
              <c:numCache>
                <c:formatCode>0</c:formatCode>
                <c:ptCount val="28"/>
                <c:pt idx="0">
                  <c:v>10.889978939031195</c:v>
                </c:pt>
                <c:pt idx="1">
                  <c:v>96.041095890410958</c:v>
                </c:pt>
                <c:pt idx="2">
                  <c:v>13.328329932964152</c:v>
                </c:pt>
                <c:pt idx="3">
                  <c:v>8.5086283579434294</c:v>
                </c:pt>
                <c:pt idx="4">
                  <c:v>96.041095890410958</c:v>
                </c:pt>
                <c:pt idx="5">
                  <c:v>13.62730278696268</c:v>
                </c:pt>
                <c:pt idx="6">
                  <c:v>9.2045778437018271</c:v>
                </c:pt>
                <c:pt idx="7">
                  <c:v>96.041095890410958</c:v>
                </c:pt>
                <c:pt idx="8">
                  <c:v>22.35688536409517</c:v>
                </c:pt>
                <c:pt idx="9">
                  <c:v>8.8695348394063203</c:v>
                </c:pt>
                <c:pt idx="10">
                  <c:v>96.041095890410958</c:v>
                </c:pt>
                <c:pt idx="11">
                  <c:v>9.5782137943410888</c:v>
                </c:pt>
                <c:pt idx="12">
                  <c:v>12.872779058727794</c:v>
                </c:pt>
                <c:pt idx="13">
                  <c:v>96.041095890410958</c:v>
                </c:pt>
                <c:pt idx="14">
                  <c:v>9.5546094039244736</c:v>
                </c:pt>
                <c:pt idx="15">
                  <c:v>12.153627859720416</c:v>
                </c:pt>
                <c:pt idx="16">
                  <c:v>96.041095890410958</c:v>
                </c:pt>
                <c:pt idx="17">
                  <c:v>12.041095890410958</c:v>
                </c:pt>
                <c:pt idx="18">
                  <c:v>10.54621534433587</c:v>
                </c:pt>
                <c:pt idx="19">
                  <c:v>96.041095890410958</c:v>
                </c:pt>
                <c:pt idx="20">
                  <c:v>16.827612744343547</c:v>
                </c:pt>
                <c:pt idx="21">
                  <c:v>10.182510031825096</c:v>
                </c:pt>
                <c:pt idx="22">
                  <c:v>96.041095890410958</c:v>
                </c:pt>
                <c:pt idx="23">
                  <c:v>15.395934600088381</c:v>
                </c:pt>
                <c:pt idx="24">
                  <c:v>12.9200767821307</c:v>
                </c:pt>
                <c:pt idx="25">
                  <c:v>96.041095890410958</c:v>
                </c:pt>
                <c:pt idx="26">
                  <c:v>7</c:v>
                </c:pt>
                <c:pt idx="27">
                  <c:v>14.852977078529769</c:v>
                </c:pt>
              </c:numCache>
            </c:numRef>
          </c:val>
          <c:extLst>
            <c:ext xmlns:c16="http://schemas.microsoft.com/office/drawing/2014/chart" uri="{C3380CC4-5D6E-409C-BE32-E72D297353CC}">
              <c16:uniqueId val="{00000005-EA42-4E29-AF6E-1FFB61769C95}"/>
            </c:ext>
          </c:extLst>
        </c:ser>
        <c:ser>
          <c:idx val="6"/>
          <c:order val="6"/>
          <c:tx>
            <c:strRef>
              <c:f>Dati!$I$2579</c:f>
              <c:strCache>
                <c:ptCount val="1"/>
                <c:pt idx="0">
                  <c:v>Grūti pateikt</c:v>
                </c:pt>
              </c:strCache>
            </c:strRef>
          </c:tx>
          <c:spPr>
            <a:solidFill>
              <a:sysClr val="window" lastClr="FFFFFF">
                <a:lumMod val="75000"/>
              </a:sysClr>
            </a:solidFill>
          </c:spPr>
          <c:invertIfNegative val="0"/>
          <c:dLbls>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C7-4F12-B8D5-9E2E2D92DE38}"/>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Dati!$B$2580:$B$2607</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Dati!$I$2580:$I$2607</c:f>
              <c:numCache>
                <c:formatCode>General</c:formatCode>
                <c:ptCount val="28"/>
                <c:pt idx="0" formatCode="0">
                  <c:v>4.8620236530880421</c:v>
                </c:pt>
                <c:pt idx="2" formatCode="0">
                  <c:v>4.5212765957446814</c:v>
                </c:pt>
                <c:pt idx="3" formatCode="0">
                  <c:v>5.1948051948051948</c:v>
                </c:pt>
                <c:pt idx="5" formatCode="0">
                  <c:v>4.8275862068965516</c:v>
                </c:pt>
                <c:pt idx="6" formatCode="0">
                  <c:v>4.8832271762208075</c:v>
                </c:pt>
                <c:pt idx="8" formatCode="0">
                  <c:v>6.140350877192982</c:v>
                </c:pt>
                <c:pt idx="9" formatCode="0">
                  <c:v>4.6367851622874809</c:v>
                </c:pt>
                <c:pt idx="11" formatCode="0">
                  <c:v>3.0567685589519651</c:v>
                </c:pt>
                <c:pt idx="12" formatCode="0">
                  <c:v>7.5907590759075907</c:v>
                </c:pt>
                <c:pt idx="14" formatCode="0">
                  <c:v>2.7027027027027026</c:v>
                </c:pt>
                <c:pt idx="15" formatCode="0">
                  <c:v>6.9053708439897692</c:v>
                </c:pt>
                <c:pt idx="17" formatCode="0">
                  <c:v>2.2857142857142856</c:v>
                </c:pt>
                <c:pt idx="18" formatCode="0">
                  <c:v>5.6313993174061432</c:v>
                </c:pt>
                <c:pt idx="20" formatCode="0">
                  <c:v>4.4943820224719104</c:v>
                </c:pt>
                <c:pt idx="21" formatCode="0">
                  <c:v>4.5454545454545459</c:v>
                </c:pt>
                <c:pt idx="23" formatCode="0">
                  <c:v>4.838709677419355</c:v>
                </c:pt>
                <c:pt idx="24" formatCode="0">
                  <c:v>4.4585987261146496</c:v>
                </c:pt>
                <c:pt idx="26" formatCode="0">
                  <c:v>4.10958904109589</c:v>
                </c:pt>
                <c:pt idx="27" formatCode="0">
                  <c:v>4.6204620462046204</c:v>
                </c:pt>
              </c:numCache>
            </c:numRef>
          </c:val>
          <c:extLst>
            <c:ext xmlns:c16="http://schemas.microsoft.com/office/drawing/2014/chart" uri="{C3380CC4-5D6E-409C-BE32-E72D297353CC}">
              <c16:uniqueId val="{00000006-EA42-4E29-AF6E-1FFB61769C95}"/>
            </c:ext>
          </c:extLst>
        </c:ser>
        <c:dLbls>
          <c:showLegendKey val="0"/>
          <c:showVal val="1"/>
          <c:showCatName val="0"/>
          <c:showSerName val="0"/>
          <c:showPercent val="0"/>
          <c:showBubbleSize val="0"/>
        </c:dLbls>
        <c:gapWidth val="25"/>
        <c:overlap val="100"/>
        <c:axId val="421782296"/>
        <c:axId val="421782688"/>
      </c:barChart>
      <c:catAx>
        <c:axId val="421782296"/>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21782688"/>
        <c:crossesAt val="27.2"/>
        <c:auto val="1"/>
        <c:lblAlgn val="ctr"/>
        <c:lblOffset val="100"/>
        <c:tickLblSkip val="1"/>
        <c:tickMarkSkip val="1"/>
        <c:noMultiLvlLbl val="0"/>
      </c:catAx>
      <c:valAx>
        <c:axId val="421782688"/>
        <c:scaling>
          <c:orientation val="minMax"/>
          <c:max val="145"/>
          <c:min val="0"/>
        </c:scaling>
        <c:delete val="1"/>
        <c:axPos val="t"/>
        <c:numFmt formatCode="0" sourceLinked="1"/>
        <c:majorTickMark val="out"/>
        <c:minorTickMark val="none"/>
        <c:tickLblPos val="nextTo"/>
        <c:crossAx val="421782296"/>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a:pPr>
            <a:r>
              <a:rPr lang="lv-LV" sz="900"/>
              <a:t>%</a:t>
            </a:r>
          </a:p>
        </c:rich>
      </c:tx>
      <c:layout>
        <c:manualLayout>
          <c:xMode val="edge"/>
          <c:yMode val="edge"/>
          <c:x val="0.94755135828770487"/>
          <c:y val="0.11307023761306872"/>
        </c:manualLayout>
      </c:layout>
      <c:overlay val="0"/>
      <c:spPr>
        <a:solidFill>
          <a:srgbClr val="FFFFFF"/>
        </a:solidFill>
        <a:ln w="3175">
          <a:solidFill>
            <a:srgbClr val="000000"/>
          </a:solidFill>
          <a:prstDash val="solid"/>
        </a:ln>
        <a:effectLst>
          <a:outerShdw dist="35921" dir="2700000" algn="br">
            <a:srgbClr val="000000"/>
          </a:outerShdw>
        </a:effectLst>
      </c:spPr>
    </c:title>
    <c:autoTitleDeleted val="0"/>
    <c:plotArea>
      <c:layout>
        <c:manualLayout>
          <c:layoutTarget val="inner"/>
          <c:xMode val="edge"/>
          <c:yMode val="edge"/>
          <c:x val="0.46292841458058848"/>
          <c:y val="0.1239076211691643"/>
          <c:w val="0.53707158541941147"/>
          <c:h val="0.85382476036181987"/>
        </c:manualLayout>
      </c:layout>
      <c:barChart>
        <c:barDir val="bar"/>
        <c:grouping val="stacked"/>
        <c:varyColors val="0"/>
        <c:ser>
          <c:idx val="0"/>
          <c:order val="0"/>
          <c:tx>
            <c:strRef>
              <c:f>Dati!$C$2512</c:f>
              <c:strCache>
                <c:ptCount val="1"/>
                <c:pt idx="0">
                  <c:v>.</c:v>
                </c:pt>
              </c:strCache>
            </c:strRef>
          </c:tx>
          <c:spPr>
            <a:noFill/>
          </c:spPr>
          <c:invertIfNegative val="0"/>
          <c:dLbls>
            <c:delete val="1"/>
          </c:dLbls>
          <c:cat>
            <c:strRef>
              <c:f>Dati!$B$2513:$B$2540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Dati!$C$2513:$C$2540</c:f>
              <c:numCache>
                <c:formatCode>0</c:formatCode>
                <c:ptCount val="28"/>
                <c:pt idx="0">
                  <c:v>15.26013786107845</c:v>
                </c:pt>
                <c:pt idx="1">
                  <c:v>26.298245614035086</c:v>
                </c:pt>
                <c:pt idx="2">
                  <c:v>12.20250093318402</c:v>
                </c:pt>
                <c:pt idx="3">
                  <c:v>18.246297562087033</c:v>
                </c:pt>
                <c:pt idx="4">
                  <c:v>26.298245614035086</c:v>
                </c:pt>
                <c:pt idx="5">
                  <c:v>12.849969751966119</c:v>
                </c:pt>
                <c:pt idx="6">
                  <c:v>16.74410548664655</c:v>
                </c:pt>
                <c:pt idx="7">
                  <c:v>26.298245614035086</c:v>
                </c:pt>
                <c:pt idx="8">
                  <c:v>6.9999999999999982</c:v>
                </c:pt>
                <c:pt idx="9">
                  <c:v>16.715556278640957</c:v>
                </c:pt>
                <c:pt idx="10">
                  <c:v>26.298245614035086</c:v>
                </c:pt>
                <c:pt idx="11">
                  <c:v>15.162874434995786</c:v>
                </c:pt>
                <c:pt idx="12">
                  <c:v>15.407156505124194</c:v>
                </c:pt>
                <c:pt idx="13">
                  <c:v>26.298245614035086</c:v>
                </c:pt>
                <c:pt idx="14">
                  <c:v>14.406353722143194</c:v>
                </c:pt>
                <c:pt idx="15">
                  <c:v>16.068066585902091</c:v>
                </c:pt>
                <c:pt idx="16">
                  <c:v>26.298245614035086</c:v>
                </c:pt>
                <c:pt idx="17">
                  <c:v>13.155388471177943</c:v>
                </c:pt>
                <c:pt idx="18">
                  <c:v>15.888689300041911</c:v>
                </c:pt>
                <c:pt idx="19">
                  <c:v>26.298245614035086</c:v>
                </c:pt>
                <c:pt idx="20">
                  <c:v>10.00611078257441</c:v>
                </c:pt>
                <c:pt idx="21">
                  <c:v>14.177033492822964</c:v>
                </c:pt>
                <c:pt idx="22">
                  <c:v>26.298245614035086</c:v>
                </c:pt>
                <c:pt idx="23">
                  <c:v>8.5563101301641176</c:v>
                </c:pt>
                <c:pt idx="24">
                  <c:v>12.922449435691137</c:v>
                </c:pt>
                <c:pt idx="25">
                  <c:v>26.298245614035086</c:v>
                </c:pt>
                <c:pt idx="26">
                  <c:v>15.339341504446045</c:v>
                </c:pt>
                <c:pt idx="27">
                  <c:v>11.446760465520233</c:v>
                </c:pt>
              </c:numCache>
            </c:numRef>
          </c:val>
          <c:extLst>
            <c:ext xmlns:c16="http://schemas.microsoft.com/office/drawing/2014/chart" uri="{C3380CC4-5D6E-409C-BE32-E72D297353CC}">
              <c16:uniqueId val="{00000000-B963-4C31-BEC5-2C064AEC0CD9}"/>
            </c:ext>
          </c:extLst>
        </c:ser>
        <c:ser>
          <c:idx val="1"/>
          <c:order val="1"/>
          <c:tx>
            <c:strRef>
              <c:f>Dati!$D$2512</c:f>
              <c:strCache>
                <c:ptCount val="1"/>
                <c:pt idx="0">
                  <c:v>To nemaz nav svarīgi zināt</c:v>
                </c:pt>
              </c:strCache>
            </c:strRef>
          </c:tx>
          <c:spPr>
            <a:solidFill>
              <a:srgbClr val="C4BD97"/>
            </a:solidFill>
          </c:spPr>
          <c:invertIfNegative val="0"/>
          <c:dLbls>
            <c:dLbl>
              <c:idx val="8"/>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63-4C31-BEC5-2C064AEC0CD9}"/>
                </c:ext>
              </c:extLst>
            </c:dLbl>
            <c:dLbl>
              <c:idx val="1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63-4C31-BEC5-2C064AEC0CD9}"/>
                </c:ext>
              </c:extLst>
            </c:dLbl>
            <c:dLbl>
              <c:idx val="2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63-4C31-BEC5-2C064AEC0CD9}"/>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Dati!$B$2513:$B$2540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Dati!$D$2513:$D$2540</c:f>
              <c:numCache>
                <c:formatCode>General</c:formatCode>
                <c:ptCount val="28"/>
                <c:pt idx="0" formatCode="0">
                  <c:v>1.4454664914586071</c:v>
                </c:pt>
                <c:pt idx="2" formatCode="0">
                  <c:v>2.1276595744680851</c:v>
                </c:pt>
                <c:pt idx="3" formatCode="0">
                  <c:v>0.77922077922077926</c:v>
                </c:pt>
                <c:pt idx="5" formatCode="0">
                  <c:v>1.7241379310344827</c:v>
                </c:pt>
                <c:pt idx="6" formatCode="0">
                  <c:v>1.2738853503184715</c:v>
                </c:pt>
                <c:pt idx="8" formatCode="0">
                  <c:v>3.5087719298245612</c:v>
                </c:pt>
                <c:pt idx="9" formatCode="0">
                  <c:v>1.0819165378670788</c:v>
                </c:pt>
                <c:pt idx="11" formatCode="0">
                  <c:v>1.7467248908296942</c:v>
                </c:pt>
                <c:pt idx="12" formatCode="0">
                  <c:v>0.99009900990099009</c:v>
                </c:pt>
                <c:pt idx="14" formatCode="0">
                  <c:v>1.8918918918918921</c:v>
                </c:pt>
                <c:pt idx="15" formatCode="0">
                  <c:v>1.0230179028132993</c:v>
                </c:pt>
                <c:pt idx="17" formatCode="0">
                  <c:v>3.4285714285714288</c:v>
                </c:pt>
                <c:pt idx="18" formatCode="0">
                  <c:v>0.85324232081911267</c:v>
                </c:pt>
                <c:pt idx="20" formatCode="0">
                  <c:v>2.2471910112359552</c:v>
                </c:pt>
                <c:pt idx="21" formatCode="0">
                  <c:v>2.0202020202020203</c:v>
                </c:pt>
                <c:pt idx="23" formatCode="0">
                  <c:v>4.838709677419355</c:v>
                </c:pt>
                <c:pt idx="24" formatCode="0">
                  <c:v>1.5923566878980893</c:v>
                </c:pt>
                <c:pt idx="26" formatCode="0">
                  <c:v>0</c:v>
                </c:pt>
                <c:pt idx="27" formatCode="0">
                  <c:v>2.6402640264026402</c:v>
                </c:pt>
              </c:numCache>
            </c:numRef>
          </c:val>
          <c:extLst>
            <c:ext xmlns:c16="http://schemas.microsoft.com/office/drawing/2014/chart" uri="{C3380CC4-5D6E-409C-BE32-E72D297353CC}">
              <c16:uniqueId val="{00000001-B963-4C31-BEC5-2C064AEC0CD9}"/>
            </c:ext>
          </c:extLst>
        </c:ser>
        <c:ser>
          <c:idx val="2"/>
          <c:order val="2"/>
          <c:tx>
            <c:strRef>
              <c:f>Dati!$E$2512</c:f>
              <c:strCache>
                <c:ptCount val="1"/>
                <c:pt idx="0">
                  <c:v>To drīzāk nav svarīgi zināt</c:v>
                </c:pt>
              </c:strCache>
            </c:strRef>
          </c:tx>
          <c:spPr>
            <a:solidFill>
              <a:srgbClr val="E5E2D1"/>
            </a:solidFill>
          </c:spPr>
          <c:invertIfNegative val="0"/>
          <c:dLbls>
            <c:dLbl>
              <c:idx val="8"/>
              <c:spPr>
                <a:noFill/>
                <a:ln w="28575">
                  <a:solidFill>
                    <a:srgbClr val="FF0000"/>
                  </a:solidFill>
                </a:ln>
              </c:spPr>
              <c:txPr>
                <a:bodyPr/>
                <a:lstStyle/>
                <a:p>
                  <a:pPr>
                    <a:defRPr b="1">
                      <a:solidFill>
                        <a:schemeClr val="tx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4-4D86-4021-BC7C-63A107919978}"/>
                </c:ext>
              </c:extLst>
            </c:dLbl>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Dati!$B$2513:$B$2540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Dati!$E$2513:$E$2540</c:f>
              <c:numCache>
                <c:formatCode>General</c:formatCode>
                <c:ptCount val="28"/>
                <c:pt idx="0" formatCode="0">
                  <c:v>9.592641261498029</c:v>
                </c:pt>
                <c:pt idx="2" formatCode="0">
                  <c:v>11.968085106382979</c:v>
                </c:pt>
                <c:pt idx="3" formatCode="0">
                  <c:v>7.2727272727272725</c:v>
                </c:pt>
                <c:pt idx="5" formatCode="0">
                  <c:v>11.724137931034482</c:v>
                </c:pt>
                <c:pt idx="6" formatCode="0">
                  <c:v>8.2802547770700627</c:v>
                </c:pt>
                <c:pt idx="8" formatCode="0">
                  <c:v>15.789473684210526</c:v>
                </c:pt>
                <c:pt idx="9" formatCode="0">
                  <c:v>8.5007727975270484</c:v>
                </c:pt>
                <c:pt idx="11" formatCode="0">
                  <c:v>9.3886462882096069</c:v>
                </c:pt>
                <c:pt idx="12" formatCode="0">
                  <c:v>9.9009900990099009</c:v>
                </c:pt>
                <c:pt idx="14" formatCode="0">
                  <c:v>10</c:v>
                </c:pt>
                <c:pt idx="15" formatCode="0">
                  <c:v>9.2071611253196934</c:v>
                </c:pt>
                <c:pt idx="17" formatCode="0">
                  <c:v>9.7142857142857135</c:v>
                </c:pt>
                <c:pt idx="18" formatCode="0">
                  <c:v>9.5563139931740615</c:v>
                </c:pt>
                <c:pt idx="20" formatCode="0">
                  <c:v>14.04494382022472</c:v>
                </c:pt>
                <c:pt idx="21" formatCode="0">
                  <c:v>10.1010101010101</c:v>
                </c:pt>
                <c:pt idx="23" formatCode="0">
                  <c:v>12.903225806451612</c:v>
                </c:pt>
                <c:pt idx="24" formatCode="0">
                  <c:v>11.783439490445859</c:v>
                </c:pt>
                <c:pt idx="26" formatCode="0">
                  <c:v>10.95890410958904</c:v>
                </c:pt>
                <c:pt idx="27" formatCode="0">
                  <c:v>12.211221122112212</c:v>
                </c:pt>
              </c:numCache>
            </c:numRef>
          </c:val>
          <c:extLst>
            <c:ext xmlns:c16="http://schemas.microsoft.com/office/drawing/2014/chart" uri="{C3380CC4-5D6E-409C-BE32-E72D297353CC}">
              <c16:uniqueId val="{00000002-B963-4C31-BEC5-2C064AEC0CD9}"/>
            </c:ext>
          </c:extLst>
        </c:ser>
        <c:ser>
          <c:idx val="3"/>
          <c:order val="3"/>
          <c:tx>
            <c:strRef>
              <c:f>Dati!$F$2512</c:f>
              <c:strCache>
                <c:ptCount val="1"/>
                <c:pt idx="0">
                  <c:v>To ir drīzāk svarīgi zināt</c:v>
                </c:pt>
              </c:strCache>
            </c:strRef>
          </c:tx>
          <c:spPr>
            <a:solidFill>
              <a:srgbClr val="489FB5"/>
            </a:solidFill>
          </c:spPr>
          <c:invertIfNegative val="0"/>
          <c:dLbls>
            <c:dLbl>
              <c:idx val="14"/>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2-4D86-4021-BC7C-63A107919978}"/>
                </c:ext>
              </c:extLst>
            </c:dLbl>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Dati!$B$2513:$B$2540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Dati!$F$2513:$F$2540</c:f>
              <c:numCache>
                <c:formatCode>General</c:formatCode>
                <c:ptCount val="28"/>
                <c:pt idx="0" formatCode="0">
                  <c:v>40.07884362680683</c:v>
                </c:pt>
                <c:pt idx="2" formatCode="0">
                  <c:v>43.61702127659575</c:v>
                </c:pt>
                <c:pt idx="3" formatCode="0">
                  <c:v>36.623376623376622</c:v>
                </c:pt>
                <c:pt idx="5" formatCode="0">
                  <c:v>42.758620689655174</c:v>
                </c:pt>
                <c:pt idx="6" formatCode="0">
                  <c:v>38.42887473460722</c:v>
                </c:pt>
                <c:pt idx="8" formatCode="0">
                  <c:v>41.228070175438596</c:v>
                </c:pt>
                <c:pt idx="9" formatCode="0">
                  <c:v>39.876352395672335</c:v>
                </c:pt>
                <c:pt idx="11" formatCode="0">
                  <c:v>41.921397379912662</c:v>
                </c:pt>
                <c:pt idx="12" formatCode="0">
                  <c:v>37.293729372937293</c:v>
                </c:pt>
                <c:pt idx="14" formatCode="0">
                  <c:v>44.054054054054056</c:v>
                </c:pt>
                <c:pt idx="15" formatCode="0">
                  <c:v>36.31713554987212</c:v>
                </c:pt>
                <c:pt idx="17" formatCode="0">
                  <c:v>37.142857142857146</c:v>
                </c:pt>
                <c:pt idx="18" formatCode="0">
                  <c:v>40.955631399317404</c:v>
                </c:pt>
                <c:pt idx="20" formatCode="0">
                  <c:v>44.382022471910112</c:v>
                </c:pt>
                <c:pt idx="21" formatCode="0">
                  <c:v>42.929292929292927</c:v>
                </c:pt>
                <c:pt idx="23" formatCode="0">
                  <c:v>48.387096774193552</c:v>
                </c:pt>
                <c:pt idx="24" formatCode="0">
                  <c:v>42.675159235668794</c:v>
                </c:pt>
                <c:pt idx="26" formatCode="0">
                  <c:v>41.095890410958901</c:v>
                </c:pt>
                <c:pt idx="27" formatCode="0">
                  <c:v>44.224422442244226</c:v>
                </c:pt>
              </c:numCache>
            </c:numRef>
          </c:val>
          <c:extLst>
            <c:ext xmlns:c16="http://schemas.microsoft.com/office/drawing/2014/chart" uri="{C3380CC4-5D6E-409C-BE32-E72D297353CC}">
              <c16:uniqueId val="{00000003-B963-4C31-BEC5-2C064AEC0CD9}"/>
            </c:ext>
          </c:extLst>
        </c:ser>
        <c:ser>
          <c:idx val="4"/>
          <c:order val="4"/>
          <c:tx>
            <c:strRef>
              <c:f>Dati!$G$2512</c:f>
              <c:strCache>
                <c:ptCount val="1"/>
                <c:pt idx="0">
                  <c:v>To ir ļoti svarīgi zināt</c:v>
                </c:pt>
              </c:strCache>
            </c:strRef>
          </c:tx>
          <c:spPr>
            <a:solidFill>
              <a:srgbClr val="16697A"/>
            </a:solidFill>
          </c:spPr>
          <c:invertIfNegative val="0"/>
          <c:dLbls>
            <c:dLbl>
              <c:idx val="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4D86-4021-BC7C-63A107919978}"/>
                </c:ext>
              </c:extLst>
            </c:dLbl>
            <c:dLbl>
              <c:idx val="9"/>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1-4D86-4021-BC7C-63A107919978}"/>
                </c:ext>
              </c:extLst>
            </c:dLbl>
            <c:dLbl>
              <c:idx val="2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3-4D86-4021-BC7C-63A107919978}"/>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Dati!$B$2513:$B$2540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Dati!$G$2513:$G$2540</c:f>
              <c:numCache>
                <c:formatCode>General</c:formatCode>
                <c:ptCount val="28"/>
                <c:pt idx="0" formatCode="0">
                  <c:v>43.495400788436264</c:v>
                </c:pt>
                <c:pt idx="2" formatCode="0">
                  <c:v>37.5</c:v>
                </c:pt>
                <c:pt idx="3" formatCode="0">
                  <c:v>49.350649350649348</c:v>
                </c:pt>
                <c:pt idx="5" formatCode="0">
                  <c:v>38.620689655172413</c:v>
                </c:pt>
                <c:pt idx="6" formatCode="0">
                  <c:v>46.496815286624205</c:v>
                </c:pt>
                <c:pt idx="8" formatCode="0">
                  <c:v>34.210526315789473</c:v>
                </c:pt>
                <c:pt idx="9" formatCode="0">
                  <c:v>45.131375579598142</c:v>
                </c:pt>
                <c:pt idx="11" formatCode="0">
                  <c:v>43.668122270742359</c:v>
                </c:pt>
                <c:pt idx="12" formatCode="0">
                  <c:v>43.234323432343238</c:v>
                </c:pt>
                <c:pt idx="14" formatCode="0">
                  <c:v>41.081081081081081</c:v>
                </c:pt>
                <c:pt idx="15" formatCode="0">
                  <c:v>45.78005115089514</c:v>
                </c:pt>
                <c:pt idx="17" formatCode="0">
                  <c:v>48</c:v>
                </c:pt>
                <c:pt idx="18" formatCode="0">
                  <c:v>42.150170648464162</c:v>
                </c:pt>
                <c:pt idx="20" formatCode="0">
                  <c:v>34.831460674157306</c:v>
                </c:pt>
                <c:pt idx="21" formatCode="0">
                  <c:v>39.898989898989903</c:v>
                </c:pt>
                <c:pt idx="23" formatCode="0">
                  <c:v>27.419354838709676</c:v>
                </c:pt>
                <c:pt idx="24" formatCode="0">
                  <c:v>39.490445859872615</c:v>
                </c:pt>
                <c:pt idx="26" formatCode="0">
                  <c:v>42.465753424657535</c:v>
                </c:pt>
                <c:pt idx="27" formatCode="0">
                  <c:v>36.303630363036305</c:v>
                </c:pt>
              </c:numCache>
            </c:numRef>
          </c:val>
          <c:extLst>
            <c:ext xmlns:c16="http://schemas.microsoft.com/office/drawing/2014/chart" uri="{C3380CC4-5D6E-409C-BE32-E72D297353CC}">
              <c16:uniqueId val="{00000004-B963-4C31-BEC5-2C064AEC0CD9}"/>
            </c:ext>
          </c:extLst>
        </c:ser>
        <c:ser>
          <c:idx val="5"/>
          <c:order val="5"/>
          <c:tx>
            <c:strRef>
              <c:f>Dati!$H$2512</c:f>
              <c:strCache>
                <c:ptCount val="1"/>
                <c:pt idx="0">
                  <c:v>.</c:v>
                </c:pt>
              </c:strCache>
            </c:strRef>
          </c:tx>
          <c:spPr>
            <a:noFill/>
          </c:spPr>
          <c:invertIfNegative val="0"/>
          <c:dLbls>
            <c:delete val="1"/>
          </c:dLbls>
          <c:cat>
            <c:strRef>
              <c:f>Dati!$B$2513:$B$2540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Dati!$H$2513:$H$2540</c:f>
              <c:numCache>
                <c:formatCode>0</c:formatCode>
                <c:ptCount val="28"/>
                <c:pt idx="0">
                  <c:v>9.3997815587828839</c:v>
                </c:pt>
                <c:pt idx="1">
                  <c:v>92.974025974025977</c:v>
                </c:pt>
                <c:pt idx="2">
                  <c:v>11.857004697430227</c:v>
                </c:pt>
                <c:pt idx="3">
                  <c:v>7.0000000000000071</c:v>
                </c:pt>
                <c:pt idx="4">
                  <c:v>92.974025974025977</c:v>
                </c:pt>
                <c:pt idx="5">
                  <c:v>11.59471562919839</c:v>
                </c:pt>
                <c:pt idx="6">
                  <c:v>8.0483359527945524</c:v>
                </c:pt>
                <c:pt idx="7">
                  <c:v>92.974025974025977</c:v>
                </c:pt>
                <c:pt idx="8">
                  <c:v>17.535429482797909</c:v>
                </c:pt>
                <c:pt idx="9">
                  <c:v>7.9662979987555005</c:v>
                </c:pt>
                <c:pt idx="10">
                  <c:v>92.974025974025977</c:v>
                </c:pt>
                <c:pt idx="11">
                  <c:v>7.3845063233709567</c:v>
                </c:pt>
                <c:pt idx="12">
                  <c:v>12.445973168745446</c:v>
                </c:pt>
                <c:pt idx="13">
                  <c:v>92.974025974025977</c:v>
                </c:pt>
                <c:pt idx="14">
                  <c:v>7.8388908388908405</c:v>
                </c:pt>
                <c:pt idx="15">
                  <c:v>10.876839273258717</c:v>
                </c:pt>
                <c:pt idx="16">
                  <c:v>92.974025974025977</c:v>
                </c:pt>
                <c:pt idx="17">
                  <c:v>7.8311688311688314</c:v>
                </c:pt>
                <c:pt idx="18">
                  <c:v>9.8682239262444114</c:v>
                </c:pt>
                <c:pt idx="19">
                  <c:v>92.974025974025977</c:v>
                </c:pt>
                <c:pt idx="20">
                  <c:v>13.76054282795856</c:v>
                </c:pt>
                <c:pt idx="21">
                  <c:v>10.145743145743147</c:v>
                </c:pt>
                <c:pt idx="22">
                  <c:v>92.974025974025977</c:v>
                </c:pt>
                <c:pt idx="23">
                  <c:v>17.167574361122746</c:v>
                </c:pt>
                <c:pt idx="24">
                  <c:v>10.808420878484569</c:v>
                </c:pt>
                <c:pt idx="25">
                  <c:v>92.974025974025977</c:v>
                </c:pt>
                <c:pt idx="26">
                  <c:v>9.4123821384095407</c:v>
                </c:pt>
                <c:pt idx="27">
                  <c:v>12.445973168745446</c:v>
                </c:pt>
              </c:numCache>
            </c:numRef>
          </c:val>
          <c:extLst>
            <c:ext xmlns:c16="http://schemas.microsoft.com/office/drawing/2014/chart" uri="{C3380CC4-5D6E-409C-BE32-E72D297353CC}">
              <c16:uniqueId val="{00000005-B963-4C31-BEC5-2C064AEC0CD9}"/>
            </c:ext>
          </c:extLst>
        </c:ser>
        <c:ser>
          <c:idx val="6"/>
          <c:order val="6"/>
          <c:tx>
            <c:strRef>
              <c:f>Dati!$I$2512</c:f>
              <c:strCache>
                <c:ptCount val="1"/>
                <c:pt idx="0">
                  <c:v>Grūti pateikt</c:v>
                </c:pt>
              </c:strCache>
            </c:strRef>
          </c:tx>
          <c:spPr>
            <a:solidFill>
              <a:sysClr val="window" lastClr="FFFFFF">
                <a:lumMod val="75000"/>
              </a:sysClr>
            </a:solidFill>
          </c:spPr>
          <c:invertIfNegative val="0"/>
          <c:dLbls>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63-4C31-BEC5-2C064AEC0CD9}"/>
                </c:ext>
              </c:extLst>
            </c:dLbl>
            <c:spPr>
              <a:noFill/>
              <a:ln>
                <a:noFill/>
              </a:ln>
              <a:effectLst/>
            </c:spPr>
            <c:txPr>
              <a:bodyPr wrap="square" lIns="38100" tIns="19050" rIns="38100" bIns="19050" anchor="ctr">
                <a:spAutoFit/>
              </a:bodyPr>
              <a:lstStyle/>
              <a:p>
                <a:pPr>
                  <a:defRPr sz="9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Dati!$B$2513:$B$2540</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19">
                  <c:v>LABĀKAS CENAS PIEDĀVĀJUMS / AKCIJA</c:v>
                </c:pt>
                <c:pt idx="20">
                  <c:v>Jā, bija un to izmantoja, n=178</c:v>
                </c:pt>
                <c:pt idx="21">
                  <c:v>Neizmantoja, n=198</c:v>
                </c:pt>
                <c:pt idx="23">
                  <c:v>Jā, redzēja un tā pārliecināja, n=62</c:v>
                </c:pt>
                <c:pt idx="24">
                  <c:v>Nē, neredzēja, n=314</c:v>
                </c:pt>
                <c:pt idx="25">
                  <c:v>VAI IETEICA AR ĀRSTNIECĪBU SAIST. PERSONAS</c:v>
                </c:pt>
                <c:pt idx="26">
                  <c:v>Jā, ieteica, n=73</c:v>
                </c:pt>
                <c:pt idx="27">
                  <c:v>Nē, neieteica, n=303</c:v>
                </c:pt>
              </c:strCache>
            </c:strRef>
          </c:cat>
          <c:val>
            <c:numRef>
              <c:f>Dati!$I$2513:$I$2540</c:f>
              <c:numCache>
                <c:formatCode>General</c:formatCode>
                <c:ptCount val="28"/>
                <c:pt idx="0" formatCode="0">
                  <c:v>5.3876478318002627</c:v>
                </c:pt>
                <c:pt idx="2" formatCode="0">
                  <c:v>4.7872340425531918</c:v>
                </c:pt>
                <c:pt idx="3" formatCode="0">
                  <c:v>5.9740259740259738</c:v>
                </c:pt>
                <c:pt idx="5" formatCode="0">
                  <c:v>5.1724137931034484</c:v>
                </c:pt>
                <c:pt idx="6" formatCode="0">
                  <c:v>5.520169851380043</c:v>
                </c:pt>
                <c:pt idx="8" formatCode="0">
                  <c:v>5.2631578947368416</c:v>
                </c:pt>
                <c:pt idx="9" formatCode="0">
                  <c:v>5.4095826893353935</c:v>
                </c:pt>
                <c:pt idx="11" formatCode="0">
                  <c:v>3.2751091703056767</c:v>
                </c:pt>
                <c:pt idx="12" formatCode="0">
                  <c:v>8.5808580858085808</c:v>
                </c:pt>
                <c:pt idx="14" formatCode="0">
                  <c:v>2.9729729729729732</c:v>
                </c:pt>
                <c:pt idx="15" formatCode="0">
                  <c:v>7.6726342710997448</c:v>
                </c:pt>
                <c:pt idx="17" formatCode="0">
                  <c:v>1.7142857142857144</c:v>
                </c:pt>
                <c:pt idx="18" formatCode="0">
                  <c:v>6.4846416382252556</c:v>
                </c:pt>
                <c:pt idx="20" formatCode="0">
                  <c:v>4.4943820224719104</c:v>
                </c:pt>
                <c:pt idx="21" formatCode="0">
                  <c:v>5.0505050505050502</c:v>
                </c:pt>
                <c:pt idx="23" formatCode="0">
                  <c:v>6.4516129032258061</c:v>
                </c:pt>
                <c:pt idx="24" formatCode="0">
                  <c:v>4.4585987261146496</c:v>
                </c:pt>
                <c:pt idx="26" formatCode="0">
                  <c:v>5.4794520547945202</c:v>
                </c:pt>
                <c:pt idx="27" formatCode="0">
                  <c:v>4.6204620462046204</c:v>
                </c:pt>
              </c:numCache>
            </c:numRef>
          </c:val>
          <c:extLst>
            <c:ext xmlns:c16="http://schemas.microsoft.com/office/drawing/2014/chart" uri="{C3380CC4-5D6E-409C-BE32-E72D297353CC}">
              <c16:uniqueId val="{00000006-B963-4C31-BEC5-2C064AEC0CD9}"/>
            </c:ext>
          </c:extLst>
        </c:ser>
        <c:dLbls>
          <c:showLegendKey val="0"/>
          <c:showVal val="1"/>
          <c:showCatName val="0"/>
          <c:showSerName val="0"/>
          <c:showPercent val="0"/>
          <c:showBubbleSize val="0"/>
        </c:dLbls>
        <c:gapWidth val="25"/>
        <c:overlap val="100"/>
        <c:axId val="421792880"/>
        <c:axId val="421790528"/>
      </c:barChart>
      <c:catAx>
        <c:axId val="42179288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21790528"/>
        <c:crossesAt val="26.3"/>
        <c:auto val="1"/>
        <c:lblAlgn val="ctr"/>
        <c:lblOffset val="100"/>
        <c:tickLblSkip val="1"/>
        <c:tickMarkSkip val="1"/>
        <c:noMultiLvlLbl val="0"/>
      </c:catAx>
      <c:valAx>
        <c:axId val="421790528"/>
        <c:scaling>
          <c:orientation val="minMax"/>
          <c:max val="145"/>
          <c:min val="0"/>
        </c:scaling>
        <c:delete val="1"/>
        <c:axPos val="t"/>
        <c:numFmt formatCode="0" sourceLinked="1"/>
        <c:majorTickMark val="out"/>
        <c:minorTickMark val="none"/>
        <c:tickLblPos val="nextTo"/>
        <c:crossAx val="421792880"/>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292841458058848"/>
          <c:y val="0.11301488456865127"/>
          <c:w val="0.53707158541941147"/>
          <c:h val="0.87167442959362751"/>
        </c:manualLayout>
      </c:layout>
      <c:barChart>
        <c:barDir val="bar"/>
        <c:grouping val="stacked"/>
        <c:varyColors val="0"/>
        <c:ser>
          <c:idx val="0"/>
          <c:order val="0"/>
          <c:tx>
            <c:strRef>
              <c:f>Dati!$C$2480</c:f>
              <c:strCache>
                <c:ptCount val="1"/>
                <c:pt idx="0">
                  <c:v>.</c:v>
                </c:pt>
              </c:strCache>
            </c:strRef>
          </c:tx>
          <c:spPr>
            <a:noFill/>
          </c:spPr>
          <c:invertIfNegative val="0"/>
          <c:dLbls>
            <c:delete val="1"/>
          </c:dLbls>
          <c:cat>
            <c:strRef>
              <c:f>Dati!$B$2481:$B$2507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Dati!$C$2481:$C$2507</c:f>
              <c:numCache>
                <c:formatCode>0</c:formatCode>
                <c:ptCount val="27"/>
                <c:pt idx="0">
                  <c:v>15.192661477812598</c:v>
                </c:pt>
                <c:pt idx="1">
                  <c:v>26.230769230769234</c:v>
                </c:pt>
                <c:pt idx="2">
                  <c:v>13.776556776556779</c:v>
                </c:pt>
                <c:pt idx="3">
                  <c:v>15.900190718372539</c:v>
                </c:pt>
                <c:pt idx="4">
                  <c:v>16.068167604752972</c:v>
                </c:pt>
                <c:pt idx="5">
                  <c:v>26.230769230769234</c:v>
                </c:pt>
                <c:pt idx="6">
                  <c:v>15.229127194644438</c:v>
                </c:pt>
                <c:pt idx="7">
                  <c:v>14.636566332218507</c:v>
                </c:pt>
                <c:pt idx="8">
                  <c:v>26.230769230769234</c:v>
                </c:pt>
                <c:pt idx="9">
                  <c:v>13.730769230769232</c:v>
                </c:pt>
                <c:pt idx="10">
                  <c:v>15.658845487268366</c:v>
                </c:pt>
                <c:pt idx="11">
                  <c:v>26.230769230769234</c:v>
                </c:pt>
                <c:pt idx="12">
                  <c:v>10.230769230769234</c:v>
                </c:pt>
                <c:pt idx="13">
                  <c:v>18.783960720130935</c:v>
                </c:pt>
                <c:pt idx="14">
                  <c:v>15.446455505279037</c:v>
                </c:pt>
                <c:pt idx="15">
                  <c:v>12.317725752508363</c:v>
                </c:pt>
                <c:pt idx="16">
                  <c:v>17.659340659340661</c:v>
                </c:pt>
                <c:pt idx="17">
                  <c:v>26.230769230769234</c:v>
                </c:pt>
                <c:pt idx="18">
                  <c:v>14.219596046411693</c:v>
                </c:pt>
                <c:pt idx="19">
                  <c:v>16.508547008547012</c:v>
                </c:pt>
                <c:pt idx="20">
                  <c:v>18.877828054298647</c:v>
                </c:pt>
                <c:pt idx="21">
                  <c:v>18.768082663605057</c:v>
                </c:pt>
                <c:pt idx="22">
                  <c:v>7</c:v>
                </c:pt>
                <c:pt idx="23">
                  <c:v>26.230769230769234</c:v>
                </c:pt>
                <c:pt idx="24">
                  <c:v>14.219596046411693</c:v>
                </c:pt>
                <c:pt idx="25">
                  <c:v>15.281864121280183</c:v>
                </c:pt>
                <c:pt idx="26">
                  <c:v>17.703637447823496</c:v>
                </c:pt>
              </c:numCache>
            </c:numRef>
          </c:val>
          <c:extLst>
            <c:ext xmlns:c16="http://schemas.microsoft.com/office/drawing/2014/chart" uri="{C3380CC4-5D6E-409C-BE32-E72D297353CC}">
              <c16:uniqueId val="{00000000-E509-41EF-9594-832E2545CCBF}"/>
            </c:ext>
          </c:extLst>
        </c:ser>
        <c:ser>
          <c:idx val="1"/>
          <c:order val="1"/>
          <c:tx>
            <c:strRef>
              <c:f>Dati!$D$2480</c:f>
              <c:strCache>
                <c:ptCount val="1"/>
                <c:pt idx="0">
                  <c:v>To nemaz nav svarīgi zināt</c:v>
                </c:pt>
              </c:strCache>
            </c:strRef>
          </c:tx>
          <c:spPr>
            <a:solidFill>
              <a:srgbClr val="C4BD97"/>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Dati!$B$2481:$B$2507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Dati!$D$2481:$D$2507</c:f>
              <c:numCache>
                <c:formatCode>General</c:formatCode>
                <c:ptCount val="27"/>
                <c:pt idx="0" formatCode="0">
                  <c:v>1.4454664914586071</c:v>
                </c:pt>
                <c:pt idx="2" formatCode="0">
                  <c:v>2.9304029304029302</c:v>
                </c:pt>
                <c:pt idx="3" formatCode="0">
                  <c:v>0.82644628099173556</c:v>
                </c:pt>
                <c:pt idx="4" formatCode="0.0">
                  <c:v>0.40650406504065045</c:v>
                </c:pt>
                <c:pt idx="6" formatCode="0">
                  <c:v>1.6420361247947455</c:v>
                </c:pt>
                <c:pt idx="7" formatCode="0">
                  <c:v>0.72463768115942029</c:v>
                </c:pt>
                <c:pt idx="9" formatCode="0">
                  <c:v>2.7173913043478262</c:v>
                </c:pt>
                <c:pt idx="10" formatCode="0">
                  <c:v>1.0398613518197575</c:v>
                </c:pt>
                <c:pt idx="12" formatCode="0">
                  <c:v>0</c:v>
                </c:pt>
                <c:pt idx="13" formatCode="0">
                  <c:v>1.0638297872340425</c:v>
                </c:pt>
                <c:pt idx="14" formatCode="0">
                  <c:v>1.9607843137254901</c:v>
                </c:pt>
                <c:pt idx="15" formatCode="0">
                  <c:v>1.7391304347826086</c:v>
                </c:pt>
                <c:pt idx="16" formatCode="0">
                  <c:v>0.95238095238095244</c:v>
                </c:pt>
                <c:pt idx="18" formatCode="0">
                  <c:v>2.2346368715083798</c:v>
                </c:pt>
                <c:pt idx="19" formatCode="0">
                  <c:v>0.92592592592592582</c:v>
                </c:pt>
                <c:pt idx="20" formatCode="0">
                  <c:v>0</c:v>
                </c:pt>
                <c:pt idx="21" formatCode="0">
                  <c:v>1.4925373134328357</c:v>
                </c:pt>
                <c:pt idx="22" formatCode="0">
                  <c:v>0</c:v>
                </c:pt>
                <c:pt idx="24" formatCode="0">
                  <c:v>2.2346368715083798</c:v>
                </c:pt>
                <c:pt idx="25" formatCode="0">
                  <c:v>1.0948905109489051</c:v>
                </c:pt>
                <c:pt idx="26" formatCode="0">
                  <c:v>0</c:v>
                </c:pt>
              </c:numCache>
            </c:numRef>
          </c:val>
          <c:extLst>
            <c:ext xmlns:c16="http://schemas.microsoft.com/office/drawing/2014/chart" uri="{C3380CC4-5D6E-409C-BE32-E72D297353CC}">
              <c16:uniqueId val="{00000001-E509-41EF-9594-832E2545CCBF}"/>
            </c:ext>
          </c:extLst>
        </c:ser>
        <c:ser>
          <c:idx val="2"/>
          <c:order val="2"/>
          <c:tx>
            <c:strRef>
              <c:f>Dati!$E$2480</c:f>
              <c:strCache>
                <c:ptCount val="1"/>
                <c:pt idx="0">
                  <c:v>To drīzāk nav svarīgi zināt</c:v>
                </c:pt>
              </c:strCache>
            </c:strRef>
          </c:tx>
          <c:spPr>
            <a:solidFill>
              <a:srgbClr val="E5E2D1"/>
            </a:solidFill>
          </c:spPr>
          <c:invertIfNegative val="0"/>
          <c:dLbls>
            <c:spPr>
              <a:noFill/>
              <a:ln>
                <a:noFill/>
              </a:ln>
              <a:effectLst/>
            </c:spPr>
            <c:txPr>
              <a:bodyPr wrap="square" lIns="38100" tIns="19050" rIns="38100" bIns="19050" anchor="ctr">
                <a:spAutoFit/>
              </a:bodyPr>
              <a:lstStyle/>
              <a:p>
                <a:pPr>
                  <a:defRPr sz="900" b="1">
                    <a:solidFill>
                      <a:sysClr val="windowText" lastClr="000000"/>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Dati!$B$2481:$B$2507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Dati!$E$2481:$E$2507</c:f>
              <c:numCache>
                <c:formatCode>General</c:formatCode>
                <c:ptCount val="27"/>
                <c:pt idx="0" formatCode="0">
                  <c:v>9.592641261498029</c:v>
                </c:pt>
                <c:pt idx="2" formatCode="0">
                  <c:v>9.5238095238095237</c:v>
                </c:pt>
                <c:pt idx="3" formatCode="0">
                  <c:v>9.5041322314049594</c:v>
                </c:pt>
                <c:pt idx="4" formatCode="0">
                  <c:v>9.7560975609756095</c:v>
                </c:pt>
                <c:pt idx="6" formatCode="0">
                  <c:v>9.3596059113300498</c:v>
                </c:pt>
                <c:pt idx="7" formatCode="0">
                  <c:v>10.869565217391305</c:v>
                </c:pt>
                <c:pt idx="9" formatCode="0">
                  <c:v>9.7826086956521738</c:v>
                </c:pt>
                <c:pt idx="10" formatCode="0">
                  <c:v>9.5320623916811087</c:v>
                </c:pt>
                <c:pt idx="12" formatCode="0">
                  <c:v>16</c:v>
                </c:pt>
                <c:pt idx="13" formatCode="0">
                  <c:v>6.3829787234042552</c:v>
                </c:pt>
                <c:pt idx="14" formatCode="0">
                  <c:v>8.8235294117647065</c:v>
                </c:pt>
                <c:pt idx="15" formatCode="0">
                  <c:v>12.173913043478262</c:v>
                </c:pt>
                <c:pt idx="16" formatCode="0">
                  <c:v>7.6190476190476195</c:v>
                </c:pt>
                <c:pt idx="18" formatCode="0">
                  <c:v>9.7765363128491618</c:v>
                </c:pt>
                <c:pt idx="19" formatCode="0">
                  <c:v>8.7962962962962958</c:v>
                </c:pt>
                <c:pt idx="20" formatCode="0">
                  <c:v>7.3529411764705888</c:v>
                </c:pt>
                <c:pt idx="21" formatCode="0">
                  <c:v>5.9701492537313428</c:v>
                </c:pt>
                <c:pt idx="22" formatCode="0">
                  <c:v>19.230769230769234</c:v>
                </c:pt>
                <c:pt idx="24" formatCode="0">
                  <c:v>9.7765363128491618</c:v>
                </c:pt>
                <c:pt idx="25" formatCode="0">
                  <c:v>9.8540145985401466</c:v>
                </c:pt>
                <c:pt idx="26" formatCode="0">
                  <c:v>8.5271317829457356</c:v>
                </c:pt>
              </c:numCache>
            </c:numRef>
          </c:val>
          <c:extLst>
            <c:ext xmlns:c16="http://schemas.microsoft.com/office/drawing/2014/chart" uri="{C3380CC4-5D6E-409C-BE32-E72D297353CC}">
              <c16:uniqueId val="{00000002-E509-41EF-9594-832E2545CCBF}"/>
            </c:ext>
          </c:extLst>
        </c:ser>
        <c:ser>
          <c:idx val="3"/>
          <c:order val="3"/>
          <c:tx>
            <c:strRef>
              <c:f>Dati!$F$2480</c:f>
              <c:strCache>
                <c:ptCount val="1"/>
                <c:pt idx="0">
                  <c:v>To ir drīzāk svarīgi zināt</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Dati!$B$2481:$B$2507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Dati!$F$2481:$F$2507</c:f>
              <c:numCache>
                <c:formatCode>General</c:formatCode>
                <c:ptCount val="27"/>
                <c:pt idx="0" formatCode="0">
                  <c:v>40.07884362680683</c:v>
                </c:pt>
                <c:pt idx="2" formatCode="0">
                  <c:v>43.223443223443226</c:v>
                </c:pt>
                <c:pt idx="3" formatCode="0">
                  <c:v>39.669421487603309</c:v>
                </c:pt>
                <c:pt idx="4" formatCode="0">
                  <c:v>36.991869918699187</c:v>
                </c:pt>
                <c:pt idx="6" formatCode="0">
                  <c:v>42.036124794745483</c:v>
                </c:pt>
                <c:pt idx="7" formatCode="0">
                  <c:v>31.884057971014489</c:v>
                </c:pt>
                <c:pt idx="9" formatCode="0">
                  <c:v>39.130434782608695</c:v>
                </c:pt>
                <c:pt idx="10" formatCode="0">
                  <c:v>40.381282495667243</c:v>
                </c:pt>
                <c:pt idx="12" formatCode="0">
                  <c:v>36</c:v>
                </c:pt>
                <c:pt idx="13" formatCode="0">
                  <c:v>42.553191489361701</c:v>
                </c:pt>
                <c:pt idx="14" formatCode="0">
                  <c:v>50.980392156862742</c:v>
                </c:pt>
                <c:pt idx="15" formatCode="0">
                  <c:v>33.043478260869563</c:v>
                </c:pt>
                <c:pt idx="16" formatCode="0">
                  <c:v>39.047619047619051</c:v>
                </c:pt>
                <c:pt idx="18" formatCode="0">
                  <c:v>40.22346368715084</c:v>
                </c:pt>
                <c:pt idx="19" formatCode="0">
                  <c:v>38.425925925925924</c:v>
                </c:pt>
                <c:pt idx="20" formatCode="0">
                  <c:v>55.882352941176471</c:v>
                </c:pt>
                <c:pt idx="21" formatCode="0">
                  <c:v>34.328358208955223</c:v>
                </c:pt>
                <c:pt idx="22" formatCode="0">
                  <c:v>32.692307692307693</c:v>
                </c:pt>
                <c:pt idx="24" formatCode="0">
                  <c:v>40.22346368715084</c:v>
                </c:pt>
                <c:pt idx="25" formatCode="0">
                  <c:v>39.051094890510953</c:v>
                </c:pt>
                <c:pt idx="26" formatCode="0">
                  <c:v>41.860465116279073</c:v>
                </c:pt>
              </c:numCache>
            </c:numRef>
          </c:val>
          <c:extLst>
            <c:ext xmlns:c16="http://schemas.microsoft.com/office/drawing/2014/chart" uri="{C3380CC4-5D6E-409C-BE32-E72D297353CC}">
              <c16:uniqueId val="{00000003-E509-41EF-9594-832E2545CCBF}"/>
            </c:ext>
          </c:extLst>
        </c:ser>
        <c:ser>
          <c:idx val="4"/>
          <c:order val="4"/>
          <c:tx>
            <c:strRef>
              <c:f>Dati!$G$2480</c:f>
              <c:strCache>
                <c:ptCount val="1"/>
                <c:pt idx="0">
                  <c:v>To ir ļoti svarīgi zināt</c:v>
                </c:pt>
              </c:strCache>
            </c:strRef>
          </c:tx>
          <c:spPr>
            <a:solidFill>
              <a:srgbClr val="16697A"/>
            </a:solidFill>
          </c:spPr>
          <c:invertIfNegative val="0"/>
          <c:dLbls>
            <c:dLbl>
              <c:idx val="7"/>
              <c:spPr>
                <a:noFill/>
                <a:ln w="28575">
                  <a:solidFill>
                    <a:srgbClr val="FF0000"/>
                  </a:solidFill>
                </a:ln>
              </c:spPr>
              <c:txPr>
                <a:bodyPr/>
                <a:lstStyle/>
                <a:p>
                  <a:pPr>
                    <a:defRPr b="1">
                      <a:solidFill>
                        <a:schemeClr val="bg1"/>
                      </a:solidFill>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5.3433365871614465E-2"/>
                      <c:h val="3.0376670716889428E-2"/>
                    </c:manualLayout>
                  </c15:layout>
                </c:ext>
                <c:ext xmlns:c16="http://schemas.microsoft.com/office/drawing/2014/chart" uri="{C3380CC4-5D6E-409C-BE32-E72D297353CC}">
                  <c16:uniqueId val="{00000000-DD4B-468F-A2CF-73C7E7F232D6}"/>
                </c:ext>
              </c:extLst>
            </c:dLbl>
            <c:spPr>
              <a:noFill/>
              <a:ln>
                <a:noFill/>
              </a:ln>
              <a:effectLst/>
            </c:spPr>
            <c:txPr>
              <a:bodyPr wrap="square" lIns="38100" tIns="19050" rIns="38100" bIns="19050" anchor="ctr">
                <a:spAutoFit/>
              </a:bodyPr>
              <a:lstStyle/>
              <a:p>
                <a:pPr>
                  <a:defRPr sz="9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Dati!$B$2481:$B$2507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Dati!$G$2481:$G$2507</c:f>
              <c:numCache>
                <c:formatCode>General</c:formatCode>
                <c:ptCount val="27"/>
                <c:pt idx="0" formatCode="0">
                  <c:v>43.495400788436264</c:v>
                </c:pt>
                <c:pt idx="2" formatCode="0">
                  <c:v>39.560439560439562</c:v>
                </c:pt>
                <c:pt idx="3" formatCode="0">
                  <c:v>44.214876033057855</c:v>
                </c:pt>
                <c:pt idx="4" formatCode="0">
                  <c:v>47.154471544715449</c:v>
                </c:pt>
                <c:pt idx="6" formatCode="0">
                  <c:v>41.215106732348112</c:v>
                </c:pt>
                <c:pt idx="7" formatCode="0">
                  <c:v>52.173913043478258</c:v>
                </c:pt>
                <c:pt idx="9" formatCode="0">
                  <c:v>41.304347826086953</c:v>
                </c:pt>
                <c:pt idx="10" formatCode="0">
                  <c:v>44.194107452339686</c:v>
                </c:pt>
                <c:pt idx="12" formatCode="0">
                  <c:v>43</c:v>
                </c:pt>
                <c:pt idx="13" formatCode="0">
                  <c:v>44.680851063829785</c:v>
                </c:pt>
                <c:pt idx="14" formatCode="0">
                  <c:v>31.372549019607842</c:v>
                </c:pt>
                <c:pt idx="15" formatCode="0">
                  <c:v>50.434782608695649</c:v>
                </c:pt>
                <c:pt idx="16" formatCode="0">
                  <c:v>47.619047619047613</c:v>
                </c:pt>
                <c:pt idx="18" formatCode="0">
                  <c:v>43.016759776536311</c:v>
                </c:pt>
                <c:pt idx="19" formatCode="0">
                  <c:v>46.296296296296298</c:v>
                </c:pt>
                <c:pt idx="20" formatCode="0">
                  <c:v>33.82352941176471</c:v>
                </c:pt>
                <c:pt idx="21" formatCode="0">
                  <c:v>47.761194029850742</c:v>
                </c:pt>
                <c:pt idx="22" formatCode="0">
                  <c:v>42.307692307692307</c:v>
                </c:pt>
                <c:pt idx="24" formatCode="0">
                  <c:v>43.016759776536311</c:v>
                </c:pt>
                <c:pt idx="25" formatCode="0">
                  <c:v>43.79562043795621</c:v>
                </c:pt>
                <c:pt idx="26" formatCode="0">
                  <c:v>44.186046511627907</c:v>
                </c:pt>
              </c:numCache>
            </c:numRef>
          </c:val>
          <c:extLst>
            <c:ext xmlns:c16="http://schemas.microsoft.com/office/drawing/2014/chart" uri="{C3380CC4-5D6E-409C-BE32-E72D297353CC}">
              <c16:uniqueId val="{00000004-E509-41EF-9594-832E2545CCBF}"/>
            </c:ext>
          </c:extLst>
        </c:ser>
        <c:ser>
          <c:idx val="5"/>
          <c:order val="5"/>
          <c:tx>
            <c:strRef>
              <c:f>Dati!$H$2480</c:f>
              <c:strCache>
                <c:ptCount val="1"/>
                <c:pt idx="0">
                  <c:v>.</c:v>
                </c:pt>
              </c:strCache>
            </c:strRef>
          </c:tx>
          <c:spPr>
            <a:noFill/>
          </c:spPr>
          <c:invertIfNegative val="0"/>
          <c:dLbls>
            <c:delete val="1"/>
          </c:dLbls>
          <c:cat>
            <c:strRef>
              <c:f>Dati!$B$2481:$B$2507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Dati!$H$2481:$H$2507</c:f>
              <c:numCache>
                <c:formatCode>0</c:formatCode>
                <c:ptCount val="27"/>
                <c:pt idx="0">
                  <c:v>13.131637937698095</c:v>
                </c:pt>
                <c:pt idx="1">
                  <c:v>96.705882352941188</c:v>
                </c:pt>
                <c:pt idx="2">
                  <c:v>13.9219995690584</c:v>
                </c:pt>
                <c:pt idx="3">
                  <c:v>12.821584832280024</c:v>
                </c:pt>
                <c:pt idx="4">
                  <c:v>12.559540889526552</c:v>
                </c:pt>
                <c:pt idx="5">
                  <c:v>96.705882352941188</c:v>
                </c:pt>
                <c:pt idx="6">
                  <c:v>13.454650825847594</c:v>
                </c:pt>
                <c:pt idx="7">
                  <c:v>12.647911338448441</c:v>
                </c:pt>
                <c:pt idx="8">
                  <c:v>96.705882352941188</c:v>
                </c:pt>
                <c:pt idx="9">
                  <c:v>16.271099744245539</c:v>
                </c:pt>
                <c:pt idx="10">
                  <c:v>12.130492404934259</c:v>
                </c:pt>
                <c:pt idx="11">
                  <c:v>96.705882352941188</c:v>
                </c:pt>
                <c:pt idx="12">
                  <c:v>17.705882352941188</c:v>
                </c:pt>
                <c:pt idx="13">
                  <c:v>9.4718397997497021</c:v>
                </c:pt>
                <c:pt idx="14">
                  <c:v>14.352941176470601</c:v>
                </c:pt>
                <c:pt idx="15">
                  <c:v>13.227621483375977</c:v>
                </c:pt>
                <c:pt idx="16">
                  <c:v>10.039215686274524</c:v>
                </c:pt>
                <c:pt idx="17">
                  <c:v>96.705882352941188</c:v>
                </c:pt>
                <c:pt idx="18">
                  <c:v>13.465658889254037</c:v>
                </c:pt>
                <c:pt idx="19">
                  <c:v>11.983660130718967</c:v>
                </c:pt>
                <c:pt idx="20">
                  <c:v>7.0000000000000071</c:v>
                </c:pt>
                <c:pt idx="21">
                  <c:v>14.616330114135224</c:v>
                </c:pt>
                <c:pt idx="22">
                  <c:v>21.705882352941188</c:v>
                </c:pt>
                <c:pt idx="23">
                  <c:v>96.705882352941188</c:v>
                </c:pt>
                <c:pt idx="24">
                  <c:v>13.465658889254037</c:v>
                </c:pt>
                <c:pt idx="25">
                  <c:v>13.859167024474026</c:v>
                </c:pt>
                <c:pt idx="26">
                  <c:v>10.659370725034208</c:v>
                </c:pt>
              </c:numCache>
            </c:numRef>
          </c:val>
          <c:extLst>
            <c:ext xmlns:c16="http://schemas.microsoft.com/office/drawing/2014/chart" uri="{C3380CC4-5D6E-409C-BE32-E72D297353CC}">
              <c16:uniqueId val="{00000005-E509-41EF-9594-832E2545CCBF}"/>
            </c:ext>
          </c:extLst>
        </c:ser>
        <c:ser>
          <c:idx val="6"/>
          <c:order val="6"/>
          <c:tx>
            <c:strRef>
              <c:f>Dati!$I$2480</c:f>
              <c:strCache>
                <c:ptCount val="1"/>
                <c:pt idx="0">
                  <c:v>Grūti pateikt</c:v>
                </c:pt>
              </c:strCache>
            </c:strRef>
          </c:tx>
          <c:spPr>
            <a:solidFill>
              <a:sysClr val="window" lastClr="FFFFFF">
                <a:lumMod val="75000"/>
              </a:sysClr>
            </a:solidFill>
          </c:spPr>
          <c:invertIfNegative val="0"/>
          <c:dLbls>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509-41EF-9594-832E2545CCBF}"/>
                </c:ext>
              </c:extLst>
            </c:dLbl>
            <c:spPr>
              <a:noFill/>
              <a:ln>
                <a:noFill/>
              </a:ln>
              <a:effectLst/>
            </c:spPr>
            <c:txPr>
              <a:bodyPr wrap="square" lIns="38100" tIns="19050" rIns="38100" bIns="19050" anchor="ctr">
                <a:spAutoFit/>
              </a:bodyPr>
              <a:lstStyle/>
              <a:p>
                <a:pPr>
                  <a:defRPr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Dati!$B$2481:$B$2507</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Dati!$I$2481:$I$2507</c:f>
              <c:numCache>
                <c:formatCode>General</c:formatCode>
                <c:ptCount val="27"/>
                <c:pt idx="0" formatCode="0">
                  <c:v>5.3876478318002627</c:v>
                </c:pt>
                <c:pt idx="2" formatCode="0">
                  <c:v>4.7619047619047619</c:v>
                </c:pt>
                <c:pt idx="3" formatCode="0">
                  <c:v>5.785123966942149</c:v>
                </c:pt>
                <c:pt idx="4" formatCode="0">
                  <c:v>5.6910569105691051</c:v>
                </c:pt>
                <c:pt idx="6" formatCode="0">
                  <c:v>5.7471264367816088</c:v>
                </c:pt>
                <c:pt idx="7" formatCode="0">
                  <c:v>4.3478260869565215</c:v>
                </c:pt>
                <c:pt idx="9" formatCode="0">
                  <c:v>7.0652173913043477</c:v>
                </c:pt>
                <c:pt idx="10" formatCode="0">
                  <c:v>4.852686308492201</c:v>
                </c:pt>
                <c:pt idx="12" formatCode="0">
                  <c:v>5</c:v>
                </c:pt>
                <c:pt idx="13" formatCode="0">
                  <c:v>5.3191489361702127</c:v>
                </c:pt>
                <c:pt idx="14" formatCode="0">
                  <c:v>6.8627450980392162</c:v>
                </c:pt>
                <c:pt idx="15" formatCode="0">
                  <c:v>2.6086956521739131</c:v>
                </c:pt>
                <c:pt idx="16" formatCode="0">
                  <c:v>4.7619047619047619</c:v>
                </c:pt>
                <c:pt idx="18" formatCode="0">
                  <c:v>4.7486033519553068</c:v>
                </c:pt>
                <c:pt idx="19" formatCode="0">
                  <c:v>5.5555555555555554</c:v>
                </c:pt>
                <c:pt idx="20" formatCode="0">
                  <c:v>2.9411764705882351</c:v>
                </c:pt>
                <c:pt idx="21" formatCode="0">
                  <c:v>10.44776119402985</c:v>
                </c:pt>
                <c:pt idx="22" formatCode="0">
                  <c:v>5.7692307692307692</c:v>
                </c:pt>
                <c:pt idx="24" formatCode="0">
                  <c:v>4.7486033519553068</c:v>
                </c:pt>
                <c:pt idx="25" formatCode="0">
                  <c:v>6.2043795620437958</c:v>
                </c:pt>
                <c:pt idx="26" formatCode="0">
                  <c:v>5.4263565891472867</c:v>
                </c:pt>
              </c:numCache>
            </c:numRef>
          </c:val>
          <c:extLst>
            <c:ext xmlns:c16="http://schemas.microsoft.com/office/drawing/2014/chart" uri="{C3380CC4-5D6E-409C-BE32-E72D297353CC}">
              <c16:uniqueId val="{00000006-E509-41EF-9594-832E2545CCBF}"/>
            </c:ext>
          </c:extLst>
        </c:ser>
        <c:dLbls>
          <c:showLegendKey val="0"/>
          <c:showVal val="1"/>
          <c:showCatName val="0"/>
          <c:showSerName val="0"/>
          <c:showPercent val="0"/>
          <c:showBubbleSize val="0"/>
        </c:dLbls>
        <c:gapWidth val="25"/>
        <c:overlap val="100"/>
        <c:axId val="421791312"/>
        <c:axId val="421791704"/>
      </c:barChart>
      <c:catAx>
        <c:axId val="421791312"/>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a:pPr>
            <a:endParaRPr lang="lv-LV"/>
          </a:p>
        </c:txPr>
        <c:crossAx val="421791704"/>
        <c:crossesAt val="26.2"/>
        <c:auto val="1"/>
        <c:lblAlgn val="ctr"/>
        <c:lblOffset val="100"/>
        <c:tickLblSkip val="1"/>
        <c:tickMarkSkip val="1"/>
        <c:noMultiLvlLbl val="0"/>
      </c:catAx>
      <c:valAx>
        <c:axId val="421791704"/>
        <c:scaling>
          <c:orientation val="minMax"/>
          <c:max val="145"/>
          <c:min val="0"/>
        </c:scaling>
        <c:delete val="1"/>
        <c:axPos val="t"/>
        <c:numFmt formatCode="0" sourceLinked="1"/>
        <c:majorTickMark val="out"/>
        <c:minorTickMark val="none"/>
        <c:tickLblPos val="nextTo"/>
        <c:crossAx val="421791312"/>
        <c:crosses val="autoZero"/>
        <c:crossBetween val="between"/>
      </c:valAx>
      <c:spPr>
        <a:noFill/>
        <a:ln w="3175">
          <a:noFill/>
          <a:prstDash val="solid"/>
        </a:ln>
      </c:spPr>
    </c:plotArea>
    <c:plotVisOnly val="1"/>
    <c:dispBlanksAs val="gap"/>
    <c:showDLblsOverMax val="0"/>
  </c:chart>
  <c:spPr>
    <a:noFill/>
    <a:ln w="6350">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lv-LV" sz="1000" dirty="0"/>
              <a:t>%</a:t>
            </a:r>
          </a:p>
        </c:rich>
      </c:tx>
      <c:layout>
        <c:manualLayout>
          <c:xMode val="edge"/>
          <c:yMode val="edge"/>
          <c:x val="0.84928229055122129"/>
          <c:y val="2.2551799570744591E-2"/>
        </c:manualLayout>
      </c:layout>
      <c:overlay val="0"/>
      <c:spPr>
        <a:solidFill>
          <a:schemeClr val="bg1"/>
        </a:solidFill>
        <a:ln w="3175">
          <a:solidFill>
            <a:schemeClr val="tx1"/>
          </a:solidFill>
        </a:ln>
        <a:effectLst>
          <a:outerShdw dist="38100" dir="2700000" algn="tl" rotWithShape="0">
            <a:prstClr val="black"/>
          </a:outerShdw>
        </a:effectLst>
      </c:spPr>
    </c:title>
    <c:autoTitleDeleted val="0"/>
    <c:plotArea>
      <c:layout>
        <c:manualLayout>
          <c:layoutTarget val="inner"/>
          <c:xMode val="edge"/>
          <c:yMode val="edge"/>
          <c:x val="0.50557875682015196"/>
          <c:y val="2.140293778828899E-2"/>
          <c:w val="0.45307748202539389"/>
          <c:h val="0.95601293266220344"/>
        </c:manualLayout>
      </c:layout>
      <c:barChart>
        <c:barDir val="bar"/>
        <c:grouping val="clustered"/>
        <c:varyColors val="0"/>
        <c:ser>
          <c:idx val="0"/>
          <c:order val="0"/>
          <c:spPr>
            <a:solidFill>
              <a:srgbClr val="16697A"/>
            </a:solidFill>
          </c:spPr>
          <c:invertIfNegative val="0"/>
          <c:dPt>
            <c:idx val="7"/>
            <c:invertIfNegative val="0"/>
            <c:bubble3D val="0"/>
            <c:spPr>
              <a:solidFill>
                <a:srgbClr val="489FB5"/>
              </a:solidFill>
            </c:spPr>
            <c:extLst>
              <c:ext xmlns:c16="http://schemas.microsoft.com/office/drawing/2014/chart" uri="{C3380CC4-5D6E-409C-BE32-E72D297353CC}">
                <c16:uniqueId val="{00000001-F90B-4136-A32E-564AC40491E1}"/>
              </c:ext>
            </c:extLst>
          </c:dPt>
          <c:dPt>
            <c:idx val="8"/>
            <c:invertIfNegative val="0"/>
            <c:bubble3D val="0"/>
            <c:spPr>
              <a:solidFill>
                <a:srgbClr val="C4BD97"/>
              </a:solidFill>
            </c:spPr>
            <c:extLst>
              <c:ext xmlns:c16="http://schemas.microsoft.com/office/drawing/2014/chart" uri="{C3380CC4-5D6E-409C-BE32-E72D297353CC}">
                <c16:uniqueId val="{00000003-F90B-4136-A32E-564AC40491E1}"/>
              </c:ext>
            </c:extLst>
          </c:dPt>
          <c:dPt>
            <c:idx val="9"/>
            <c:invertIfNegative val="0"/>
            <c:bubble3D val="0"/>
            <c:spPr>
              <a:solidFill>
                <a:sysClr val="window" lastClr="FFFFFF">
                  <a:lumMod val="75000"/>
                </a:sysClr>
              </a:solidFill>
            </c:spPr>
            <c:extLst>
              <c:ext xmlns:c16="http://schemas.microsoft.com/office/drawing/2014/chart" uri="{C3380CC4-5D6E-409C-BE32-E72D297353CC}">
                <c16:uniqueId val="{00000005-F90B-4136-A32E-564AC40491E1}"/>
              </c:ext>
            </c:extLst>
          </c:dPt>
          <c:dLbls>
            <c:spPr>
              <a:noFill/>
              <a:ln>
                <a:noFill/>
              </a:ln>
              <a:effectLst/>
            </c:spPr>
            <c:txPr>
              <a:bodyPr wrap="square" lIns="38100" tIns="19050" rIns="38100" bIns="19050" anchor="ctr">
                <a:spAutoFit/>
              </a:bodyPr>
              <a:lstStyle/>
              <a:p>
                <a:pPr>
                  <a:defRPr sz="1100" b="1"/>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Dati!$B$2589:$B$2598</c:f>
              <c:strCache>
                <c:ptCount val="10"/>
                <c:pt idx="0">
                  <c:v>Veselības inspekcijā</c:v>
                </c:pt>
                <c:pt idx="1">
                  <c:v>Patērētāju tiesību aizsardzības centrā</c:v>
                </c:pt>
                <c:pt idx="2">
                  <c:v>Skaistumkopšanas un estētiskās medicīnas pakalpojumu sniedzēju asociācijā</c:v>
                </c:pt>
                <c:pt idx="3">
                  <c:v>Valsts policijā</c:v>
                </c:pt>
                <c:pt idx="4">
                  <c:v>Slimību profilakses un kontroles centrā </c:v>
                </c:pt>
                <c:pt idx="5">
                  <c:v>Veselības ministrijā</c:v>
                </c:pt>
                <c:pt idx="6">
                  <c:v>Masu medijos</c:v>
                </c:pt>
                <c:pt idx="7">
                  <c:v>Kādā citā iestādē/institūcijā</c:v>
                </c:pt>
                <c:pt idx="8">
                  <c:v>Nekur nevērstos</c:v>
                </c:pt>
                <c:pt idx="9">
                  <c:v>Grūti pateikt</c:v>
                </c:pt>
              </c:strCache>
            </c:strRef>
          </c:cat>
          <c:val>
            <c:numRef>
              <c:f>Dati!$C$2589:$C$2598</c:f>
              <c:numCache>
                <c:formatCode>0</c:formatCode>
                <c:ptCount val="10"/>
                <c:pt idx="0">
                  <c:v>35.348226018396844</c:v>
                </c:pt>
                <c:pt idx="1">
                  <c:v>31.143232588699082</c:v>
                </c:pt>
                <c:pt idx="2">
                  <c:v>7.4901445466491454</c:v>
                </c:pt>
                <c:pt idx="3">
                  <c:v>5.3876478318002627</c:v>
                </c:pt>
                <c:pt idx="4">
                  <c:v>2.3653088042049935</c:v>
                </c:pt>
                <c:pt idx="5">
                  <c:v>1.4454664914586071</c:v>
                </c:pt>
                <c:pt idx="6">
                  <c:v>0.91984231274638628</c:v>
                </c:pt>
                <c:pt idx="7">
                  <c:v>1.8396846254927726</c:v>
                </c:pt>
                <c:pt idx="8">
                  <c:v>1.8396846254927726</c:v>
                </c:pt>
                <c:pt idx="9">
                  <c:v>12.220762155059132</c:v>
                </c:pt>
              </c:numCache>
            </c:numRef>
          </c:val>
          <c:extLst>
            <c:ext xmlns:c16="http://schemas.microsoft.com/office/drawing/2014/chart" uri="{C3380CC4-5D6E-409C-BE32-E72D297353CC}">
              <c16:uniqueId val="{00000006-F90B-4136-A32E-564AC40491E1}"/>
            </c:ext>
          </c:extLst>
        </c:ser>
        <c:dLbls>
          <c:dLblPos val="outEnd"/>
          <c:showLegendKey val="0"/>
          <c:showVal val="1"/>
          <c:showCatName val="0"/>
          <c:showSerName val="0"/>
          <c:showPercent val="0"/>
          <c:showBubbleSize val="0"/>
        </c:dLbls>
        <c:gapWidth val="20"/>
        <c:axId val="421787784"/>
        <c:axId val="421793272"/>
      </c:barChart>
      <c:catAx>
        <c:axId val="421787784"/>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lv-LV"/>
          </a:p>
        </c:txPr>
        <c:crossAx val="421793272"/>
        <c:crosses val="autoZero"/>
        <c:auto val="1"/>
        <c:lblAlgn val="ctr"/>
        <c:lblOffset val="100"/>
        <c:tickLblSkip val="1"/>
        <c:tickMarkSkip val="1"/>
        <c:noMultiLvlLbl val="0"/>
      </c:catAx>
      <c:valAx>
        <c:axId val="421793272"/>
        <c:scaling>
          <c:orientation val="minMax"/>
          <c:max val="55"/>
          <c:min val="0"/>
        </c:scaling>
        <c:delete val="1"/>
        <c:axPos val="t"/>
        <c:numFmt formatCode="0" sourceLinked="1"/>
        <c:majorTickMark val="out"/>
        <c:minorTickMark val="none"/>
        <c:tickLblPos val="nextTo"/>
        <c:crossAx val="421787784"/>
        <c:crosses val="autoZero"/>
        <c:crossBetween val="between"/>
      </c:valAx>
      <c:spPr>
        <a:noFill/>
        <a:ln w="25400">
          <a:noFill/>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7175597092419519"/>
          <c:y val="0.10145693291155924"/>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2478279681550714"/>
          <c:y val="9.9264696190852778E-2"/>
          <c:w val="0.77233489096573205"/>
          <c:h val="0.88408115856069591"/>
        </c:manualLayout>
      </c:layout>
      <c:barChart>
        <c:barDir val="bar"/>
        <c:grouping val="stacked"/>
        <c:varyColors val="0"/>
        <c:ser>
          <c:idx val="0"/>
          <c:order val="0"/>
          <c:tx>
            <c:strRef>
              <c:f>Dati!$C$2624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Dati!$C$2625:$C$2651</c:f>
              <c:numCache>
                <c:formatCode>0</c:formatCode>
                <c:ptCount val="27"/>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numCache>
            </c:numRef>
          </c:val>
          <c:extLst>
            <c:ext xmlns:c16="http://schemas.microsoft.com/office/drawing/2014/chart" uri="{C3380CC4-5D6E-409C-BE32-E72D297353CC}">
              <c16:uniqueId val="{00000000-6A50-4856-B404-FCBD2718CBF0}"/>
            </c:ext>
          </c:extLst>
        </c:ser>
        <c:ser>
          <c:idx val="1"/>
          <c:order val="1"/>
          <c:tx>
            <c:strRef>
              <c:f>Dati!$D$2624</c:f>
              <c:strCache>
                <c:ptCount val="1"/>
                <c:pt idx="0">
                  <c:v>Veselības inspekcijā</c:v>
                </c:pt>
              </c:strCache>
            </c:strRef>
          </c:tx>
          <c:spPr>
            <a:solidFill>
              <a:srgbClr val="114F5B"/>
            </a:solidFill>
          </c:spPr>
          <c:invertIfNegative val="0"/>
          <c:dLbls>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C893-4D2F-94B5-E84775C18DBC}"/>
                </c:ext>
              </c:extLst>
            </c:dLbl>
            <c:dLbl>
              <c:idx val="10"/>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1-C893-4D2F-94B5-E84775C18DBC}"/>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Dati!$D$2625:$D$2651</c:f>
              <c:numCache>
                <c:formatCode>General</c:formatCode>
                <c:ptCount val="27"/>
                <c:pt idx="0" formatCode="0">
                  <c:v>35.348226018396844</c:v>
                </c:pt>
                <c:pt idx="2" formatCode="0">
                  <c:v>30.402930402930401</c:v>
                </c:pt>
                <c:pt idx="3" formatCode="0">
                  <c:v>36.363636363636367</c:v>
                </c:pt>
                <c:pt idx="4" formatCode="0">
                  <c:v>39.837398373983739</c:v>
                </c:pt>
                <c:pt idx="6" formatCode="0">
                  <c:v>37.438423645320199</c:v>
                </c:pt>
                <c:pt idx="7" formatCode="0">
                  <c:v>28.260869565217391</c:v>
                </c:pt>
                <c:pt idx="9" formatCode="0">
                  <c:v>28.260869565217391</c:v>
                </c:pt>
                <c:pt idx="10" formatCode="0">
                  <c:v>37.608318890814559</c:v>
                </c:pt>
                <c:pt idx="12" formatCode="0">
                  <c:v>28.999999999999996</c:v>
                </c:pt>
                <c:pt idx="13" formatCode="0">
                  <c:v>34.042553191489361</c:v>
                </c:pt>
                <c:pt idx="14" formatCode="0">
                  <c:v>42.156862745098039</c:v>
                </c:pt>
                <c:pt idx="15" formatCode="0">
                  <c:v>35.652173913043477</c:v>
                </c:pt>
                <c:pt idx="16" formatCode="0">
                  <c:v>37.142857142857146</c:v>
                </c:pt>
                <c:pt idx="18" formatCode="0">
                  <c:v>36.592178770949715</c:v>
                </c:pt>
                <c:pt idx="19" formatCode="0">
                  <c:v>37.5</c:v>
                </c:pt>
                <c:pt idx="20" formatCode="0">
                  <c:v>23.52941176470588</c:v>
                </c:pt>
                <c:pt idx="21" formatCode="0">
                  <c:v>38.805970149253731</c:v>
                </c:pt>
                <c:pt idx="22" formatCode="0">
                  <c:v>28.846153846153843</c:v>
                </c:pt>
                <c:pt idx="24" formatCode="0">
                  <c:v>36.592178770949715</c:v>
                </c:pt>
                <c:pt idx="25" formatCode="0">
                  <c:v>34.67153284671533</c:v>
                </c:pt>
                <c:pt idx="26" formatCode="0">
                  <c:v>33.333333333333329</c:v>
                </c:pt>
              </c:numCache>
            </c:numRef>
          </c:val>
          <c:extLst>
            <c:ext xmlns:c16="http://schemas.microsoft.com/office/drawing/2014/chart" uri="{C3380CC4-5D6E-409C-BE32-E72D297353CC}">
              <c16:uniqueId val="{00000001-6A50-4856-B404-FCBD2718CBF0}"/>
            </c:ext>
          </c:extLst>
        </c:ser>
        <c:ser>
          <c:idx val="2"/>
          <c:order val="2"/>
          <c:tx>
            <c:strRef>
              <c:f>Dati!$E$2624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Dati!$E$2625:$E$2651</c:f>
              <c:numCache>
                <c:formatCode>0</c:formatCode>
                <c:ptCount val="27"/>
                <c:pt idx="0">
                  <c:v>11.808636726701195</c:v>
                </c:pt>
                <c:pt idx="1">
                  <c:v>47.156862745098039</c:v>
                </c:pt>
                <c:pt idx="2">
                  <c:v>16.753932342167637</c:v>
                </c:pt>
                <c:pt idx="3">
                  <c:v>10.793226381461672</c:v>
                </c:pt>
                <c:pt idx="4">
                  <c:v>7.3194643711143001</c:v>
                </c:pt>
                <c:pt idx="5">
                  <c:v>47.156862745098039</c:v>
                </c:pt>
                <c:pt idx="6">
                  <c:v>9.7184390997778394</c:v>
                </c:pt>
                <c:pt idx="7">
                  <c:v>18.895993179880648</c:v>
                </c:pt>
                <c:pt idx="8">
                  <c:v>47.156862745098039</c:v>
                </c:pt>
                <c:pt idx="9">
                  <c:v>18.895993179880648</c:v>
                </c:pt>
                <c:pt idx="10">
                  <c:v>9.54854385428348</c:v>
                </c:pt>
                <c:pt idx="11">
                  <c:v>47.156862745098039</c:v>
                </c:pt>
                <c:pt idx="12">
                  <c:v>18.156862745098042</c:v>
                </c:pt>
                <c:pt idx="13">
                  <c:v>13.114309553608678</c:v>
                </c:pt>
                <c:pt idx="14">
                  <c:v>5</c:v>
                </c:pt>
                <c:pt idx="15">
                  <c:v>11.504688832054562</c:v>
                </c:pt>
                <c:pt idx="16">
                  <c:v>10.014005602240893</c:v>
                </c:pt>
                <c:pt idx="17">
                  <c:v>47.156862745098039</c:v>
                </c:pt>
                <c:pt idx="18">
                  <c:v>10.564683974148323</c:v>
                </c:pt>
                <c:pt idx="19">
                  <c:v>9.6568627450980387</c:v>
                </c:pt>
                <c:pt idx="20">
                  <c:v>23.627450980392158</c:v>
                </c:pt>
                <c:pt idx="21">
                  <c:v>8.3508925958443072</c:v>
                </c:pt>
                <c:pt idx="22">
                  <c:v>18.310708898944196</c:v>
                </c:pt>
                <c:pt idx="23">
                  <c:v>47.156862745098039</c:v>
                </c:pt>
                <c:pt idx="24">
                  <c:v>10.564683974148323</c:v>
                </c:pt>
                <c:pt idx="25">
                  <c:v>12.485329898382709</c:v>
                </c:pt>
                <c:pt idx="26">
                  <c:v>13.82352941176471</c:v>
                </c:pt>
              </c:numCache>
            </c:numRef>
          </c:val>
          <c:extLst>
            <c:ext xmlns:c16="http://schemas.microsoft.com/office/drawing/2014/chart" uri="{C3380CC4-5D6E-409C-BE32-E72D297353CC}">
              <c16:uniqueId val="{00000002-6A50-4856-B404-FCBD2718CBF0}"/>
            </c:ext>
          </c:extLst>
        </c:ser>
        <c:ser>
          <c:idx val="3"/>
          <c:order val="3"/>
          <c:tx>
            <c:strRef>
              <c:f>Dati!$F$2624</c:f>
              <c:strCache>
                <c:ptCount val="1"/>
                <c:pt idx="0">
                  <c:v>Patērētāju tiesību aizsardzības centrā</c:v>
                </c:pt>
              </c:strCache>
            </c:strRef>
          </c:tx>
          <c:spPr>
            <a:solidFill>
              <a:srgbClr val="16697A"/>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Dati!$F$2625:$F$2651</c:f>
              <c:numCache>
                <c:formatCode>General</c:formatCode>
                <c:ptCount val="27"/>
                <c:pt idx="0" formatCode="0">
                  <c:v>31.143232588699082</c:v>
                </c:pt>
                <c:pt idx="2" formatCode="0">
                  <c:v>37.362637362637365</c:v>
                </c:pt>
                <c:pt idx="3" formatCode="0">
                  <c:v>30.165289256198346</c:v>
                </c:pt>
                <c:pt idx="4" formatCode="0">
                  <c:v>25.203252032520325</c:v>
                </c:pt>
                <c:pt idx="6" formatCode="0">
                  <c:v>31.03448275862069</c:v>
                </c:pt>
                <c:pt idx="7" formatCode="0">
                  <c:v>29.710144927536231</c:v>
                </c:pt>
                <c:pt idx="9" formatCode="0">
                  <c:v>31.521739130434785</c:v>
                </c:pt>
                <c:pt idx="10" formatCode="0">
                  <c:v>31.022530329289427</c:v>
                </c:pt>
                <c:pt idx="12" formatCode="0">
                  <c:v>25</c:v>
                </c:pt>
                <c:pt idx="13" formatCode="0">
                  <c:v>32.978723404255319</c:v>
                </c:pt>
                <c:pt idx="14" formatCode="0">
                  <c:v>31.372549019607842</c:v>
                </c:pt>
                <c:pt idx="15" formatCode="0">
                  <c:v>30.434782608695656</c:v>
                </c:pt>
                <c:pt idx="16" formatCode="0">
                  <c:v>35.238095238095241</c:v>
                </c:pt>
                <c:pt idx="18" formatCode="0">
                  <c:v>32.681564245810058</c:v>
                </c:pt>
                <c:pt idx="19" formatCode="0">
                  <c:v>26.388888888888889</c:v>
                </c:pt>
                <c:pt idx="20" formatCode="0">
                  <c:v>36.764705882352942</c:v>
                </c:pt>
                <c:pt idx="21" formatCode="0">
                  <c:v>28.35820895522388</c:v>
                </c:pt>
                <c:pt idx="22" formatCode="0">
                  <c:v>36.538461538461533</c:v>
                </c:pt>
                <c:pt idx="24" formatCode="0">
                  <c:v>32.681564245810058</c:v>
                </c:pt>
                <c:pt idx="25" formatCode="0">
                  <c:v>31.021897810218981</c:v>
                </c:pt>
                <c:pt idx="26" formatCode="0">
                  <c:v>27.131782945736433</c:v>
                </c:pt>
              </c:numCache>
            </c:numRef>
          </c:val>
          <c:extLst>
            <c:ext xmlns:c16="http://schemas.microsoft.com/office/drawing/2014/chart" uri="{C3380CC4-5D6E-409C-BE32-E72D297353CC}">
              <c16:uniqueId val="{00000003-6A50-4856-B404-FCBD2718CBF0}"/>
            </c:ext>
          </c:extLst>
        </c:ser>
        <c:ser>
          <c:idx val="4"/>
          <c:order val="4"/>
          <c:tx>
            <c:strRef>
              <c:f>Dati!$G$2624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Dati!$G$2625:$G$2651</c:f>
              <c:numCache>
                <c:formatCode>0</c:formatCode>
                <c:ptCount val="27"/>
                <c:pt idx="0">
                  <c:v>11.219404773938283</c:v>
                </c:pt>
                <c:pt idx="1">
                  <c:v>42.362637362637365</c:v>
                </c:pt>
                <c:pt idx="2">
                  <c:v>5</c:v>
                </c:pt>
                <c:pt idx="3">
                  <c:v>12.197348106439019</c:v>
                </c:pt>
                <c:pt idx="4">
                  <c:v>17.15938533011704</c:v>
                </c:pt>
                <c:pt idx="5">
                  <c:v>42.362637362637365</c:v>
                </c:pt>
                <c:pt idx="6">
                  <c:v>11.328154604016675</c:v>
                </c:pt>
                <c:pt idx="7">
                  <c:v>12.652492435101134</c:v>
                </c:pt>
                <c:pt idx="8">
                  <c:v>42.362637362637365</c:v>
                </c:pt>
                <c:pt idx="9">
                  <c:v>10.84089823220258</c:v>
                </c:pt>
                <c:pt idx="10">
                  <c:v>11.340107033347937</c:v>
                </c:pt>
                <c:pt idx="11">
                  <c:v>42.362637362637365</c:v>
                </c:pt>
                <c:pt idx="12">
                  <c:v>17.362637362637365</c:v>
                </c:pt>
                <c:pt idx="13">
                  <c:v>9.3839139583820455</c:v>
                </c:pt>
                <c:pt idx="14">
                  <c:v>10.990088343029523</c:v>
                </c:pt>
                <c:pt idx="15">
                  <c:v>11.927854753941709</c:v>
                </c:pt>
                <c:pt idx="16">
                  <c:v>7.1245421245421241</c:v>
                </c:pt>
                <c:pt idx="17">
                  <c:v>42.362637362637365</c:v>
                </c:pt>
                <c:pt idx="18">
                  <c:v>9.6810731168273065</c:v>
                </c:pt>
                <c:pt idx="19">
                  <c:v>15.973748473748476</c:v>
                </c:pt>
                <c:pt idx="20">
                  <c:v>5.5979314802844229</c:v>
                </c:pt>
                <c:pt idx="21">
                  <c:v>14.004428407413485</c:v>
                </c:pt>
                <c:pt idx="22">
                  <c:v>5.8241758241758319</c:v>
                </c:pt>
                <c:pt idx="23">
                  <c:v>42.362637362637365</c:v>
                </c:pt>
                <c:pt idx="24">
                  <c:v>9.6810731168273065</c:v>
                </c:pt>
                <c:pt idx="25">
                  <c:v>11.340739552418384</c:v>
                </c:pt>
                <c:pt idx="26">
                  <c:v>15.230854416900932</c:v>
                </c:pt>
              </c:numCache>
            </c:numRef>
          </c:val>
          <c:extLst>
            <c:ext xmlns:c16="http://schemas.microsoft.com/office/drawing/2014/chart" uri="{C3380CC4-5D6E-409C-BE32-E72D297353CC}">
              <c16:uniqueId val="{00000004-6A50-4856-B404-FCBD2718CBF0}"/>
            </c:ext>
          </c:extLst>
        </c:ser>
        <c:ser>
          <c:idx val="5"/>
          <c:order val="5"/>
          <c:tx>
            <c:strRef>
              <c:f>Dati!$H$2624</c:f>
              <c:strCache>
                <c:ptCount val="1"/>
                <c:pt idx="0">
                  <c:v>Skaistumkopšanas un estētiskās medicīnas pakalpojumu sniedzēju asociācijā</c:v>
                </c:pt>
              </c:strCache>
            </c:strRef>
          </c:tx>
          <c:spPr>
            <a:solidFill>
              <a:srgbClr val="489FB5"/>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Dati!$H$2625:$H$2651</c:f>
              <c:numCache>
                <c:formatCode>General</c:formatCode>
                <c:ptCount val="27"/>
                <c:pt idx="0" formatCode="0">
                  <c:v>7.4901445466491454</c:v>
                </c:pt>
                <c:pt idx="2" formatCode="0">
                  <c:v>6.9597069597069599</c:v>
                </c:pt>
                <c:pt idx="3" formatCode="0">
                  <c:v>5.785123966942149</c:v>
                </c:pt>
                <c:pt idx="4" formatCode="0">
                  <c:v>9.7560975609756095</c:v>
                </c:pt>
                <c:pt idx="6" formatCode="0">
                  <c:v>7.7175697865353037</c:v>
                </c:pt>
                <c:pt idx="7" formatCode="0">
                  <c:v>6.5217391304347823</c:v>
                </c:pt>
                <c:pt idx="9" formatCode="0">
                  <c:v>8.695652173913043</c:v>
                </c:pt>
                <c:pt idx="10" formatCode="0">
                  <c:v>7.1057192374350082</c:v>
                </c:pt>
                <c:pt idx="12" formatCode="0">
                  <c:v>10</c:v>
                </c:pt>
                <c:pt idx="13" formatCode="0">
                  <c:v>10.638297872340425</c:v>
                </c:pt>
                <c:pt idx="14" formatCode="0">
                  <c:v>3.9215686274509802</c:v>
                </c:pt>
                <c:pt idx="15" formatCode="0">
                  <c:v>8.695652173913043</c:v>
                </c:pt>
                <c:pt idx="16" formatCode="0">
                  <c:v>3.8095238095238098</c:v>
                </c:pt>
                <c:pt idx="18" formatCode="0">
                  <c:v>6.1452513966480442</c:v>
                </c:pt>
                <c:pt idx="19" formatCode="0">
                  <c:v>8.7962962962962958</c:v>
                </c:pt>
                <c:pt idx="20" formatCode="0">
                  <c:v>10.294117647058822</c:v>
                </c:pt>
                <c:pt idx="21" formatCode="0">
                  <c:v>4.4776119402985071</c:v>
                </c:pt>
                <c:pt idx="22" formatCode="0">
                  <c:v>11.538461538461538</c:v>
                </c:pt>
                <c:pt idx="24" formatCode="0">
                  <c:v>6.1452513966480442</c:v>
                </c:pt>
                <c:pt idx="25" formatCode="0">
                  <c:v>8.0291970802919703</c:v>
                </c:pt>
                <c:pt idx="26" formatCode="0">
                  <c:v>10.077519379844961</c:v>
                </c:pt>
              </c:numCache>
            </c:numRef>
          </c:val>
          <c:extLst>
            <c:ext xmlns:c16="http://schemas.microsoft.com/office/drawing/2014/chart" uri="{C3380CC4-5D6E-409C-BE32-E72D297353CC}">
              <c16:uniqueId val="{00000005-6A50-4856-B404-FCBD2718CBF0}"/>
            </c:ext>
          </c:extLst>
        </c:ser>
        <c:ser>
          <c:idx val="6"/>
          <c:order val="6"/>
          <c:tx>
            <c:strRef>
              <c:f>Dati!$I$2624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Dati!$I$2625:$I$2651</c:f>
              <c:numCache>
                <c:formatCode>0</c:formatCode>
                <c:ptCount val="27"/>
                <c:pt idx="0">
                  <c:v>9.048316991812392</c:v>
                </c:pt>
                <c:pt idx="1">
                  <c:v>16.53846153846154</c:v>
                </c:pt>
                <c:pt idx="2">
                  <c:v>9.5787545787545785</c:v>
                </c:pt>
                <c:pt idx="3">
                  <c:v>10.753337571519388</c:v>
                </c:pt>
                <c:pt idx="4">
                  <c:v>6.7823639774859288</c:v>
                </c:pt>
                <c:pt idx="5">
                  <c:v>16.53846153846154</c:v>
                </c:pt>
                <c:pt idx="6">
                  <c:v>8.8208917519262346</c:v>
                </c:pt>
                <c:pt idx="7">
                  <c:v>10.016722408026755</c:v>
                </c:pt>
                <c:pt idx="8">
                  <c:v>16.53846153846154</c:v>
                </c:pt>
                <c:pt idx="9">
                  <c:v>7.8428093645484953</c:v>
                </c:pt>
                <c:pt idx="10">
                  <c:v>9.4327423010265292</c:v>
                </c:pt>
                <c:pt idx="11">
                  <c:v>16.53846153846154</c:v>
                </c:pt>
                <c:pt idx="12">
                  <c:v>6.5384615384615383</c:v>
                </c:pt>
                <c:pt idx="13">
                  <c:v>5.900163666121113</c:v>
                </c:pt>
                <c:pt idx="14">
                  <c:v>12.616892911010558</c:v>
                </c:pt>
                <c:pt idx="15">
                  <c:v>7.8428093645484953</c:v>
                </c:pt>
                <c:pt idx="16">
                  <c:v>12.728937728937728</c:v>
                </c:pt>
                <c:pt idx="17">
                  <c:v>16.53846153846154</c:v>
                </c:pt>
                <c:pt idx="18">
                  <c:v>10.393210141813494</c:v>
                </c:pt>
                <c:pt idx="19">
                  <c:v>7.7421652421652425</c:v>
                </c:pt>
                <c:pt idx="20">
                  <c:v>6.2443438914027158</c:v>
                </c:pt>
                <c:pt idx="21">
                  <c:v>12.060849598163031</c:v>
                </c:pt>
                <c:pt idx="22">
                  <c:v>5</c:v>
                </c:pt>
                <c:pt idx="23">
                  <c:v>16.53846153846154</c:v>
                </c:pt>
                <c:pt idx="24">
                  <c:v>10.393210141813494</c:v>
                </c:pt>
                <c:pt idx="25">
                  <c:v>8.509264458169568</c:v>
                </c:pt>
                <c:pt idx="26">
                  <c:v>6.4609421586165769</c:v>
                </c:pt>
              </c:numCache>
            </c:numRef>
          </c:val>
          <c:extLst>
            <c:ext xmlns:c16="http://schemas.microsoft.com/office/drawing/2014/chart" uri="{C3380CC4-5D6E-409C-BE32-E72D297353CC}">
              <c16:uniqueId val="{00000006-6A50-4856-B404-FCBD2718CBF0}"/>
            </c:ext>
          </c:extLst>
        </c:ser>
        <c:ser>
          <c:idx val="7"/>
          <c:order val="7"/>
          <c:tx>
            <c:strRef>
              <c:f>Dati!$J$2624</c:f>
              <c:strCache>
                <c:ptCount val="1"/>
                <c:pt idx="0">
                  <c:v>Valsts policijā</c:v>
                </c:pt>
              </c:strCache>
            </c:strRef>
          </c:tx>
          <c:spPr>
            <a:solidFill>
              <a:srgbClr val="97C9D5"/>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Dati!$J$2625:$J$2651</c:f>
              <c:numCache>
                <c:formatCode>General</c:formatCode>
                <c:ptCount val="27"/>
                <c:pt idx="0" formatCode="0">
                  <c:v>5.3876478318002627</c:v>
                </c:pt>
                <c:pt idx="2" formatCode="0">
                  <c:v>6.9597069597069599</c:v>
                </c:pt>
                <c:pt idx="3" formatCode="0">
                  <c:v>5.785123966942149</c:v>
                </c:pt>
                <c:pt idx="4" formatCode="0">
                  <c:v>3.2520325203252036</c:v>
                </c:pt>
                <c:pt idx="6" formatCode="0">
                  <c:v>4.7619047619047619</c:v>
                </c:pt>
                <c:pt idx="7" formatCode="0">
                  <c:v>7.2463768115942031</c:v>
                </c:pt>
                <c:pt idx="9" formatCode="0">
                  <c:v>7.0652173913043477</c:v>
                </c:pt>
                <c:pt idx="10" formatCode="0">
                  <c:v>4.852686308492201</c:v>
                </c:pt>
                <c:pt idx="12" formatCode="0">
                  <c:v>8</c:v>
                </c:pt>
                <c:pt idx="13" formatCode="0">
                  <c:v>6.3829787234042552</c:v>
                </c:pt>
                <c:pt idx="14" formatCode="0">
                  <c:v>5.8823529411764701</c:v>
                </c:pt>
                <c:pt idx="15" formatCode="0">
                  <c:v>4.3478260869565215</c:v>
                </c:pt>
                <c:pt idx="16" formatCode="0">
                  <c:v>6.666666666666667</c:v>
                </c:pt>
                <c:pt idx="18" formatCode="0">
                  <c:v>3.6312849162011176</c:v>
                </c:pt>
                <c:pt idx="19" formatCode="0">
                  <c:v>6.9444444444444446</c:v>
                </c:pt>
                <c:pt idx="20" formatCode="0">
                  <c:v>5.8823529411764701</c:v>
                </c:pt>
                <c:pt idx="21" formatCode="0">
                  <c:v>10.44776119402985</c:v>
                </c:pt>
                <c:pt idx="22" formatCode="0">
                  <c:v>3.8461538461538463</c:v>
                </c:pt>
                <c:pt idx="24" formatCode="0">
                  <c:v>3.6312849162011176</c:v>
                </c:pt>
                <c:pt idx="25" formatCode="0">
                  <c:v>6.5693430656934311</c:v>
                </c:pt>
                <c:pt idx="26" formatCode="0">
                  <c:v>7.7519379844961236</c:v>
                </c:pt>
              </c:numCache>
            </c:numRef>
          </c:val>
          <c:extLst>
            <c:ext xmlns:c16="http://schemas.microsoft.com/office/drawing/2014/chart" uri="{C3380CC4-5D6E-409C-BE32-E72D297353CC}">
              <c16:uniqueId val="{00000007-6A50-4856-B404-FCBD2718CBF0}"/>
            </c:ext>
          </c:extLst>
        </c:ser>
        <c:ser>
          <c:idx val="8"/>
          <c:order val="8"/>
          <c:tx>
            <c:strRef>
              <c:f>Dati!$K$2624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Dati!$K$2625:$K$2651</c:f>
              <c:numCache>
                <c:formatCode>0</c:formatCode>
                <c:ptCount val="27"/>
                <c:pt idx="0">
                  <c:v>10.060113362229586</c:v>
                </c:pt>
                <c:pt idx="1">
                  <c:v>15.44776119402985</c:v>
                </c:pt>
                <c:pt idx="2">
                  <c:v>8.48805423432289</c:v>
                </c:pt>
                <c:pt idx="3">
                  <c:v>9.6626372270876999</c:v>
                </c:pt>
                <c:pt idx="4">
                  <c:v>12.195728673704647</c:v>
                </c:pt>
                <c:pt idx="5">
                  <c:v>15.44776119402985</c:v>
                </c:pt>
                <c:pt idx="6">
                  <c:v>10.685856432125089</c:v>
                </c:pt>
                <c:pt idx="7">
                  <c:v>8.2013843824356467</c:v>
                </c:pt>
                <c:pt idx="8">
                  <c:v>15.44776119402985</c:v>
                </c:pt>
                <c:pt idx="9">
                  <c:v>8.3825438027255021</c:v>
                </c:pt>
                <c:pt idx="10">
                  <c:v>10.595074885537649</c:v>
                </c:pt>
                <c:pt idx="11">
                  <c:v>15.44776119402985</c:v>
                </c:pt>
                <c:pt idx="12">
                  <c:v>7.4477611940298498</c:v>
                </c:pt>
                <c:pt idx="13">
                  <c:v>9.0647824706255946</c:v>
                </c:pt>
                <c:pt idx="14">
                  <c:v>9.5654082528533806</c:v>
                </c:pt>
                <c:pt idx="15">
                  <c:v>11.099935107073328</c:v>
                </c:pt>
                <c:pt idx="16">
                  <c:v>8.7810945273631837</c:v>
                </c:pt>
                <c:pt idx="17">
                  <c:v>15.44776119402985</c:v>
                </c:pt>
                <c:pt idx="18">
                  <c:v>11.816476277828732</c:v>
                </c:pt>
                <c:pt idx="19">
                  <c:v>8.5033167495854052</c:v>
                </c:pt>
                <c:pt idx="20">
                  <c:v>9.5654082528533806</c:v>
                </c:pt>
                <c:pt idx="21">
                  <c:v>5</c:v>
                </c:pt>
                <c:pt idx="22">
                  <c:v>11.601607347876003</c:v>
                </c:pt>
                <c:pt idx="23">
                  <c:v>15.44776119402985</c:v>
                </c:pt>
                <c:pt idx="24">
                  <c:v>11.816476277828732</c:v>
                </c:pt>
                <c:pt idx="25">
                  <c:v>8.8784181283364187</c:v>
                </c:pt>
                <c:pt idx="26">
                  <c:v>7.6958232095337262</c:v>
                </c:pt>
              </c:numCache>
            </c:numRef>
          </c:val>
          <c:extLst>
            <c:ext xmlns:c16="http://schemas.microsoft.com/office/drawing/2014/chart" uri="{C3380CC4-5D6E-409C-BE32-E72D297353CC}">
              <c16:uniqueId val="{00000008-6A50-4856-B404-FCBD2718CBF0}"/>
            </c:ext>
          </c:extLst>
        </c:ser>
        <c:ser>
          <c:idx val="9"/>
          <c:order val="9"/>
          <c:tx>
            <c:strRef>
              <c:f>Dati!$L$2624</c:f>
              <c:strCache>
                <c:ptCount val="1"/>
                <c:pt idx="0">
                  <c:v>Slimību profilakses un kontroles centrā </c:v>
                </c:pt>
              </c:strCache>
            </c:strRef>
          </c:tx>
          <c:spPr>
            <a:solidFill>
              <a:srgbClr val="D8D0E2"/>
            </a:solidFill>
          </c:spPr>
          <c:invertIfNegative val="0"/>
          <c:dLbls>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A50-4856-B404-FCBD2718CBF0}"/>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A50-4856-B404-FCBD2718CBF0}"/>
                </c:ext>
              </c:extLst>
            </c:dLbl>
            <c:dLbl>
              <c:idx val="1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A50-4856-B404-FCBD2718CBF0}"/>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A50-4856-B404-FCBD2718CBF0}"/>
                </c:ext>
              </c:extLst>
            </c:dLbl>
            <c:dLbl>
              <c:idx val="2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A50-4856-B404-FCBD2718CBF0}"/>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Dati!$L$2625:$L$2651</c:f>
              <c:numCache>
                <c:formatCode>General</c:formatCode>
                <c:ptCount val="27"/>
                <c:pt idx="0" formatCode="0">
                  <c:v>2.3653088042049935</c:v>
                </c:pt>
                <c:pt idx="2" formatCode="0">
                  <c:v>2.5641025641025639</c:v>
                </c:pt>
                <c:pt idx="3" formatCode="0">
                  <c:v>2.4793388429752068</c:v>
                </c:pt>
                <c:pt idx="4" formatCode="0">
                  <c:v>2.0325203252032518</c:v>
                </c:pt>
                <c:pt idx="6" formatCode="0">
                  <c:v>1.9704433497536946</c:v>
                </c:pt>
                <c:pt idx="7" formatCode="0">
                  <c:v>4.3478260869565215</c:v>
                </c:pt>
                <c:pt idx="9" formatCode="0">
                  <c:v>3.804347826086957</c:v>
                </c:pt>
                <c:pt idx="10" formatCode="0">
                  <c:v>1.9064124783362217</c:v>
                </c:pt>
                <c:pt idx="12" formatCode="0">
                  <c:v>2</c:v>
                </c:pt>
                <c:pt idx="13" formatCode="0">
                  <c:v>2.1276595744680851</c:v>
                </c:pt>
                <c:pt idx="14" formatCode="0">
                  <c:v>0.98039215686274506</c:v>
                </c:pt>
                <c:pt idx="15" formatCode="0">
                  <c:v>0.86956521739130432</c:v>
                </c:pt>
                <c:pt idx="16" formatCode="0">
                  <c:v>2.8571428571428572</c:v>
                </c:pt>
                <c:pt idx="18" formatCode="0">
                  <c:v>1.3966480446927374</c:v>
                </c:pt>
                <c:pt idx="19" formatCode="0">
                  <c:v>2.3148148148148149</c:v>
                </c:pt>
                <c:pt idx="20" formatCode="0">
                  <c:v>10.294117647058822</c:v>
                </c:pt>
                <c:pt idx="21" formatCode="0">
                  <c:v>1.4925373134328357</c:v>
                </c:pt>
                <c:pt idx="22" formatCode="0">
                  <c:v>0</c:v>
                </c:pt>
                <c:pt idx="24" formatCode="0">
                  <c:v>1.3966480446927374</c:v>
                </c:pt>
                <c:pt idx="25" formatCode="0">
                  <c:v>3.2846715328467155</c:v>
                </c:pt>
                <c:pt idx="26" formatCode="0">
                  <c:v>3.1007751937984498</c:v>
                </c:pt>
              </c:numCache>
            </c:numRef>
          </c:val>
          <c:extLst>
            <c:ext xmlns:c16="http://schemas.microsoft.com/office/drawing/2014/chart" uri="{C3380CC4-5D6E-409C-BE32-E72D297353CC}">
              <c16:uniqueId val="{00000009-6A50-4856-B404-FCBD2718CBF0}"/>
            </c:ext>
          </c:extLst>
        </c:ser>
        <c:ser>
          <c:idx val="10"/>
          <c:order val="10"/>
          <c:tx>
            <c:strRef>
              <c:f>Dati!$M$2624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Dati!$M$2625:$M$2651</c:f>
              <c:numCache>
                <c:formatCode>0</c:formatCode>
                <c:ptCount val="27"/>
                <c:pt idx="0">
                  <c:v>12.928808842853829</c:v>
                </c:pt>
                <c:pt idx="1">
                  <c:v>15.294117647058822</c:v>
                </c:pt>
                <c:pt idx="2">
                  <c:v>12.730015082956259</c:v>
                </c:pt>
                <c:pt idx="3">
                  <c:v>12.814778804083616</c:v>
                </c:pt>
                <c:pt idx="4">
                  <c:v>13.261597321855572</c:v>
                </c:pt>
                <c:pt idx="5">
                  <c:v>15.294117647058822</c:v>
                </c:pt>
                <c:pt idx="6">
                  <c:v>13.323674297305129</c:v>
                </c:pt>
                <c:pt idx="7">
                  <c:v>10.946291560102301</c:v>
                </c:pt>
                <c:pt idx="8">
                  <c:v>15.294117647058822</c:v>
                </c:pt>
                <c:pt idx="9">
                  <c:v>11.489769820971865</c:v>
                </c:pt>
                <c:pt idx="10">
                  <c:v>13.387705168722601</c:v>
                </c:pt>
                <c:pt idx="11">
                  <c:v>15.294117647058822</c:v>
                </c:pt>
                <c:pt idx="12">
                  <c:v>13.294117647058822</c:v>
                </c:pt>
                <c:pt idx="13">
                  <c:v>13.166458072590737</c:v>
                </c:pt>
                <c:pt idx="14">
                  <c:v>14.313725490196077</c:v>
                </c:pt>
                <c:pt idx="15">
                  <c:v>14.424552429667518</c:v>
                </c:pt>
                <c:pt idx="16">
                  <c:v>12.436974789915965</c:v>
                </c:pt>
                <c:pt idx="17">
                  <c:v>15.294117647058822</c:v>
                </c:pt>
                <c:pt idx="18">
                  <c:v>13.897469602366085</c:v>
                </c:pt>
                <c:pt idx="19">
                  <c:v>12.979302832244008</c:v>
                </c:pt>
                <c:pt idx="20">
                  <c:v>5</c:v>
                </c:pt>
                <c:pt idx="21">
                  <c:v>13.801580333625987</c:v>
                </c:pt>
                <c:pt idx="22">
                  <c:v>15.294117647058822</c:v>
                </c:pt>
                <c:pt idx="23">
                  <c:v>15.294117647058822</c:v>
                </c:pt>
                <c:pt idx="24">
                  <c:v>13.897469602366085</c:v>
                </c:pt>
                <c:pt idx="25">
                  <c:v>12.009446114212107</c:v>
                </c:pt>
                <c:pt idx="26">
                  <c:v>12.193342453260373</c:v>
                </c:pt>
              </c:numCache>
            </c:numRef>
          </c:val>
          <c:extLst>
            <c:ext xmlns:c16="http://schemas.microsoft.com/office/drawing/2014/chart" uri="{C3380CC4-5D6E-409C-BE32-E72D297353CC}">
              <c16:uniqueId val="{0000000A-6A50-4856-B404-FCBD2718CBF0}"/>
            </c:ext>
          </c:extLst>
        </c:ser>
        <c:ser>
          <c:idx val="11"/>
          <c:order val="11"/>
          <c:tx>
            <c:strRef>
              <c:f>Dati!$N$2624</c:f>
              <c:strCache>
                <c:ptCount val="1"/>
                <c:pt idx="0">
                  <c:v>Veselības ministrijā</c:v>
                </c:pt>
              </c:strCache>
            </c:strRef>
          </c:tx>
          <c:spPr>
            <a:solidFill>
              <a:srgbClr val="7C7287"/>
            </a:solidFill>
          </c:spPr>
          <c:invertIfNegative val="0"/>
          <c:dLbls>
            <c:dLbl>
              <c:idx val="4"/>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A50-4856-B404-FCBD2718CBF0}"/>
                </c:ext>
              </c:extLst>
            </c:dLbl>
            <c:dLbl>
              <c:idx val="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A50-4856-B404-FCBD2718CBF0}"/>
                </c:ext>
              </c:extLst>
            </c:dLbl>
            <c:dLbl>
              <c:idx val="9"/>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A50-4856-B404-FCBD2718CBF0}"/>
                </c:ext>
              </c:extLst>
            </c:dLbl>
            <c:dLbl>
              <c:idx val="1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A50-4856-B404-FCBD2718CBF0}"/>
                </c:ext>
              </c:extLst>
            </c:dLbl>
            <c:dLbl>
              <c:idx val="1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93-4D2F-94B5-E84775C18DBC}"/>
                </c:ext>
              </c:extLst>
            </c:dLbl>
            <c:dLbl>
              <c:idx val="16"/>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A50-4856-B404-FCBD2718CBF0}"/>
                </c:ext>
              </c:extLst>
            </c:dLbl>
            <c:dLbl>
              <c:idx val="19"/>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A50-4856-B404-FCBD2718CBF0}"/>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93-4D2F-94B5-E84775C18DBC}"/>
                </c:ext>
              </c:extLst>
            </c:dLbl>
            <c:dLbl>
              <c:idx val="2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A50-4856-B404-FCBD2718CBF0}"/>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Dati!$N$2625:$N$2651</c:f>
              <c:numCache>
                <c:formatCode>General</c:formatCode>
                <c:ptCount val="27"/>
                <c:pt idx="0" formatCode="0">
                  <c:v>1.4454664914586071</c:v>
                </c:pt>
                <c:pt idx="2" formatCode="0">
                  <c:v>1.098901098901099</c:v>
                </c:pt>
                <c:pt idx="3" formatCode="0">
                  <c:v>0.82644628099173556</c:v>
                </c:pt>
                <c:pt idx="4" formatCode="0">
                  <c:v>2.4390243902439024</c:v>
                </c:pt>
                <c:pt idx="6" formatCode="0">
                  <c:v>1.1494252873563218</c:v>
                </c:pt>
                <c:pt idx="7" formatCode="0">
                  <c:v>2.8985507246376812</c:v>
                </c:pt>
                <c:pt idx="9" formatCode="0">
                  <c:v>2.7173913043478262</c:v>
                </c:pt>
                <c:pt idx="10" formatCode="0">
                  <c:v>1.0398613518197575</c:v>
                </c:pt>
                <c:pt idx="12" formatCode="0">
                  <c:v>4</c:v>
                </c:pt>
                <c:pt idx="13" formatCode="0">
                  <c:v>0</c:v>
                </c:pt>
                <c:pt idx="14" formatCode="0">
                  <c:v>0.98039215686274506</c:v>
                </c:pt>
                <c:pt idx="15" formatCode="0">
                  <c:v>0.86956521739130432</c:v>
                </c:pt>
                <c:pt idx="16" formatCode="0">
                  <c:v>1.9047619047619049</c:v>
                </c:pt>
                <c:pt idx="18" formatCode="0">
                  <c:v>1.3966480446927374</c:v>
                </c:pt>
                <c:pt idx="19" formatCode="0">
                  <c:v>1.8518518518518516</c:v>
                </c:pt>
                <c:pt idx="20" formatCode="0">
                  <c:v>1.4705882352941175</c:v>
                </c:pt>
                <c:pt idx="21" formatCode="0">
                  <c:v>0</c:v>
                </c:pt>
                <c:pt idx="22" formatCode="0">
                  <c:v>1.9230769230769231</c:v>
                </c:pt>
                <c:pt idx="24" formatCode="0">
                  <c:v>1.3966480446927374</c:v>
                </c:pt>
                <c:pt idx="25" formatCode="0">
                  <c:v>1.4598540145985401</c:v>
                </c:pt>
                <c:pt idx="26" formatCode="0">
                  <c:v>1.5503875968992249</c:v>
                </c:pt>
              </c:numCache>
            </c:numRef>
          </c:val>
          <c:extLst>
            <c:ext xmlns:c16="http://schemas.microsoft.com/office/drawing/2014/chart" uri="{C3380CC4-5D6E-409C-BE32-E72D297353CC}">
              <c16:uniqueId val="{0000000B-6A50-4856-B404-FCBD2718CBF0}"/>
            </c:ext>
          </c:extLst>
        </c:ser>
        <c:ser>
          <c:idx val="12"/>
          <c:order val="12"/>
          <c:tx>
            <c:strRef>
              <c:f>Dati!$O$2624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Dati!$O$2625:$O$2651</c:f>
              <c:numCache>
                <c:formatCode>0</c:formatCode>
                <c:ptCount val="27"/>
                <c:pt idx="0">
                  <c:v>7.5545335085413932</c:v>
                </c:pt>
                <c:pt idx="1">
                  <c:v>9</c:v>
                </c:pt>
                <c:pt idx="2">
                  <c:v>7.9010989010989015</c:v>
                </c:pt>
                <c:pt idx="3">
                  <c:v>8.1735537190082646</c:v>
                </c:pt>
                <c:pt idx="4">
                  <c:v>6.5609756097560972</c:v>
                </c:pt>
                <c:pt idx="5">
                  <c:v>9</c:v>
                </c:pt>
                <c:pt idx="6">
                  <c:v>7.8505747126436782</c:v>
                </c:pt>
                <c:pt idx="7">
                  <c:v>6.1014492753623184</c:v>
                </c:pt>
                <c:pt idx="8">
                  <c:v>9</c:v>
                </c:pt>
                <c:pt idx="9">
                  <c:v>6.2826086956521738</c:v>
                </c:pt>
                <c:pt idx="10">
                  <c:v>7.9601386481802425</c:v>
                </c:pt>
                <c:pt idx="11">
                  <c:v>9</c:v>
                </c:pt>
                <c:pt idx="12">
                  <c:v>5</c:v>
                </c:pt>
                <c:pt idx="13">
                  <c:v>9</c:v>
                </c:pt>
                <c:pt idx="14">
                  <c:v>8.0196078431372548</c:v>
                </c:pt>
                <c:pt idx="15">
                  <c:v>8.1304347826086953</c:v>
                </c:pt>
                <c:pt idx="16">
                  <c:v>7.0952380952380949</c:v>
                </c:pt>
                <c:pt idx="17">
                  <c:v>9</c:v>
                </c:pt>
                <c:pt idx="18">
                  <c:v>7.6033519553072626</c:v>
                </c:pt>
                <c:pt idx="19">
                  <c:v>7.1481481481481488</c:v>
                </c:pt>
                <c:pt idx="20">
                  <c:v>7.5294117647058822</c:v>
                </c:pt>
                <c:pt idx="21">
                  <c:v>9</c:v>
                </c:pt>
                <c:pt idx="22">
                  <c:v>7.0769230769230766</c:v>
                </c:pt>
                <c:pt idx="23">
                  <c:v>9</c:v>
                </c:pt>
                <c:pt idx="24">
                  <c:v>7.6033519553072626</c:v>
                </c:pt>
                <c:pt idx="25">
                  <c:v>7.5401459854014599</c:v>
                </c:pt>
                <c:pt idx="26">
                  <c:v>7.4496124031007751</c:v>
                </c:pt>
              </c:numCache>
            </c:numRef>
          </c:val>
          <c:extLst>
            <c:ext xmlns:c16="http://schemas.microsoft.com/office/drawing/2014/chart" uri="{C3380CC4-5D6E-409C-BE32-E72D297353CC}">
              <c16:uniqueId val="{0000000C-6A50-4856-B404-FCBD2718CBF0}"/>
            </c:ext>
          </c:extLst>
        </c:ser>
        <c:ser>
          <c:idx val="13"/>
          <c:order val="13"/>
          <c:tx>
            <c:strRef>
              <c:f>Dati!$P$2624</c:f>
              <c:strCache>
                <c:ptCount val="1"/>
                <c:pt idx="0">
                  <c:v>Masu medijos</c:v>
                </c:pt>
              </c:strCache>
            </c:strRef>
          </c:tx>
          <c:spPr>
            <a:solidFill>
              <a:srgbClr val="524B59"/>
            </a:solidFill>
          </c:spPr>
          <c:invertIfNegative val="0"/>
          <c:dLbls>
            <c:dLbl>
              <c:idx val="1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93-4D2F-94B5-E84775C18DBC}"/>
                </c:ext>
              </c:extLst>
            </c:dLbl>
            <c:dLbl>
              <c:idx val="13"/>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A50-4856-B404-FCBD2718CBF0}"/>
                </c:ext>
              </c:extLst>
            </c:dLbl>
            <c:dLbl>
              <c:idx val="1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93-4D2F-94B5-E84775C18DBC}"/>
                </c:ext>
              </c:extLst>
            </c:dLbl>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93-4D2F-94B5-E84775C18DBC}"/>
                </c:ext>
              </c:extLst>
            </c:dLbl>
            <c:dLbl>
              <c:idx val="22"/>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A50-4856-B404-FCBD2718CBF0}"/>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93-4D2F-94B5-E84775C18DBC}"/>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Dati!$P$2625:$P$2651</c:f>
              <c:numCache>
                <c:formatCode>General</c:formatCode>
                <c:ptCount val="27"/>
                <c:pt idx="0" formatCode="0">
                  <c:v>0.91984231274638628</c:v>
                </c:pt>
                <c:pt idx="2" formatCode="0">
                  <c:v>1.4652014652014651</c:v>
                </c:pt>
                <c:pt idx="3" formatCode="0">
                  <c:v>0.82644628099173556</c:v>
                </c:pt>
                <c:pt idx="4" formatCode="0.0">
                  <c:v>0.40650406504065045</c:v>
                </c:pt>
                <c:pt idx="6" formatCode="0">
                  <c:v>0.82101806239737274</c:v>
                </c:pt>
                <c:pt idx="7" formatCode="0">
                  <c:v>1.4492753623188406</c:v>
                </c:pt>
                <c:pt idx="9" formatCode="0">
                  <c:v>1.0869565217391304</c:v>
                </c:pt>
                <c:pt idx="10" formatCode="0">
                  <c:v>0.86655112651646449</c:v>
                </c:pt>
                <c:pt idx="12" formatCode="0">
                  <c:v>0</c:v>
                </c:pt>
                <c:pt idx="13" formatCode="0">
                  <c:v>2.1276595744680851</c:v>
                </c:pt>
                <c:pt idx="14" formatCode="0">
                  <c:v>0.98039215686274506</c:v>
                </c:pt>
                <c:pt idx="15" formatCode="0">
                  <c:v>0.86956521739130432</c:v>
                </c:pt>
                <c:pt idx="16" formatCode="0">
                  <c:v>0</c:v>
                </c:pt>
                <c:pt idx="18" formatCode="0">
                  <c:v>0.83798882681564246</c:v>
                </c:pt>
                <c:pt idx="19" formatCode="0">
                  <c:v>0.92592592592592582</c:v>
                </c:pt>
                <c:pt idx="20" formatCode="0">
                  <c:v>1.4705882352941175</c:v>
                </c:pt>
                <c:pt idx="21" formatCode="0">
                  <c:v>0</c:v>
                </c:pt>
                <c:pt idx="22" formatCode="0">
                  <c:v>1.9230769230769231</c:v>
                </c:pt>
                <c:pt idx="24" formatCode="0">
                  <c:v>0.83798882681564246</c:v>
                </c:pt>
                <c:pt idx="25" formatCode="0">
                  <c:v>1.4598540145985401</c:v>
                </c:pt>
                <c:pt idx="26" formatCode="0">
                  <c:v>0</c:v>
                </c:pt>
              </c:numCache>
            </c:numRef>
          </c:val>
          <c:extLst>
            <c:ext xmlns:c16="http://schemas.microsoft.com/office/drawing/2014/chart" uri="{C3380CC4-5D6E-409C-BE32-E72D297353CC}">
              <c16:uniqueId val="{0000000D-6A50-4856-B404-FCBD2718CBF0}"/>
            </c:ext>
          </c:extLst>
        </c:ser>
        <c:ser>
          <c:idx val="14"/>
          <c:order val="14"/>
          <c:tx>
            <c:strRef>
              <c:f>Dati!$Q$2624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Dati!$Q$2625:$Q$2651</c:f>
              <c:numCache>
                <c:formatCode>0</c:formatCode>
                <c:ptCount val="27"/>
                <c:pt idx="0">
                  <c:v>6.2078172617216989</c:v>
                </c:pt>
                <c:pt idx="1">
                  <c:v>7.1276595744680851</c:v>
                </c:pt>
                <c:pt idx="2">
                  <c:v>5.6624581092666197</c:v>
                </c:pt>
                <c:pt idx="3">
                  <c:v>6.3012132934763496</c:v>
                </c:pt>
                <c:pt idx="4">
                  <c:v>6.7211555094274349</c:v>
                </c:pt>
                <c:pt idx="5">
                  <c:v>7.1276595744680851</c:v>
                </c:pt>
                <c:pt idx="6">
                  <c:v>6.306641512070712</c:v>
                </c:pt>
                <c:pt idx="7">
                  <c:v>5.6783842121492443</c:v>
                </c:pt>
                <c:pt idx="8">
                  <c:v>7.1276595744680851</c:v>
                </c:pt>
                <c:pt idx="9">
                  <c:v>6.0407030527289542</c:v>
                </c:pt>
                <c:pt idx="10">
                  <c:v>6.2611084479516208</c:v>
                </c:pt>
                <c:pt idx="11">
                  <c:v>7.1276595744680851</c:v>
                </c:pt>
                <c:pt idx="12">
                  <c:v>7.1276595744680851</c:v>
                </c:pt>
                <c:pt idx="13">
                  <c:v>5</c:v>
                </c:pt>
                <c:pt idx="14">
                  <c:v>6.1472674176053399</c:v>
                </c:pt>
                <c:pt idx="15">
                  <c:v>6.2580943570767804</c:v>
                </c:pt>
                <c:pt idx="16">
                  <c:v>7.1276595744680851</c:v>
                </c:pt>
                <c:pt idx="17">
                  <c:v>7.1276595744680851</c:v>
                </c:pt>
                <c:pt idx="18">
                  <c:v>6.2896707476524423</c:v>
                </c:pt>
                <c:pt idx="19">
                  <c:v>6.2017336485421595</c:v>
                </c:pt>
                <c:pt idx="20">
                  <c:v>5.6570713391739673</c:v>
                </c:pt>
                <c:pt idx="21">
                  <c:v>7.1276595744680851</c:v>
                </c:pt>
                <c:pt idx="22">
                  <c:v>5.2045826513911617</c:v>
                </c:pt>
                <c:pt idx="23">
                  <c:v>7.1276595744680851</c:v>
                </c:pt>
                <c:pt idx="24">
                  <c:v>6.2896707476524423</c:v>
                </c:pt>
                <c:pt idx="25">
                  <c:v>5.6678055598695449</c:v>
                </c:pt>
                <c:pt idx="26">
                  <c:v>7.1276595744680851</c:v>
                </c:pt>
              </c:numCache>
            </c:numRef>
          </c:val>
          <c:extLst>
            <c:ext xmlns:c16="http://schemas.microsoft.com/office/drawing/2014/chart" uri="{C3380CC4-5D6E-409C-BE32-E72D297353CC}">
              <c16:uniqueId val="{0000000E-6A50-4856-B404-FCBD2718CBF0}"/>
            </c:ext>
          </c:extLst>
        </c:ser>
        <c:ser>
          <c:idx val="15"/>
          <c:order val="15"/>
          <c:tx>
            <c:strRef>
              <c:f>Dati!$R$2624</c:f>
              <c:strCache>
                <c:ptCount val="1"/>
                <c:pt idx="0">
                  <c:v>Kādā cita iestādē/institūcijā</c:v>
                </c:pt>
              </c:strCache>
            </c:strRef>
          </c:tx>
          <c:spPr>
            <a:solidFill>
              <a:srgbClr val="E5E2D1"/>
            </a:solidFill>
          </c:spPr>
          <c:invertIfNegative val="0"/>
          <c:dLbls>
            <c:dLbl>
              <c:idx val="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A50-4856-B404-FCBD2718CBF0}"/>
                </c:ext>
              </c:extLst>
            </c:dLbl>
            <c:dLbl>
              <c:idx val="1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A50-4856-B404-FCBD2718CBF0}"/>
                </c:ext>
              </c:extLst>
            </c:dLbl>
            <c:dLbl>
              <c:idx val="2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A50-4856-B404-FCBD2718CBF0}"/>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Dati!$R$2625:$R$2651</c:f>
              <c:numCache>
                <c:formatCode>General</c:formatCode>
                <c:ptCount val="27"/>
                <c:pt idx="0" formatCode="0">
                  <c:v>1.8396846254927726</c:v>
                </c:pt>
                <c:pt idx="2" formatCode="0">
                  <c:v>1.4652014652014651</c:v>
                </c:pt>
                <c:pt idx="3" formatCode="0">
                  <c:v>2.0661157024793391</c:v>
                </c:pt>
                <c:pt idx="4" formatCode="0">
                  <c:v>2.0325203252032518</c:v>
                </c:pt>
                <c:pt idx="6" formatCode="0">
                  <c:v>1.9704433497536946</c:v>
                </c:pt>
                <c:pt idx="7" formatCode="0">
                  <c:v>0.72463768115942029</c:v>
                </c:pt>
                <c:pt idx="9" formatCode="0">
                  <c:v>1.6304347826086956</c:v>
                </c:pt>
                <c:pt idx="10" formatCode="0">
                  <c:v>1.9064124783362217</c:v>
                </c:pt>
                <c:pt idx="12" formatCode="0">
                  <c:v>2</c:v>
                </c:pt>
                <c:pt idx="13" formatCode="0">
                  <c:v>1.0638297872340425</c:v>
                </c:pt>
                <c:pt idx="14" formatCode="0">
                  <c:v>1.9607843137254901</c:v>
                </c:pt>
                <c:pt idx="15" formatCode="0">
                  <c:v>3.4782608695652173</c:v>
                </c:pt>
                <c:pt idx="16" formatCode="0">
                  <c:v>3.8095238095238098</c:v>
                </c:pt>
                <c:pt idx="18" formatCode="0">
                  <c:v>2.2346368715083798</c:v>
                </c:pt>
                <c:pt idx="19" formatCode="0">
                  <c:v>2.7777777777777777</c:v>
                </c:pt>
                <c:pt idx="20" formatCode="0">
                  <c:v>0</c:v>
                </c:pt>
                <c:pt idx="21" formatCode="0">
                  <c:v>0</c:v>
                </c:pt>
                <c:pt idx="22" formatCode="0">
                  <c:v>0</c:v>
                </c:pt>
                <c:pt idx="24" formatCode="0">
                  <c:v>2.2346368715083798</c:v>
                </c:pt>
                <c:pt idx="25" formatCode="0">
                  <c:v>1.4598540145985401</c:v>
                </c:pt>
                <c:pt idx="26" formatCode="0">
                  <c:v>1.5503875968992249</c:v>
                </c:pt>
              </c:numCache>
            </c:numRef>
          </c:val>
          <c:extLst>
            <c:ext xmlns:c16="http://schemas.microsoft.com/office/drawing/2014/chart" uri="{C3380CC4-5D6E-409C-BE32-E72D297353CC}">
              <c16:uniqueId val="{0000000F-6A50-4856-B404-FCBD2718CBF0}"/>
            </c:ext>
          </c:extLst>
        </c:ser>
        <c:ser>
          <c:idx val="16"/>
          <c:order val="16"/>
          <c:tx>
            <c:strRef>
              <c:f>Dati!$S$2624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Dati!$S$2625:$S$2651</c:f>
              <c:numCache>
                <c:formatCode>0</c:formatCode>
                <c:ptCount val="27"/>
                <c:pt idx="0">
                  <c:v>6.969839184031037</c:v>
                </c:pt>
                <c:pt idx="1">
                  <c:v>8.8095238095238102</c:v>
                </c:pt>
                <c:pt idx="2">
                  <c:v>7.3443223443223449</c:v>
                </c:pt>
                <c:pt idx="3">
                  <c:v>6.7434081070444707</c:v>
                </c:pt>
                <c:pt idx="4">
                  <c:v>6.7770034843205575</c:v>
                </c:pt>
                <c:pt idx="5">
                  <c:v>8.8095238095238102</c:v>
                </c:pt>
                <c:pt idx="6">
                  <c:v>6.8390804597701154</c:v>
                </c:pt>
                <c:pt idx="7">
                  <c:v>8.0848861283643885</c:v>
                </c:pt>
                <c:pt idx="8">
                  <c:v>8.8095238095238102</c:v>
                </c:pt>
                <c:pt idx="9">
                  <c:v>7.179089026915114</c:v>
                </c:pt>
                <c:pt idx="10">
                  <c:v>6.9031113311875885</c:v>
                </c:pt>
                <c:pt idx="11">
                  <c:v>8.8095238095238102</c:v>
                </c:pt>
                <c:pt idx="12">
                  <c:v>6.8095238095238102</c:v>
                </c:pt>
                <c:pt idx="13">
                  <c:v>7.7456940222897668</c:v>
                </c:pt>
                <c:pt idx="14">
                  <c:v>6.8487394957983199</c:v>
                </c:pt>
                <c:pt idx="15">
                  <c:v>5.3312629399585925</c:v>
                </c:pt>
                <c:pt idx="16">
                  <c:v>5</c:v>
                </c:pt>
                <c:pt idx="17">
                  <c:v>8.8095238095238102</c:v>
                </c:pt>
                <c:pt idx="18">
                  <c:v>6.57488693801543</c:v>
                </c:pt>
                <c:pt idx="19">
                  <c:v>6.0317460317460316</c:v>
                </c:pt>
                <c:pt idx="20">
                  <c:v>8.8095238095238102</c:v>
                </c:pt>
                <c:pt idx="21">
                  <c:v>8.8095238095238102</c:v>
                </c:pt>
                <c:pt idx="22">
                  <c:v>8.8095238095238102</c:v>
                </c:pt>
                <c:pt idx="23">
                  <c:v>8.8095238095238102</c:v>
                </c:pt>
                <c:pt idx="24">
                  <c:v>6.57488693801543</c:v>
                </c:pt>
                <c:pt idx="25">
                  <c:v>7.3496697949252692</c:v>
                </c:pt>
                <c:pt idx="26">
                  <c:v>7.2591362126245844</c:v>
                </c:pt>
              </c:numCache>
            </c:numRef>
          </c:val>
          <c:extLst>
            <c:ext xmlns:c16="http://schemas.microsoft.com/office/drawing/2014/chart" uri="{C3380CC4-5D6E-409C-BE32-E72D297353CC}">
              <c16:uniqueId val="{00000010-6A50-4856-B404-FCBD2718CBF0}"/>
            </c:ext>
          </c:extLst>
        </c:ser>
        <c:ser>
          <c:idx val="17"/>
          <c:order val="17"/>
          <c:tx>
            <c:strRef>
              <c:f>Dati!$T$2624</c:f>
              <c:strCache>
                <c:ptCount val="1"/>
                <c:pt idx="0">
                  <c:v>Nekur nevērstos</c:v>
                </c:pt>
              </c:strCache>
            </c:strRef>
          </c:tx>
          <c:spPr>
            <a:solidFill>
              <a:srgbClr val="C4BD97"/>
            </a:solidFill>
          </c:spPr>
          <c:invertIfNegative val="0"/>
          <c:dLbls>
            <c:dLbl>
              <c:idx val="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A50-4856-B404-FCBD2718CBF0}"/>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A50-4856-B404-FCBD2718CBF0}"/>
                </c:ext>
              </c:extLst>
            </c:dLbl>
            <c:dLbl>
              <c:idx val="1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A50-4856-B404-FCBD2718CBF0}"/>
                </c:ext>
              </c:extLst>
            </c:dLbl>
            <c:dLbl>
              <c:idx val="2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A50-4856-B404-FCBD2718CBF0}"/>
                </c:ext>
              </c:extLst>
            </c:dLbl>
            <c:dLbl>
              <c:idx val="2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A50-4856-B404-FCBD2718CBF0}"/>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Dati!$T$2625:$T$2651</c:f>
              <c:numCache>
                <c:formatCode>General</c:formatCode>
                <c:ptCount val="27"/>
                <c:pt idx="0" formatCode="0">
                  <c:v>1.8396846254927726</c:v>
                </c:pt>
                <c:pt idx="2" formatCode="0">
                  <c:v>1.098901098901099</c:v>
                </c:pt>
                <c:pt idx="3" formatCode="0">
                  <c:v>1.6528925619834711</c:v>
                </c:pt>
                <c:pt idx="4" formatCode="0">
                  <c:v>2.8455284552845526</c:v>
                </c:pt>
                <c:pt idx="6" formatCode="0">
                  <c:v>1.1494252873563218</c:v>
                </c:pt>
                <c:pt idx="7" formatCode="0">
                  <c:v>5.0724637681159424</c:v>
                </c:pt>
                <c:pt idx="9" formatCode="0">
                  <c:v>2.7173913043478262</c:v>
                </c:pt>
                <c:pt idx="10" formatCode="0">
                  <c:v>1.559792027729636</c:v>
                </c:pt>
                <c:pt idx="12" formatCode="0">
                  <c:v>4</c:v>
                </c:pt>
                <c:pt idx="13" formatCode="0">
                  <c:v>2.1276595744680851</c:v>
                </c:pt>
                <c:pt idx="14" formatCode="0">
                  <c:v>0.98039215686274506</c:v>
                </c:pt>
                <c:pt idx="15" formatCode="0">
                  <c:v>0</c:v>
                </c:pt>
                <c:pt idx="16" formatCode="0">
                  <c:v>3.8095238095238098</c:v>
                </c:pt>
                <c:pt idx="18" formatCode="0">
                  <c:v>1.6759776536312849</c:v>
                </c:pt>
                <c:pt idx="19" formatCode="0">
                  <c:v>1.8518518518518516</c:v>
                </c:pt>
                <c:pt idx="20" formatCode="0">
                  <c:v>0</c:v>
                </c:pt>
                <c:pt idx="21" formatCode="0">
                  <c:v>1.4925373134328357</c:v>
                </c:pt>
                <c:pt idx="22" formatCode="0">
                  <c:v>5.7692307692307692</c:v>
                </c:pt>
                <c:pt idx="24" formatCode="0">
                  <c:v>1.6759776536312849</c:v>
                </c:pt>
                <c:pt idx="25" formatCode="0">
                  <c:v>0.72992700729927007</c:v>
                </c:pt>
                <c:pt idx="26" formatCode="0">
                  <c:v>4.6511627906976747</c:v>
                </c:pt>
              </c:numCache>
            </c:numRef>
          </c:val>
          <c:extLst>
            <c:ext xmlns:c16="http://schemas.microsoft.com/office/drawing/2014/chart" uri="{C3380CC4-5D6E-409C-BE32-E72D297353CC}">
              <c16:uniqueId val="{00000011-6A50-4856-B404-FCBD2718CBF0}"/>
            </c:ext>
          </c:extLst>
        </c:ser>
        <c:ser>
          <c:idx val="18"/>
          <c:order val="18"/>
          <c:tx>
            <c:strRef>
              <c:f>Dati!$U$2624</c:f>
              <c:strCache>
                <c:ptCount val="1"/>
                <c:pt idx="0">
                  <c:v>.</c:v>
                </c:pt>
              </c:strCache>
            </c:strRef>
          </c:tx>
          <c:spPr>
            <a:noFill/>
          </c:spPr>
          <c:invertIfNegative val="0"/>
          <c:dLbls>
            <c:delete val="1"/>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Dati!$U$2625:$U$2651</c:f>
              <c:numCache>
                <c:formatCode>0</c:formatCode>
                <c:ptCount val="27"/>
                <c:pt idx="0">
                  <c:v>8.9295461437379977</c:v>
                </c:pt>
                <c:pt idx="1">
                  <c:v>10.76923076923077</c:v>
                </c:pt>
                <c:pt idx="2">
                  <c:v>9.6703296703296697</c:v>
                </c:pt>
                <c:pt idx="3">
                  <c:v>9.1163382072472992</c:v>
                </c:pt>
                <c:pt idx="4">
                  <c:v>7.923702313946217</c:v>
                </c:pt>
                <c:pt idx="5">
                  <c:v>10.76923076923077</c:v>
                </c:pt>
                <c:pt idx="6">
                  <c:v>9.6198054818744474</c:v>
                </c:pt>
                <c:pt idx="7">
                  <c:v>5.6967670011148268</c:v>
                </c:pt>
                <c:pt idx="8">
                  <c:v>10.76923076923077</c:v>
                </c:pt>
                <c:pt idx="9">
                  <c:v>8.0518394648829421</c:v>
                </c:pt>
                <c:pt idx="10">
                  <c:v>9.209438741501133</c:v>
                </c:pt>
                <c:pt idx="11">
                  <c:v>10.76923076923077</c:v>
                </c:pt>
                <c:pt idx="12">
                  <c:v>6.7692307692307692</c:v>
                </c:pt>
                <c:pt idx="13">
                  <c:v>8.6415711947626832</c:v>
                </c:pt>
                <c:pt idx="14">
                  <c:v>9.7888386123680249</c:v>
                </c:pt>
                <c:pt idx="15">
                  <c:v>10.76923076923077</c:v>
                </c:pt>
                <c:pt idx="16">
                  <c:v>6.9597069597069599</c:v>
                </c:pt>
                <c:pt idx="17">
                  <c:v>10.76923076923077</c:v>
                </c:pt>
                <c:pt idx="18">
                  <c:v>9.0932531155994845</c:v>
                </c:pt>
                <c:pt idx="19">
                  <c:v>8.9173789173789171</c:v>
                </c:pt>
                <c:pt idx="20">
                  <c:v>10.76923076923077</c:v>
                </c:pt>
                <c:pt idx="21">
                  <c:v>9.2766934557979326</c:v>
                </c:pt>
                <c:pt idx="22">
                  <c:v>5</c:v>
                </c:pt>
                <c:pt idx="23">
                  <c:v>10.76923076923077</c:v>
                </c:pt>
                <c:pt idx="24">
                  <c:v>9.0932531155994845</c:v>
                </c:pt>
                <c:pt idx="25">
                  <c:v>10.0393037619315</c:v>
                </c:pt>
                <c:pt idx="26">
                  <c:v>6.1180679785330945</c:v>
                </c:pt>
              </c:numCache>
            </c:numRef>
          </c:val>
          <c:extLst>
            <c:ext xmlns:c16="http://schemas.microsoft.com/office/drawing/2014/chart" uri="{C3380CC4-5D6E-409C-BE32-E72D297353CC}">
              <c16:uniqueId val="{00000012-6A50-4856-B404-FCBD2718CBF0}"/>
            </c:ext>
          </c:extLst>
        </c:ser>
        <c:ser>
          <c:idx val="19"/>
          <c:order val="19"/>
          <c:tx>
            <c:strRef>
              <c:f>Dati!$V$2624</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Dati!$B$2625:$B$2651</c:f>
              <c:strCache>
                <c:ptCount val="27"/>
                <c:pt idx="0">
                  <c:v>VISAS RESPONDENTES, n=761</c:v>
                </c:pt>
                <c:pt idx="1">
                  <c:v>VECUMS</c:v>
                </c:pt>
                <c:pt idx="2">
                  <c:v>18–34 gadi, n=273</c:v>
                </c:pt>
                <c:pt idx="3">
                  <c:v>35–44 gadi, n=242</c:v>
                </c:pt>
                <c:pt idx="4">
                  <c:v>45–64 gadi, n=246</c:v>
                </c:pt>
                <c:pt idx="5">
                  <c:v>SARUNVALODA ĢIMENĒ</c:v>
                </c:pt>
                <c:pt idx="6">
                  <c:v>Latviešu, n=609</c:v>
                </c:pt>
                <c:pt idx="7">
                  <c:v>Krievu, n=138</c:v>
                </c:pt>
                <c:pt idx="8">
                  <c:v>IZGLĪTĪBA</c:v>
                </c:pt>
                <c:pt idx="9">
                  <c:v>Vidējā, prof. vidējā vai pamata, n=184</c:v>
                </c:pt>
                <c:pt idx="10">
                  <c:v>Augstākā, n=577</c:v>
                </c:pt>
                <c:pt idx="11">
                  <c:v>IENĀKUMI UZ VIENU CILVĒKU ĢIMENĒ</c:v>
                </c:pt>
                <c:pt idx="12">
                  <c:v>Zemi, n=100</c:v>
                </c:pt>
                <c:pt idx="13">
                  <c:v>Vidēji zemi, n=94</c:v>
                </c:pt>
                <c:pt idx="14">
                  <c:v>Vidēji, n=102</c:v>
                </c:pt>
                <c:pt idx="15">
                  <c:v>Vidēji augsti, n=115</c:v>
                </c:pt>
                <c:pt idx="16">
                  <c:v>Augsti, n=105</c:v>
                </c:pt>
                <c:pt idx="17">
                  <c:v>REĢIONS</c:v>
                </c:pt>
                <c:pt idx="18">
                  <c:v>Rīga, n=358</c:v>
                </c:pt>
                <c:pt idx="19">
                  <c:v>Vidzeme, n=216</c:v>
                </c:pt>
                <c:pt idx="20">
                  <c:v>Kurzeme, n=68</c:v>
                </c:pt>
                <c:pt idx="21">
                  <c:v>Zemgale, n=67</c:v>
                </c:pt>
                <c:pt idx="22">
                  <c:v>Latgale, n=52</c:v>
                </c:pt>
                <c:pt idx="23">
                  <c:v>APDZĪVOTĀS VIETAS TIPS</c:v>
                </c:pt>
                <c:pt idx="24">
                  <c:v>Rīga, n=358</c:v>
                </c:pt>
                <c:pt idx="25">
                  <c:v>Cita pilsēta, n=274</c:v>
                </c:pt>
                <c:pt idx="26">
                  <c:v>Lauki, n=129</c:v>
                </c:pt>
              </c:strCache>
            </c:strRef>
          </c:cat>
          <c:val>
            <c:numRef>
              <c:f>Dati!$V$2625:$V$2651</c:f>
              <c:numCache>
                <c:formatCode>General</c:formatCode>
                <c:ptCount val="27"/>
                <c:pt idx="0" formatCode="0">
                  <c:v>12.220762155059132</c:v>
                </c:pt>
                <c:pt idx="2" formatCode="0">
                  <c:v>10.622710622710622</c:v>
                </c:pt>
                <c:pt idx="3" formatCode="0">
                  <c:v>14.049586776859504</c:v>
                </c:pt>
                <c:pt idx="4" formatCode="0">
                  <c:v>12.195121951219512</c:v>
                </c:pt>
                <c:pt idx="6" formatCode="0">
                  <c:v>11.986863711001643</c:v>
                </c:pt>
                <c:pt idx="7" formatCode="0">
                  <c:v>13.768115942028986</c:v>
                </c:pt>
                <c:pt idx="9" formatCode="0">
                  <c:v>12.5</c:v>
                </c:pt>
                <c:pt idx="10" formatCode="0">
                  <c:v>12.131715771230503</c:v>
                </c:pt>
                <c:pt idx="12" formatCode="0">
                  <c:v>16</c:v>
                </c:pt>
                <c:pt idx="13" formatCode="0">
                  <c:v>8.5106382978723403</c:v>
                </c:pt>
                <c:pt idx="14" formatCode="0">
                  <c:v>10.784313725490197</c:v>
                </c:pt>
                <c:pt idx="15" formatCode="0">
                  <c:v>14.782608695652174</c:v>
                </c:pt>
                <c:pt idx="16" formatCode="0">
                  <c:v>4.7619047619047619</c:v>
                </c:pt>
                <c:pt idx="18" formatCode="0">
                  <c:v>13.407821229050279</c:v>
                </c:pt>
                <c:pt idx="19" formatCode="0">
                  <c:v>10.648148148148149</c:v>
                </c:pt>
                <c:pt idx="20" formatCode="0">
                  <c:v>10.294117647058822</c:v>
                </c:pt>
                <c:pt idx="21" formatCode="0">
                  <c:v>14.925373134328357</c:v>
                </c:pt>
                <c:pt idx="22" formatCode="0">
                  <c:v>9.6153846153846168</c:v>
                </c:pt>
                <c:pt idx="24" formatCode="0">
                  <c:v>13.407821229050279</c:v>
                </c:pt>
                <c:pt idx="25" formatCode="0">
                  <c:v>11.313868613138686</c:v>
                </c:pt>
                <c:pt idx="26" formatCode="0">
                  <c:v>10.852713178294573</c:v>
                </c:pt>
              </c:numCache>
            </c:numRef>
          </c:val>
          <c:extLst>
            <c:ext xmlns:c16="http://schemas.microsoft.com/office/drawing/2014/chart" uri="{C3380CC4-5D6E-409C-BE32-E72D297353CC}">
              <c16:uniqueId val="{00000013-6A50-4856-B404-FCBD2718CBF0}"/>
            </c:ext>
          </c:extLst>
        </c:ser>
        <c:dLbls>
          <c:dLblPos val="ctr"/>
          <c:showLegendKey val="0"/>
          <c:showVal val="1"/>
          <c:showCatName val="0"/>
          <c:showSerName val="0"/>
          <c:showPercent val="0"/>
          <c:showBubbleSize val="0"/>
        </c:dLbls>
        <c:gapWidth val="20"/>
        <c:overlap val="100"/>
        <c:axId val="421788960"/>
        <c:axId val="421786608"/>
      </c:barChart>
      <c:catAx>
        <c:axId val="421788960"/>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21786608"/>
        <c:crossesAt val="0"/>
        <c:auto val="1"/>
        <c:lblAlgn val="ctr"/>
        <c:lblOffset val="100"/>
        <c:tickLblSkip val="1"/>
        <c:tickMarkSkip val="1"/>
        <c:noMultiLvlLbl val="0"/>
      </c:catAx>
      <c:valAx>
        <c:axId val="421786608"/>
        <c:scaling>
          <c:orientation val="minMax"/>
          <c:max val="200"/>
          <c:min val="2"/>
        </c:scaling>
        <c:delete val="1"/>
        <c:axPos val="t"/>
        <c:numFmt formatCode="0" sourceLinked="1"/>
        <c:majorTickMark val="out"/>
        <c:minorTickMark val="none"/>
        <c:tickLblPos val="nextTo"/>
        <c:crossAx val="421788960"/>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lv-LV"/>
              <a:t>%</a:t>
            </a:r>
          </a:p>
        </c:rich>
      </c:tx>
      <c:layout>
        <c:manualLayout>
          <c:xMode val="edge"/>
          <c:yMode val="edge"/>
          <c:x val="0.97505295950155768"/>
          <c:y val="9.0994958481613292E-2"/>
        </c:manualLayout>
      </c:layout>
      <c:overlay val="0"/>
      <c:spPr>
        <a:noFill/>
        <a:ln w="3175">
          <a:solidFill>
            <a:srgbClr val="000000"/>
          </a:solidFill>
        </a:ln>
        <a:effectLst>
          <a:outerShdw dist="38100" dir="2700000" algn="ctr" rotWithShape="0">
            <a:srgbClr val="000000"/>
          </a:outerShdw>
        </a:effectLst>
      </c:spPr>
    </c:title>
    <c:autoTitleDeleted val="0"/>
    <c:plotArea>
      <c:layout>
        <c:manualLayout>
          <c:layoutTarget val="inner"/>
          <c:xMode val="edge"/>
          <c:yMode val="edge"/>
          <c:x val="0.26361907234337134"/>
          <c:y val="9.7172337936693609E-2"/>
          <c:w val="0.72360764970578051"/>
          <c:h val="0.88617350769069614"/>
        </c:manualLayout>
      </c:layout>
      <c:barChart>
        <c:barDir val="bar"/>
        <c:grouping val="stacked"/>
        <c:varyColors val="0"/>
        <c:ser>
          <c:idx val="0"/>
          <c:order val="0"/>
          <c:tx>
            <c:strRef>
              <c:f>Dati!$C$2654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Dati!$C$2655:$C$2682</c:f>
              <c:numCache>
                <c:formatCode>0</c:formatCode>
                <c:ptCount val="2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numCache>
            </c:numRef>
          </c:val>
          <c:extLst>
            <c:ext xmlns:c16="http://schemas.microsoft.com/office/drawing/2014/chart" uri="{C3380CC4-5D6E-409C-BE32-E72D297353CC}">
              <c16:uniqueId val="{00000000-CBB9-442D-8339-9CD0DF1172B4}"/>
            </c:ext>
          </c:extLst>
        </c:ser>
        <c:ser>
          <c:idx val="1"/>
          <c:order val="1"/>
          <c:tx>
            <c:strRef>
              <c:f>Dati!$D$2654</c:f>
              <c:strCache>
                <c:ptCount val="1"/>
                <c:pt idx="0">
                  <c:v>Veselības inspekcijā</c:v>
                </c:pt>
              </c:strCache>
            </c:strRef>
          </c:tx>
          <c:spPr>
            <a:solidFill>
              <a:srgbClr val="114F5B"/>
            </a:solidFill>
          </c:spPr>
          <c:invertIfNegative val="0"/>
          <c:dLbls>
            <c:dLbl>
              <c:idx val="2"/>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8CB3-45BB-887D-BFDA43781ECF}"/>
                </c:ext>
              </c:extLst>
            </c:dLbl>
            <c:dLbl>
              <c:idx val="5"/>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1-8CB3-45BB-887D-BFDA43781ECF}"/>
                </c:ext>
              </c:extLst>
            </c:dLbl>
            <c:dLbl>
              <c:idx val="8"/>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2-8CB3-45BB-887D-BFDA43781ECF}"/>
                </c:ext>
              </c:extLst>
            </c:dLbl>
            <c:dLbl>
              <c:idx val="21"/>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3-8CB3-45BB-887D-BFDA43781ECF}"/>
                </c:ext>
              </c:extLst>
            </c:dLbl>
            <c:dLbl>
              <c:idx val="24"/>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0-1B6A-47CD-8AD0-ED0B6A0DB023}"/>
                </c:ext>
              </c:extLst>
            </c:dLbl>
            <c:dLbl>
              <c:idx val="2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1-1B6A-47CD-8AD0-ED0B6A0DB023}"/>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Dati!$D$2655:$D$2682</c:f>
              <c:numCache>
                <c:formatCode>General</c:formatCode>
                <c:ptCount val="28"/>
                <c:pt idx="0" formatCode="0">
                  <c:v>35.348226018396844</c:v>
                </c:pt>
                <c:pt idx="2" formatCode="0">
                  <c:v>39.893617021276597</c:v>
                </c:pt>
                <c:pt idx="3" formatCode="0">
                  <c:v>30.909090909090907</c:v>
                </c:pt>
                <c:pt idx="5" formatCode="0">
                  <c:v>38.96551724137931</c:v>
                </c:pt>
                <c:pt idx="6" formatCode="0">
                  <c:v>33.121019108280251</c:v>
                </c:pt>
                <c:pt idx="8" formatCode="0">
                  <c:v>41.228070175438596</c:v>
                </c:pt>
                <c:pt idx="9" formatCode="0">
                  <c:v>34.312210200927353</c:v>
                </c:pt>
                <c:pt idx="11" formatCode="0">
                  <c:v>33.406113537117903</c:v>
                </c:pt>
                <c:pt idx="12" formatCode="0">
                  <c:v>38.283828382838287</c:v>
                </c:pt>
                <c:pt idx="14" formatCode="0">
                  <c:v>32.162162162162161</c:v>
                </c:pt>
                <c:pt idx="15" formatCode="0">
                  <c:v>38.363171355498721</c:v>
                </c:pt>
                <c:pt idx="17" formatCode="0">
                  <c:v>33.142857142857139</c:v>
                </c:pt>
                <c:pt idx="18" formatCode="0">
                  <c:v>36.006825938566557</c:v>
                </c:pt>
                <c:pt idx="20" formatCode="0">
                  <c:v>34.269662921348313</c:v>
                </c:pt>
                <c:pt idx="21" formatCode="0">
                  <c:v>44.949494949494948</c:v>
                </c:pt>
                <c:pt idx="23" formatCode="0">
                  <c:v>32.258064516129032</c:v>
                </c:pt>
                <c:pt idx="24" formatCode="0">
                  <c:v>41.401273885350321</c:v>
                </c:pt>
                <c:pt idx="26" formatCode="0">
                  <c:v>47.945205479452049</c:v>
                </c:pt>
                <c:pt idx="27" formatCode="0">
                  <c:v>37.953795379537951</c:v>
                </c:pt>
              </c:numCache>
            </c:numRef>
          </c:val>
          <c:extLst>
            <c:ext xmlns:c16="http://schemas.microsoft.com/office/drawing/2014/chart" uri="{C3380CC4-5D6E-409C-BE32-E72D297353CC}">
              <c16:uniqueId val="{00000001-CBB9-442D-8339-9CD0DF1172B4}"/>
            </c:ext>
          </c:extLst>
        </c:ser>
        <c:ser>
          <c:idx val="2"/>
          <c:order val="2"/>
          <c:tx>
            <c:strRef>
              <c:f>Dati!$E$2654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Dati!$E$2655:$E$2682</c:f>
              <c:numCache>
                <c:formatCode>0</c:formatCode>
                <c:ptCount val="28"/>
                <c:pt idx="0">
                  <c:v>17.596979461055206</c:v>
                </c:pt>
                <c:pt idx="1">
                  <c:v>52.945205479452049</c:v>
                </c:pt>
                <c:pt idx="2">
                  <c:v>13.051588458175452</c:v>
                </c:pt>
                <c:pt idx="3">
                  <c:v>22.036114570361143</c:v>
                </c:pt>
                <c:pt idx="4">
                  <c:v>52.945205479452049</c:v>
                </c:pt>
                <c:pt idx="5">
                  <c:v>13.97968823807274</c:v>
                </c:pt>
                <c:pt idx="6">
                  <c:v>19.824186371171798</c:v>
                </c:pt>
                <c:pt idx="7">
                  <c:v>52.945205479452049</c:v>
                </c:pt>
                <c:pt idx="8">
                  <c:v>11.717135304013453</c:v>
                </c:pt>
                <c:pt idx="9">
                  <c:v>18.632995278524696</c:v>
                </c:pt>
                <c:pt idx="10">
                  <c:v>52.945205479452049</c:v>
                </c:pt>
                <c:pt idx="11">
                  <c:v>19.539091942334146</c:v>
                </c:pt>
                <c:pt idx="12">
                  <c:v>14.661377096613762</c:v>
                </c:pt>
                <c:pt idx="13">
                  <c:v>52.945205479452049</c:v>
                </c:pt>
                <c:pt idx="14">
                  <c:v>20.783043317289888</c:v>
                </c:pt>
                <c:pt idx="15">
                  <c:v>14.582034123953328</c:v>
                </c:pt>
                <c:pt idx="16">
                  <c:v>52.945205479452049</c:v>
                </c:pt>
                <c:pt idx="17">
                  <c:v>19.80234833659491</c:v>
                </c:pt>
                <c:pt idx="18">
                  <c:v>16.938379540885492</c:v>
                </c:pt>
                <c:pt idx="19">
                  <c:v>52.945205479452049</c:v>
                </c:pt>
                <c:pt idx="20">
                  <c:v>18.675542558103736</c:v>
                </c:pt>
                <c:pt idx="21">
                  <c:v>7.9957105299571012</c:v>
                </c:pt>
                <c:pt idx="22">
                  <c:v>52.945205479452049</c:v>
                </c:pt>
                <c:pt idx="23">
                  <c:v>20.687140963323017</c:v>
                </c:pt>
                <c:pt idx="24">
                  <c:v>11.543931594101728</c:v>
                </c:pt>
                <c:pt idx="25">
                  <c:v>52.945205479452049</c:v>
                </c:pt>
                <c:pt idx="26">
                  <c:v>5</c:v>
                </c:pt>
                <c:pt idx="27">
                  <c:v>14.991410099914098</c:v>
                </c:pt>
              </c:numCache>
            </c:numRef>
          </c:val>
          <c:extLst>
            <c:ext xmlns:c16="http://schemas.microsoft.com/office/drawing/2014/chart" uri="{C3380CC4-5D6E-409C-BE32-E72D297353CC}">
              <c16:uniqueId val="{00000002-CBB9-442D-8339-9CD0DF1172B4}"/>
            </c:ext>
          </c:extLst>
        </c:ser>
        <c:ser>
          <c:idx val="3"/>
          <c:order val="3"/>
          <c:tx>
            <c:strRef>
              <c:f>Dati!$F$2654</c:f>
              <c:strCache>
                <c:ptCount val="1"/>
                <c:pt idx="0">
                  <c:v>Patērētāju tiesību aizsardzības centrā</c:v>
                </c:pt>
              </c:strCache>
            </c:strRef>
          </c:tx>
          <c:spPr>
            <a:solidFill>
              <a:srgbClr val="16697A"/>
            </a:solidFill>
          </c:spPr>
          <c:invertIfNegative val="0"/>
          <c:dLbls>
            <c:dLbl>
              <c:idx val="3"/>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6-8CB3-45BB-887D-BFDA43781ECF}"/>
                </c:ext>
              </c:extLst>
            </c:dLbl>
            <c:dLbl>
              <c:idx val="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7-8CB3-45BB-887D-BFDA43781ECF}"/>
                </c:ext>
              </c:extLst>
            </c:dLbl>
            <c:dLbl>
              <c:idx val="9"/>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8-8CB3-45BB-887D-BFDA43781ECF}"/>
                </c:ext>
              </c:extLst>
            </c:dLbl>
            <c:dLbl>
              <c:idx val="20"/>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2-1B6A-47CD-8AD0-ED0B6A0DB023}"/>
                </c:ext>
              </c:extLst>
            </c:dLbl>
            <c:dLbl>
              <c:idx val="27"/>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3-1B6A-47CD-8AD0-ED0B6A0DB023}"/>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Dati!$F$2655:$F$2682</c:f>
              <c:numCache>
                <c:formatCode>General</c:formatCode>
                <c:ptCount val="28"/>
                <c:pt idx="0" formatCode="0">
                  <c:v>31.143232588699082</c:v>
                </c:pt>
                <c:pt idx="2" formatCode="0">
                  <c:v>26.595744680851062</c:v>
                </c:pt>
                <c:pt idx="3" formatCode="0">
                  <c:v>35.584415584415588</c:v>
                </c:pt>
                <c:pt idx="5" formatCode="0">
                  <c:v>24.482758620689655</c:v>
                </c:pt>
                <c:pt idx="6" formatCode="0">
                  <c:v>35.244161358811041</c:v>
                </c:pt>
                <c:pt idx="8" formatCode="0">
                  <c:v>24.561403508771928</c:v>
                </c:pt>
                <c:pt idx="9" formatCode="0">
                  <c:v>32.30293663060278</c:v>
                </c:pt>
                <c:pt idx="11" formatCode="0">
                  <c:v>32.751091703056765</c:v>
                </c:pt>
                <c:pt idx="12" formatCode="0">
                  <c:v>28.71287128712871</c:v>
                </c:pt>
                <c:pt idx="14" formatCode="0">
                  <c:v>32.702702702702702</c:v>
                </c:pt>
                <c:pt idx="15" formatCode="0">
                  <c:v>29.667519181585678</c:v>
                </c:pt>
                <c:pt idx="17" formatCode="0">
                  <c:v>32.571428571428577</c:v>
                </c:pt>
                <c:pt idx="18" formatCode="0">
                  <c:v>30.716723549488055</c:v>
                </c:pt>
                <c:pt idx="20" formatCode="0">
                  <c:v>30.898876404494381</c:v>
                </c:pt>
                <c:pt idx="21" formatCode="0">
                  <c:v>22.727272727272727</c:v>
                </c:pt>
                <c:pt idx="23" formatCode="0">
                  <c:v>30.64516129032258</c:v>
                </c:pt>
                <c:pt idx="24" formatCode="0">
                  <c:v>25.796178343949045</c:v>
                </c:pt>
                <c:pt idx="26" formatCode="0">
                  <c:v>16.43835616438356</c:v>
                </c:pt>
                <c:pt idx="27" formatCode="0">
                  <c:v>29.042904290429046</c:v>
                </c:pt>
              </c:numCache>
            </c:numRef>
          </c:val>
          <c:extLst>
            <c:ext xmlns:c16="http://schemas.microsoft.com/office/drawing/2014/chart" uri="{C3380CC4-5D6E-409C-BE32-E72D297353CC}">
              <c16:uniqueId val="{00000003-CBB9-442D-8339-9CD0DF1172B4}"/>
            </c:ext>
          </c:extLst>
        </c:ser>
        <c:ser>
          <c:idx val="4"/>
          <c:order val="4"/>
          <c:tx>
            <c:strRef>
              <c:f>Dati!$G$2654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Dati!$G$2655:$G$2682</c:f>
              <c:numCache>
                <c:formatCode>0</c:formatCode>
                <c:ptCount val="28"/>
                <c:pt idx="0">
                  <c:v>9.4411829957165061</c:v>
                </c:pt>
                <c:pt idx="1">
                  <c:v>40.584415584415588</c:v>
                </c:pt>
                <c:pt idx="2">
                  <c:v>13.988670903564525</c:v>
                </c:pt>
                <c:pt idx="3">
                  <c:v>5</c:v>
                </c:pt>
                <c:pt idx="4">
                  <c:v>40.584415584415588</c:v>
                </c:pt>
                <c:pt idx="5">
                  <c:v>16.101656963725933</c:v>
                </c:pt>
                <c:pt idx="6">
                  <c:v>5.3402542256045464</c:v>
                </c:pt>
                <c:pt idx="7">
                  <c:v>40.584415584415588</c:v>
                </c:pt>
                <c:pt idx="8">
                  <c:v>16.02301207564366</c:v>
                </c:pt>
                <c:pt idx="9">
                  <c:v>8.2814789538128082</c:v>
                </c:pt>
                <c:pt idx="10">
                  <c:v>40.584415584415588</c:v>
                </c:pt>
                <c:pt idx="11">
                  <c:v>7.8333238813588224</c:v>
                </c:pt>
                <c:pt idx="12">
                  <c:v>11.871544297286878</c:v>
                </c:pt>
                <c:pt idx="13">
                  <c:v>40.584415584415588</c:v>
                </c:pt>
                <c:pt idx="14">
                  <c:v>7.8817128817128861</c:v>
                </c:pt>
                <c:pt idx="15">
                  <c:v>10.916896402829909</c:v>
                </c:pt>
                <c:pt idx="16">
                  <c:v>40.584415584415588</c:v>
                </c:pt>
                <c:pt idx="17">
                  <c:v>8.0129870129870113</c:v>
                </c:pt>
                <c:pt idx="18">
                  <c:v>9.8676920349275328</c:v>
                </c:pt>
                <c:pt idx="19">
                  <c:v>40.584415584415588</c:v>
                </c:pt>
                <c:pt idx="20">
                  <c:v>9.6855391799212072</c:v>
                </c:pt>
                <c:pt idx="21">
                  <c:v>17.857142857142861</c:v>
                </c:pt>
                <c:pt idx="22">
                  <c:v>40.584415584415588</c:v>
                </c:pt>
                <c:pt idx="23">
                  <c:v>9.9392542940930078</c:v>
                </c:pt>
                <c:pt idx="24">
                  <c:v>14.788237240466543</c:v>
                </c:pt>
                <c:pt idx="25">
                  <c:v>40.584415584415588</c:v>
                </c:pt>
                <c:pt idx="26">
                  <c:v>24.146059420032028</c:v>
                </c:pt>
                <c:pt idx="27">
                  <c:v>11.541511293986542</c:v>
                </c:pt>
              </c:numCache>
            </c:numRef>
          </c:val>
          <c:extLst>
            <c:ext xmlns:c16="http://schemas.microsoft.com/office/drawing/2014/chart" uri="{C3380CC4-5D6E-409C-BE32-E72D297353CC}">
              <c16:uniqueId val="{00000004-CBB9-442D-8339-9CD0DF1172B4}"/>
            </c:ext>
          </c:extLst>
        </c:ser>
        <c:ser>
          <c:idx val="5"/>
          <c:order val="5"/>
          <c:tx>
            <c:strRef>
              <c:f>Dati!$H$2654</c:f>
              <c:strCache>
                <c:ptCount val="1"/>
                <c:pt idx="0">
                  <c:v>Skaistumkopšanas un estētiskās medicīnas pakalpojumu sniedzēju asociācijā</c:v>
                </c:pt>
              </c:strCache>
            </c:strRef>
          </c:tx>
          <c:spPr>
            <a:solidFill>
              <a:srgbClr val="489FB5"/>
            </a:solidFill>
          </c:spPr>
          <c:invertIfNegative val="0"/>
          <c:dLbls>
            <c:dLbl>
              <c:idx val="26"/>
              <c:spPr>
                <a:noFill/>
                <a:ln w="28575">
                  <a:solidFill>
                    <a:srgbClr val="FF0000"/>
                  </a:solidFill>
                </a:ln>
              </c:spPr>
              <c:txPr>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c15:spPr>
                  <c15:layout>
                    <c:manualLayout>
                      <c:w val="2.8037383177570093E-2"/>
                      <c:h val="2.9655990510083038E-2"/>
                    </c:manualLayout>
                  </c15:layout>
                </c:ext>
                <c:ext xmlns:c16="http://schemas.microsoft.com/office/drawing/2014/chart" uri="{C3380CC4-5D6E-409C-BE32-E72D297353CC}">
                  <c16:uniqueId val="{0000000B-8CB3-45BB-887D-BFDA43781ECF}"/>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Dati!$H$2655:$H$2682</c:f>
              <c:numCache>
                <c:formatCode>General</c:formatCode>
                <c:ptCount val="28"/>
                <c:pt idx="0" formatCode="0">
                  <c:v>7.4901445466491454</c:v>
                </c:pt>
                <c:pt idx="2" formatCode="0">
                  <c:v>7.9787234042553195</c:v>
                </c:pt>
                <c:pt idx="3" formatCode="0">
                  <c:v>7.0129870129870122</c:v>
                </c:pt>
                <c:pt idx="5" formatCode="0">
                  <c:v>8.6206896551724146</c:v>
                </c:pt>
                <c:pt idx="6" formatCode="0">
                  <c:v>6.7940552016985141</c:v>
                </c:pt>
                <c:pt idx="8" formatCode="0">
                  <c:v>10.526315789473683</c:v>
                </c:pt>
                <c:pt idx="9" formatCode="0">
                  <c:v>6.9551777434312205</c:v>
                </c:pt>
                <c:pt idx="11" formatCode="0">
                  <c:v>7.6419213973799121</c:v>
                </c:pt>
                <c:pt idx="12" formatCode="0">
                  <c:v>7.2607260726072615</c:v>
                </c:pt>
                <c:pt idx="14" formatCode="0">
                  <c:v>8.1081081081081088</c:v>
                </c:pt>
                <c:pt idx="15" formatCode="0">
                  <c:v>6.9053708439897692</c:v>
                </c:pt>
                <c:pt idx="17" formatCode="0">
                  <c:v>9.1428571428571423</c:v>
                </c:pt>
                <c:pt idx="18" formatCode="0">
                  <c:v>6.9965870307167233</c:v>
                </c:pt>
                <c:pt idx="20" formatCode="0">
                  <c:v>6.7415730337078648</c:v>
                </c:pt>
                <c:pt idx="21" formatCode="0">
                  <c:v>9.0909090909090917</c:v>
                </c:pt>
                <c:pt idx="23" formatCode="0">
                  <c:v>4.838709677419355</c:v>
                </c:pt>
                <c:pt idx="24" formatCode="0">
                  <c:v>8.598726114649681</c:v>
                </c:pt>
                <c:pt idx="26" formatCode="0">
                  <c:v>13.698630136986301</c:v>
                </c:pt>
                <c:pt idx="27" formatCode="0">
                  <c:v>6.6006600660065997</c:v>
                </c:pt>
              </c:numCache>
            </c:numRef>
          </c:val>
          <c:extLst>
            <c:ext xmlns:c16="http://schemas.microsoft.com/office/drawing/2014/chart" uri="{C3380CC4-5D6E-409C-BE32-E72D297353CC}">
              <c16:uniqueId val="{00000005-CBB9-442D-8339-9CD0DF1172B4}"/>
            </c:ext>
          </c:extLst>
        </c:ser>
        <c:ser>
          <c:idx val="6"/>
          <c:order val="6"/>
          <c:tx>
            <c:strRef>
              <c:f>Dati!$I$2654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Dati!$I$2655:$I$2682</c:f>
              <c:numCache>
                <c:formatCode>0</c:formatCode>
                <c:ptCount val="28"/>
                <c:pt idx="0">
                  <c:v>11.208485590337155</c:v>
                </c:pt>
                <c:pt idx="1">
                  <c:v>18.698630136986303</c:v>
                </c:pt>
                <c:pt idx="2">
                  <c:v>10.719906732730982</c:v>
                </c:pt>
                <c:pt idx="3">
                  <c:v>11.685643123999288</c:v>
                </c:pt>
                <c:pt idx="4">
                  <c:v>18.698630136986303</c:v>
                </c:pt>
                <c:pt idx="5">
                  <c:v>10.077940481813886</c:v>
                </c:pt>
                <c:pt idx="6">
                  <c:v>11.904574935287787</c:v>
                </c:pt>
                <c:pt idx="7">
                  <c:v>18.698630136986303</c:v>
                </c:pt>
                <c:pt idx="8">
                  <c:v>8.1723143475126179</c:v>
                </c:pt>
                <c:pt idx="9">
                  <c:v>11.743452393555081</c:v>
                </c:pt>
                <c:pt idx="10">
                  <c:v>18.698630136986303</c:v>
                </c:pt>
                <c:pt idx="11">
                  <c:v>11.056708739606389</c:v>
                </c:pt>
                <c:pt idx="12">
                  <c:v>11.43790406437904</c:v>
                </c:pt>
                <c:pt idx="13">
                  <c:v>18.698630136986303</c:v>
                </c:pt>
                <c:pt idx="14">
                  <c:v>10.590522028878192</c:v>
                </c:pt>
                <c:pt idx="15">
                  <c:v>11.793259292996531</c:v>
                </c:pt>
                <c:pt idx="16">
                  <c:v>18.698630136986303</c:v>
                </c:pt>
                <c:pt idx="17">
                  <c:v>9.5557729941291587</c:v>
                </c:pt>
                <c:pt idx="18">
                  <c:v>11.702043106269578</c:v>
                </c:pt>
                <c:pt idx="19">
                  <c:v>18.698630136986303</c:v>
                </c:pt>
                <c:pt idx="20">
                  <c:v>11.957057103278437</c:v>
                </c:pt>
                <c:pt idx="21">
                  <c:v>9.6077210460772093</c:v>
                </c:pt>
                <c:pt idx="22">
                  <c:v>18.698630136986303</c:v>
                </c:pt>
                <c:pt idx="23">
                  <c:v>13.859920459566947</c:v>
                </c:pt>
                <c:pt idx="24">
                  <c:v>10.09990402233662</c:v>
                </c:pt>
                <c:pt idx="25">
                  <c:v>18.698630136986303</c:v>
                </c:pt>
                <c:pt idx="26">
                  <c:v>5</c:v>
                </c:pt>
                <c:pt idx="27">
                  <c:v>12.097970070979702</c:v>
                </c:pt>
              </c:numCache>
            </c:numRef>
          </c:val>
          <c:extLst>
            <c:ext xmlns:c16="http://schemas.microsoft.com/office/drawing/2014/chart" uri="{C3380CC4-5D6E-409C-BE32-E72D297353CC}">
              <c16:uniqueId val="{00000006-CBB9-442D-8339-9CD0DF1172B4}"/>
            </c:ext>
          </c:extLst>
        </c:ser>
        <c:ser>
          <c:idx val="7"/>
          <c:order val="7"/>
          <c:tx>
            <c:strRef>
              <c:f>Dati!$J$2654</c:f>
              <c:strCache>
                <c:ptCount val="1"/>
                <c:pt idx="0">
                  <c:v>Valsts policijā</c:v>
                </c:pt>
              </c:strCache>
            </c:strRef>
          </c:tx>
          <c:spPr>
            <a:solidFill>
              <a:srgbClr val="97C9D5"/>
            </a:solidFill>
          </c:spPr>
          <c:invertIfNegative val="0"/>
          <c:dLbls>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BB9-442D-8339-9CD0DF1172B4}"/>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Dati!$J$2655:$J$2682</c:f>
              <c:numCache>
                <c:formatCode>General</c:formatCode>
                <c:ptCount val="28"/>
                <c:pt idx="0" formatCode="0">
                  <c:v>5.3876478318002627</c:v>
                </c:pt>
                <c:pt idx="2" formatCode="0">
                  <c:v>2.6595744680851063</c:v>
                </c:pt>
                <c:pt idx="3" formatCode="0">
                  <c:v>8.0519480519480524</c:v>
                </c:pt>
                <c:pt idx="5" formatCode="0">
                  <c:v>2.0689655172413794</c:v>
                </c:pt>
                <c:pt idx="6" formatCode="0">
                  <c:v>7.4309978768577496</c:v>
                </c:pt>
                <c:pt idx="8" formatCode="0">
                  <c:v>3.5087719298245612</c:v>
                </c:pt>
                <c:pt idx="9" formatCode="0">
                  <c:v>5.7187017001545595</c:v>
                </c:pt>
                <c:pt idx="11" formatCode="0">
                  <c:v>5.2401746724890828</c:v>
                </c:pt>
                <c:pt idx="12" formatCode="0">
                  <c:v>5.6105610561056105</c:v>
                </c:pt>
                <c:pt idx="14" formatCode="0">
                  <c:v>5.1351351351351351</c:v>
                </c:pt>
                <c:pt idx="15" formatCode="0">
                  <c:v>5.6265984654731458</c:v>
                </c:pt>
                <c:pt idx="17" formatCode="0">
                  <c:v>6.2857142857142865</c:v>
                </c:pt>
                <c:pt idx="18" formatCode="0">
                  <c:v>5.1194539249146755</c:v>
                </c:pt>
                <c:pt idx="20" formatCode="0">
                  <c:v>2.8089887640449436</c:v>
                </c:pt>
                <c:pt idx="21" formatCode="0">
                  <c:v>2.5252525252525251</c:v>
                </c:pt>
                <c:pt idx="23" formatCode="0">
                  <c:v>1.6129032258064515</c:v>
                </c:pt>
                <c:pt idx="24" formatCode="0">
                  <c:v>2.8662420382165608</c:v>
                </c:pt>
                <c:pt idx="26" formatCode="0">
                  <c:v>1.3698630136986301</c:v>
                </c:pt>
                <c:pt idx="27" formatCode="0">
                  <c:v>2.9702970297029703</c:v>
                </c:pt>
              </c:numCache>
            </c:numRef>
          </c:val>
          <c:extLst>
            <c:ext xmlns:c16="http://schemas.microsoft.com/office/drawing/2014/chart" uri="{C3380CC4-5D6E-409C-BE32-E72D297353CC}">
              <c16:uniqueId val="{00000007-CBB9-442D-8339-9CD0DF1172B4}"/>
            </c:ext>
          </c:extLst>
        </c:ser>
        <c:ser>
          <c:idx val="8"/>
          <c:order val="8"/>
          <c:tx>
            <c:strRef>
              <c:f>Dati!$K$2654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Dati!$K$2655:$K$2682</c:f>
              <c:numCache>
                <c:formatCode>0</c:formatCode>
                <c:ptCount val="28"/>
                <c:pt idx="0">
                  <c:v>7.6643002201477897</c:v>
                </c:pt>
                <c:pt idx="1">
                  <c:v>13.051948051948052</c:v>
                </c:pt>
                <c:pt idx="2">
                  <c:v>10.392373583862947</c:v>
                </c:pt>
                <c:pt idx="3">
                  <c:v>5</c:v>
                </c:pt>
                <c:pt idx="4">
                  <c:v>13.051948051948052</c:v>
                </c:pt>
                <c:pt idx="5">
                  <c:v>10.982982534706673</c:v>
                </c:pt>
                <c:pt idx="6">
                  <c:v>5.6209501750903028</c:v>
                </c:pt>
                <c:pt idx="7">
                  <c:v>13.051948051948052</c:v>
                </c:pt>
                <c:pt idx="8">
                  <c:v>9.5431761221234908</c:v>
                </c:pt>
                <c:pt idx="9">
                  <c:v>7.3332463517934929</c:v>
                </c:pt>
                <c:pt idx="10">
                  <c:v>13.051948051948052</c:v>
                </c:pt>
                <c:pt idx="11">
                  <c:v>7.8117733794589697</c:v>
                </c:pt>
                <c:pt idx="12">
                  <c:v>7.4413869958424419</c:v>
                </c:pt>
                <c:pt idx="13">
                  <c:v>13.051948051948052</c:v>
                </c:pt>
                <c:pt idx="14">
                  <c:v>7.9168129168129173</c:v>
                </c:pt>
                <c:pt idx="15">
                  <c:v>7.4253495864749066</c:v>
                </c:pt>
                <c:pt idx="16">
                  <c:v>13.051948051948052</c:v>
                </c:pt>
                <c:pt idx="17">
                  <c:v>6.7662337662337659</c:v>
                </c:pt>
                <c:pt idx="18">
                  <c:v>7.9324941270333769</c:v>
                </c:pt>
                <c:pt idx="19">
                  <c:v>13.051948051948052</c:v>
                </c:pt>
                <c:pt idx="20">
                  <c:v>10.242959287903108</c:v>
                </c:pt>
                <c:pt idx="21">
                  <c:v>10.526695526695526</c:v>
                </c:pt>
                <c:pt idx="22">
                  <c:v>13.051948051948052</c:v>
                </c:pt>
                <c:pt idx="23">
                  <c:v>11.4390448261416</c:v>
                </c:pt>
                <c:pt idx="24">
                  <c:v>10.185706013731492</c:v>
                </c:pt>
                <c:pt idx="25">
                  <c:v>13.051948051948052</c:v>
                </c:pt>
                <c:pt idx="26">
                  <c:v>11.682085038249422</c:v>
                </c:pt>
                <c:pt idx="27">
                  <c:v>10.081651022245083</c:v>
                </c:pt>
              </c:numCache>
            </c:numRef>
          </c:val>
          <c:extLst>
            <c:ext xmlns:c16="http://schemas.microsoft.com/office/drawing/2014/chart" uri="{C3380CC4-5D6E-409C-BE32-E72D297353CC}">
              <c16:uniqueId val="{00000008-CBB9-442D-8339-9CD0DF1172B4}"/>
            </c:ext>
          </c:extLst>
        </c:ser>
        <c:ser>
          <c:idx val="9"/>
          <c:order val="9"/>
          <c:tx>
            <c:strRef>
              <c:f>Dati!$L$2654</c:f>
              <c:strCache>
                <c:ptCount val="1"/>
                <c:pt idx="0">
                  <c:v>Slimību profilakses un kontroles centrā </c:v>
                </c:pt>
              </c:strCache>
            </c:strRef>
          </c:tx>
          <c:spPr>
            <a:solidFill>
              <a:srgbClr val="D8D0E2"/>
            </a:solidFill>
          </c:spPr>
          <c:invertIfNegative val="0"/>
          <c:dLbls>
            <c:dLbl>
              <c:idx val="8"/>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BB9-442D-8339-9CD0DF1172B4}"/>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Dati!$L$2655:$L$2682</c:f>
              <c:numCache>
                <c:formatCode>General</c:formatCode>
                <c:ptCount val="28"/>
                <c:pt idx="0" formatCode="0">
                  <c:v>2.3653088042049935</c:v>
                </c:pt>
                <c:pt idx="2" formatCode="0">
                  <c:v>2.3936170212765959</c:v>
                </c:pt>
                <c:pt idx="3" formatCode="0">
                  <c:v>2.3376623376623376</c:v>
                </c:pt>
                <c:pt idx="5" formatCode="0">
                  <c:v>2.7586206896551726</c:v>
                </c:pt>
                <c:pt idx="6" formatCode="0">
                  <c:v>2.1231422505307855</c:v>
                </c:pt>
                <c:pt idx="8" formatCode="0">
                  <c:v>0.8771929824561403</c:v>
                </c:pt>
                <c:pt idx="9" formatCode="0">
                  <c:v>2.627511591962906</c:v>
                </c:pt>
                <c:pt idx="11" formatCode="0">
                  <c:v>2.6200873362445414</c:v>
                </c:pt>
                <c:pt idx="12" formatCode="0">
                  <c:v>1.9801980198019802</c:v>
                </c:pt>
                <c:pt idx="14" formatCode="0">
                  <c:v>2.4324324324324325</c:v>
                </c:pt>
                <c:pt idx="15" formatCode="0">
                  <c:v>2.3017902813299234</c:v>
                </c:pt>
                <c:pt idx="17" formatCode="0">
                  <c:v>1.7142857142857144</c:v>
                </c:pt>
                <c:pt idx="18" formatCode="0">
                  <c:v>2.5597269624573378</c:v>
                </c:pt>
                <c:pt idx="20" formatCode="0">
                  <c:v>3.3707865168539324</c:v>
                </c:pt>
                <c:pt idx="21" formatCode="0">
                  <c:v>1.5151515151515151</c:v>
                </c:pt>
                <c:pt idx="23" formatCode="0">
                  <c:v>6.4516129032258061</c:v>
                </c:pt>
                <c:pt idx="24" formatCode="0">
                  <c:v>1.5923566878980893</c:v>
                </c:pt>
                <c:pt idx="26" formatCode="0">
                  <c:v>2.7397260273972601</c:v>
                </c:pt>
                <c:pt idx="27" formatCode="0">
                  <c:v>2.3102310231023102</c:v>
                </c:pt>
              </c:numCache>
            </c:numRef>
          </c:val>
          <c:extLst>
            <c:ext xmlns:c16="http://schemas.microsoft.com/office/drawing/2014/chart" uri="{C3380CC4-5D6E-409C-BE32-E72D297353CC}">
              <c16:uniqueId val="{00000009-CBB9-442D-8339-9CD0DF1172B4}"/>
            </c:ext>
          </c:extLst>
        </c:ser>
        <c:ser>
          <c:idx val="10"/>
          <c:order val="10"/>
          <c:tx>
            <c:strRef>
              <c:f>Dati!$M$2654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Dati!$M$2655:$M$2682</c:f>
              <c:numCache>
                <c:formatCode>0</c:formatCode>
                <c:ptCount val="28"/>
                <c:pt idx="0">
                  <c:v>9.086304099020813</c:v>
                </c:pt>
                <c:pt idx="1">
                  <c:v>11.451612903225806</c:v>
                </c:pt>
                <c:pt idx="2">
                  <c:v>9.0579958819492106</c:v>
                </c:pt>
                <c:pt idx="3">
                  <c:v>9.1139505655634689</c:v>
                </c:pt>
                <c:pt idx="4">
                  <c:v>11.451612903225806</c:v>
                </c:pt>
                <c:pt idx="5">
                  <c:v>8.6929922135706335</c:v>
                </c:pt>
                <c:pt idx="6">
                  <c:v>9.328470652695021</c:v>
                </c:pt>
                <c:pt idx="7">
                  <c:v>11.451612903225806</c:v>
                </c:pt>
                <c:pt idx="8">
                  <c:v>10.574419920769666</c:v>
                </c:pt>
                <c:pt idx="9">
                  <c:v>8.8241013112629005</c:v>
                </c:pt>
                <c:pt idx="10">
                  <c:v>11.451612903225806</c:v>
                </c:pt>
                <c:pt idx="11">
                  <c:v>8.8315255669812647</c:v>
                </c:pt>
                <c:pt idx="12">
                  <c:v>9.4714148834238259</c:v>
                </c:pt>
                <c:pt idx="13">
                  <c:v>11.451612903225806</c:v>
                </c:pt>
                <c:pt idx="14">
                  <c:v>9.0191804707933727</c:v>
                </c:pt>
                <c:pt idx="15">
                  <c:v>9.1498226218958827</c:v>
                </c:pt>
                <c:pt idx="16">
                  <c:v>11.451612903225806</c:v>
                </c:pt>
                <c:pt idx="17">
                  <c:v>9.7373271889400925</c:v>
                </c:pt>
                <c:pt idx="18">
                  <c:v>8.8918859407684678</c:v>
                </c:pt>
                <c:pt idx="19">
                  <c:v>11.451612903225806</c:v>
                </c:pt>
                <c:pt idx="20">
                  <c:v>8.0808263863718732</c:v>
                </c:pt>
                <c:pt idx="21">
                  <c:v>9.9364613880742905</c:v>
                </c:pt>
                <c:pt idx="22">
                  <c:v>11.451612903225806</c:v>
                </c:pt>
                <c:pt idx="23">
                  <c:v>5</c:v>
                </c:pt>
                <c:pt idx="24">
                  <c:v>9.8592562153277168</c:v>
                </c:pt>
                <c:pt idx="25">
                  <c:v>11.451612903225806</c:v>
                </c:pt>
                <c:pt idx="26">
                  <c:v>8.7118868758285455</c:v>
                </c:pt>
                <c:pt idx="27">
                  <c:v>9.1413818801234967</c:v>
                </c:pt>
              </c:numCache>
            </c:numRef>
          </c:val>
          <c:extLst>
            <c:ext xmlns:c16="http://schemas.microsoft.com/office/drawing/2014/chart" uri="{C3380CC4-5D6E-409C-BE32-E72D297353CC}">
              <c16:uniqueId val="{0000000A-CBB9-442D-8339-9CD0DF1172B4}"/>
            </c:ext>
          </c:extLst>
        </c:ser>
        <c:ser>
          <c:idx val="11"/>
          <c:order val="11"/>
          <c:tx>
            <c:strRef>
              <c:f>Dati!$N$2654</c:f>
              <c:strCache>
                <c:ptCount val="1"/>
                <c:pt idx="0">
                  <c:v>Veselības ministrijā</c:v>
                </c:pt>
              </c:strCache>
            </c:strRef>
          </c:tx>
          <c:spPr>
            <a:solidFill>
              <a:srgbClr val="7C7287"/>
            </a:solidFill>
          </c:spPr>
          <c:invertIfNegative val="0"/>
          <c:dLbls>
            <c:dLbl>
              <c:idx val="0"/>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BB9-442D-8339-9CD0DF1172B4}"/>
                </c:ext>
              </c:extLst>
            </c:dLbl>
            <c:dLbl>
              <c:idx val="3"/>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BB9-442D-8339-9CD0DF1172B4}"/>
                </c:ext>
              </c:extLst>
            </c:dLbl>
            <c:dLbl>
              <c:idx val="6"/>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BB9-442D-8339-9CD0DF1172B4}"/>
                </c:ext>
              </c:extLst>
            </c:dLbl>
            <c:dLbl>
              <c:idx val="9"/>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BB9-442D-8339-9CD0DF1172B4}"/>
                </c:ext>
              </c:extLst>
            </c:dLbl>
            <c:dLbl>
              <c:idx val="12"/>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BB9-442D-8339-9CD0DF1172B4}"/>
                </c:ext>
              </c:extLst>
            </c:dLbl>
            <c:dLbl>
              <c:idx val="15"/>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BB9-442D-8339-9CD0DF1172B4}"/>
                </c:ext>
              </c:extLst>
            </c:dLbl>
            <c:dLbl>
              <c:idx val="18"/>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BB9-442D-8339-9CD0DF1172B4}"/>
                </c:ext>
              </c:extLst>
            </c:dLbl>
            <c:dLbl>
              <c:idx val="23"/>
              <c:spPr>
                <a:noFill/>
                <a:ln>
                  <a:noFill/>
                </a:ln>
                <a:effectLst/>
              </c:spPr>
              <c:txPr>
                <a:bodyPr wrap="square" lIns="38100" tIns="19050" rIns="38100" bIns="19050" anchor="ctr">
                  <a:spAutoFit/>
                </a:bodyPr>
                <a:lstStyle/>
                <a:p>
                  <a:pPr>
                    <a:defRPr b="1">
                      <a:solidFill>
                        <a:schemeClr val="tx1"/>
                      </a:solidFill>
                    </a:defRPr>
                  </a:pPr>
                  <a:endParaRPr lang="lv-LV"/>
                </a:p>
              </c:txPr>
              <c:dLblPos val="ctr"/>
              <c:showLegendKey val="0"/>
              <c:showVal val="1"/>
              <c:showCatName val="0"/>
              <c:showSerName val="0"/>
              <c:showPercent val="0"/>
              <c:showBubbleSize val="0"/>
              <c:extLst>
                <c:ext xmlns:c16="http://schemas.microsoft.com/office/drawing/2014/chart" uri="{C3380CC4-5D6E-409C-BE32-E72D297353CC}">
                  <c16:uniqueId val="{00000004-1B6A-47CD-8AD0-ED0B6A0DB023}"/>
                </c:ext>
              </c:extLst>
            </c:dLbl>
            <c:dLbl>
              <c:idx val="26"/>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BB9-442D-8339-9CD0DF1172B4}"/>
                </c:ext>
              </c:extLst>
            </c:dLbl>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Dati!$N$2655:$N$2682</c:f>
              <c:numCache>
                <c:formatCode>General</c:formatCode>
                <c:ptCount val="28"/>
                <c:pt idx="0" formatCode="0">
                  <c:v>1.4454664914586071</c:v>
                </c:pt>
                <c:pt idx="2" formatCode="0">
                  <c:v>1.5957446808510638</c:v>
                </c:pt>
                <c:pt idx="3" formatCode="0">
                  <c:v>1.2987012987012987</c:v>
                </c:pt>
                <c:pt idx="5" formatCode="0">
                  <c:v>2.0689655172413794</c:v>
                </c:pt>
                <c:pt idx="6" formatCode="0">
                  <c:v>1.0615711252653928</c:v>
                </c:pt>
                <c:pt idx="8" formatCode="0">
                  <c:v>2.6315789473684208</c:v>
                </c:pt>
                <c:pt idx="9" formatCode="0">
                  <c:v>1.2364760432766615</c:v>
                </c:pt>
                <c:pt idx="11" formatCode="0">
                  <c:v>1.5283842794759825</c:v>
                </c:pt>
                <c:pt idx="12" formatCode="0">
                  <c:v>1.3201320132013201</c:v>
                </c:pt>
                <c:pt idx="14" formatCode="0">
                  <c:v>1.8918918918918921</c:v>
                </c:pt>
                <c:pt idx="15" formatCode="0">
                  <c:v>1.0230179028132993</c:v>
                </c:pt>
                <c:pt idx="17" formatCode="0">
                  <c:v>1.7142857142857144</c:v>
                </c:pt>
                <c:pt idx="18" formatCode="0">
                  <c:v>1.3651877133105803</c:v>
                </c:pt>
                <c:pt idx="20" formatCode="0">
                  <c:v>1.6853932584269662</c:v>
                </c:pt>
                <c:pt idx="21" formatCode="0">
                  <c:v>1.5151515151515151</c:v>
                </c:pt>
                <c:pt idx="23" formatCode="0">
                  <c:v>0</c:v>
                </c:pt>
                <c:pt idx="24" formatCode="0">
                  <c:v>1.910828025477707</c:v>
                </c:pt>
                <c:pt idx="26" formatCode="0">
                  <c:v>1.3698630136986301</c:v>
                </c:pt>
                <c:pt idx="27" formatCode="0">
                  <c:v>1.6501650165016499</c:v>
                </c:pt>
              </c:numCache>
            </c:numRef>
          </c:val>
          <c:extLst>
            <c:ext xmlns:c16="http://schemas.microsoft.com/office/drawing/2014/chart" uri="{C3380CC4-5D6E-409C-BE32-E72D297353CC}">
              <c16:uniqueId val="{0000000B-CBB9-442D-8339-9CD0DF1172B4}"/>
            </c:ext>
          </c:extLst>
        </c:ser>
        <c:ser>
          <c:idx val="12"/>
          <c:order val="12"/>
          <c:tx>
            <c:strRef>
              <c:f>Dati!$O$2654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Dati!$O$2655:$O$2682</c:f>
              <c:numCache>
                <c:formatCode>0</c:formatCode>
                <c:ptCount val="28"/>
                <c:pt idx="0">
                  <c:v>6.1861124559098135</c:v>
                </c:pt>
                <c:pt idx="1">
                  <c:v>7.6315789473684212</c:v>
                </c:pt>
                <c:pt idx="2">
                  <c:v>6.035834266517357</c:v>
                </c:pt>
                <c:pt idx="3">
                  <c:v>6.3328776486671217</c:v>
                </c:pt>
                <c:pt idx="4">
                  <c:v>7.6315789473684212</c:v>
                </c:pt>
                <c:pt idx="5">
                  <c:v>5.5626134301270413</c:v>
                </c:pt>
                <c:pt idx="6">
                  <c:v>6.5700078221030278</c:v>
                </c:pt>
                <c:pt idx="7">
                  <c:v>7.6315789473684212</c:v>
                </c:pt>
                <c:pt idx="8">
                  <c:v>5</c:v>
                </c:pt>
                <c:pt idx="9">
                  <c:v>6.3951029040917593</c:v>
                </c:pt>
                <c:pt idx="10">
                  <c:v>7.6315789473684212</c:v>
                </c:pt>
                <c:pt idx="11">
                  <c:v>6.1031946678924385</c:v>
                </c:pt>
                <c:pt idx="12">
                  <c:v>6.3114469341671011</c:v>
                </c:pt>
                <c:pt idx="13">
                  <c:v>7.6315789473684212</c:v>
                </c:pt>
                <c:pt idx="14">
                  <c:v>5.7396870554765282</c:v>
                </c:pt>
                <c:pt idx="15">
                  <c:v>6.6085610445551213</c:v>
                </c:pt>
                <c:pt idx="16">
                  <c:v>7.6315789473684212</c:v>
                </c:pt>
                <c:pt idx="17">
                  <c:v>5.9172932330827059</c:v>
                </c:pt>
                <c:pt idx="18">
                  <c:v>6.2663912340578403</c:v>
                </c:pt>
                <c:pt idx="19">
                  <c:v>7.6315789473684212</c:v>
                </c:pt>
                <c:pt idx="20">
                  <c:v>5.9461856889414548</c:v>
                </c:pt>
                <c:pt idx="21">
                  <c:v>6.1164274322169057</c:v>
                </c:pt>
                <c:pt idx="22">
                  <c:v>7.6315789473684212</c:v>
                </c:pt>
                <c:pt idx="23">
                  <c:v>7.6315789473684212</c:v>
                </c:pt>
                <c:pt idx="24">
                  <c:v>5.7207509218907138</c:v>
                </c:pt>
                <c:pt idx="25">
                  <c:v>7.6315789473684212</c:v>
                </c:pt>
                <c:pt idx="26">
                  <c:v>6.261715933669791</c:v>
                </c:pt>
                <c:pt idx="27">
                  <c:v>5.9814139308667711</c:v>
                </c:pt>
              </c:numCache>
            </c:numRef>
          </c:val>
          <c:extLst>
            <c:ext xmlns:c16="http://schemas.microsoft.com/office/drawing/2014/chart" uri="{C3380CC4-5D6E-409C-BE32-E72D297353CC}">
              <c16:uniqueId val="{0000000C-CBB9-442D-8339-9CD0DF1172B4}"/>
            </c:ext>
          </c:extLst>
        </c:ser>
        <c:ser>
          <c:idx val="13"/>
          <c:order val="13"/>
          <c:tx>
            <c:strRef>
              <c:f>Dati!$P$2654</c:f>
              <c:strCache>
                <c:ptCount val="1"/>
                <c:pt idx="0">
                  <c:v>Masu medijos</c:v>
                </c:pt>
              </c:strCache>
            </c:strRef>
          </c:tx>
          <c:spPr>
            <a:solidFill>
              <a:srgbClr val="524B59"/>
            </a:solidFill>
          </c:spPr>
          <c:invertIfNegative val="0"/>
          <c:dLbls>
            <c:dLbl>
              <c:idx val="23"/>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BB9-442D-8339-9CD0DF1172B4}"/>
                </c:ext>
              </c:extLst>
            </c:dLbl>
            <c:dLbl>
              <c:idx val="2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CB3-45BB-887D-BFDA43781ECF}"/>
                </c:ext>
              </c:extLst>
            </c:dLbl>
            <c:dLbl>
              <c:idx val="27"/>
              <c:spPr>
                <a:noFill/>
                <a:ln>
                  <a:noFill/>
                </a:ln>
                <a:effectLst/>
              </c:spPr>
              <c:txPr>
                <a:bodyPr wrap="square" lIns="38100" tIns="19050" rIns="38100" bIns="19050" anchor="ctr">
                  <a:spAutoFit/>
                </a:bodyPr>
                <a:lstStyle/>
                <a:p>
                  <a:pPr>
                    <a:defRPr b="1">
                      <a:solidFill>
                        <a:schemeClr val="bg1"/>
                      </a:solidFill>
                    </a:defRPr>
                  </a:pPr>
                  <a:endParaRPr lang="lv-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BB9-442D-8339-9CD0DF1172B4}"/>
                </c:ext>
              </c:extLst>
            </c:dLbl>
            <c:spPr>
              <a:noFill/>
              <a:ln>
                <a:noFill/>
              </a:ln>
              <a:effectLst/>
            </c:spPr>
            <c:txPr>
              <a:bodyPr wrap="square" lIns="38100" tIns="19050" rIns="38100" bIns="19050" anchor="ctr">
                <a:spAutoFit/>
              </a:bodyPr>
              <a:lstStyle/>
              <a:p>
                <a:pPr>
                  <a:defRPr b="1">
                    <a:solidFill>
                      <a:schemeClr val="tx1"/>
                    </a:solidFill>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Dati!$P$2655:$P$2682</c:f>
              <c:numCache>
                <c:formatCode>General</c:formatCode>
                <c:ptCount val="28"/>
                <c:pt idx="0" formatCode="0">
                  <c:v>0.91984231274638628</c:v>
                </c:pt>
                <c:pt idx="2" formatCode="0">
                  <c:v>1.3297872340425532</c:v>
                </c:pt>
                <c:pt idx="3" formatCode="0">
                  <c:v>0.51948051948051943</c:v>
                </c:pt>
                <c:pt idx="5" formatCode="0">
                  <c:v>1.3793103448275863</c:v>
                </c:pt>
                <c:pt idx="6" formatCode="0">
                  <c:v>0.63694267515923575</c:v>
                </c:pt>
                <c:pt idx="8" formatCode="0">
                  <c:v>0.8771929824561403</c:v>
                </c:pt>
                <c:pt idx="9" formatCode="0">
                  <c:v>0.92735703245749612</c:v>
                </c:pt>
                <c:pt idx="11" formatCode="0">
                  <c:v>0.65502183406113534</c:v>
                </c:pt>
                <c:pt idx="12" formatCode="0">
                  <c:v>1.3201320132013201</c:v>
                </c:pt>
                <c:pt idx="14" formatCode="0">
                  <c:v>0.81081081081081086</c:v>
                </c:pt>
                <c:pt idx="15" formatCode="0">
                  <c:v>1.0230179028132993</c:v>
                </c:pt>
                <c:pt idx="17" formatCode="0">
                  <c:v>0.5714285714285714</c:v>
                </c:pt>
                <c:pt idx="18" formatCode="0">
                  <c:v>1.0238907849829351</c:v>
                </c:pt>
                <c:pt idx="20" formatCode="0">
                  <c:v>1.6853932584269662</c:v>
                </c:pt>
                <c:pt idx="21" formatCode="0">
                  <c:v>1.0101010101010102</c:v>
                </c:pt>
                <c:pt idx="23" formatCode="0">
                  <c:v>4.838709677419355</c:v>
                </c:pt>
                <c:pt idx="24" formatCode="0">
                  <c:v>0.63694267515923575</c:v>
                </c:pt>
                <c:pt idx="26" formatCode="0">
                  <c:v>0</c:v>
                </c:pt>
                <c:pt idx="27" formatCode="0">
                  <c:v>1.6501650165016499</c:v>
                </c:pt>
              </c:numCache>
            </c:numRef>
          </c:val>
          <c:extLst>
            <c:ext xmlns:c16="http://schemas.microsoft.com/office/drawing/2014/chart" uri="{C3380CC4-5D6E-409C-BE32-E72D297353CC}">
              <c16:uniqueId val="{0000000D-CBB9-442D-8339-9CD0DF1172B4}"/>
            </c:ext>
          </c:extLst>
        </c:ser>
        <c:ser>
          <c:idx val="14"/>
          <c:order val="14"/>
          <c:tx>
            <c:strRef>
              <c:f>Dati!$Q$2654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Dati!$Q$2655:$Q$2682</c:f>
              <c:numCache>
                <c:formatCode>0</c:formatCode>
                <c:ptCount val="28"/>
                <c:pt idx="0">
                  <c:v>8.9188673646729697</c:v>
                </c:pt>
                <c:pt idx="1">
                  <c:v>9.8387096774193559</c:v>
                </c:pt>
                <c:pt idx="2">
                  <c:v>8.508922443376802</c:v>
                </c:pt>
                <c:pt idx="3">
                  <c:v>9.3192291579388353</c:v>
                </c:pt>
                <c:pt idx="4">
                  <c:v>9.8387096774193559</c:v>
                </c:pt>
                <c:pt idx="5">
                  <c:v>8.4593993325917687</c:v>
                </c:pt>
                <c:pt idx="6">
                  <c:v>9.2017670022601195</c:v>
                </c:pt>
                <c:pt idx="7">
                  <c:v>9.8387096774193559</c:v>
                </c:pt>
                <c:pt idx="8">
                  <c:v>8.9615166949632155</c:v>
                </c:pt>
                <c:pt idx="9">
                  <c:v>8.911352644961859</c:v>
                </c:pt>
                <c:pt idx="10">
                  <c:v>9.8387096774193559</c:v>
                </c:pt>
                <c:pt idx="11">
                  <c:v>9.1836878433582196</c:v>
                </c:pt>
                <c:pt idx="12">
                  <c:v>8.5185776642180357</c:v>
                </c:pt>
                <c:pt idx="13">
                  <c:v>9.8387096774193559</c:v>
                </c:pt>
                <c:pt idx="14">
                  <c:v>9.0278988666085453</c:v>
                </c:pt>
                <c:pt idx="15">
                  <c:v>8.815691774606055</c:v>
                </c:pt>
                <c:pt idx="16">
                  <c:v>9.8387096774193559</c:v>
                </c:pt>
                <c:pt idx="17">
                  <c:v>9.2672811059907829</c:v>
                </c:pt>
                <c:pt idx="18">
                  <c:v>8.8148188924364206</c:v>
                </c:pt>
                <c:pt idx="19">
                  <c:v>9.8387096774193559</c:v>
                </c:pt>
                <c:pt idx="20">
                  <c:v>8.1533164189923895</c:v>
                </c:pt>
                <c:pt idx="21">
                  <c:v>8.8286086673183455</c:v>
                </c:pt>
                <c:pt idx="22">
                  <c:v>9.8387096774193559</c:v>
                </c:pt>
                <c:pt idx="23">
                  <c:v>5</c:v>
                </c:pt>
                <c:pt idx="24">
                  <c:v>9.2017670022601195</c:v>
                </c:pt>
                <c:pt idx="25">
                  <c:v>9.8387096774193559</c:v>
                </c:pt>
                <c:pt idx="26">
                  <c:v>9.8387096774193559</c:v>
                </c:pt>
                <c:pt idx="27">
                  <c:v>8.1885446609177048</c:v>
                </c:pt>
              </c:numCache>
            </c:numRef>
          </c:val>
          <c:extLst>
            <c:ext xmlns:c16="http://schemas.microsoft.com/office/drawing/2014/chart" uri="{C3380CC4-5D6E-409C-BE32-E72D297353CC}">
              <c16:uniqueId val="{0000000E-CBB9-442D-8339-9CD0DF1172B4}"/>
            </c:ext>
          </c:extLst>
        </c:ser>
        <c:ser>
          <c:idx val="15"/>
          <c:order val="15"/>
          <c:tx>
            <c:strRef>
              <c:f>Dati!$R$2654</c:f>
              <c:strCache>
                <c:ptCount val="1"/>
                <c:pt idx="0">
                  <c:v>Kādā cita iestādē/institūcijā</c:v>
                </c:pt>
              </c:strCache>
            </c:strRef>
          </c:tx>
          <c:spPr>
            <a:solidFill>
              <a:srgbClr val="E5E2D1"/>
            </a:solidFill>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BB9-442D-8339-9CD0DF1172B4}"/>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BB9-442D-8339-9CD0DF1172B4}"/>
                </c:ext>
              </c:extLst>
            </c:dLbl>
            <c:dLbl>
              <c:idx val="2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BB9-442D-8339-9CD0DF1172B4}"/>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Dati!$R$2655:$R$2682</c:f>
              <c:numCache>
                <c:formatCode>General</c:formatCode>
                <c:ptCount val="28"/>
                <c:pt idx="0" formatCode="0">
                  <c:v>1.8396846254927726</c:v>
                </c:pt>
                <c:pt idx="2" formatCode="0">
                  <c:v>1.8617021276595744</c:v>
                </c:pt>
                <c:pt idx="3" formatCode="0">
                  <c:v>1.8181818181818181</c:v>
                </c:pt>
                <c:pt idx="5" formatCode="0">
                  <c:v>1.3793103448275863</c:v>
                </c:pt>
                <c:pt idx="6" formatCode="0">
                  <c:v>2.1231422505307855</c:v>
                </c:pt>
                <c:pt idx="8" formatCode="0">
                  <c:v>1.7543859649122806</c:v>
                </c:pt>
                <c:pt idx="9" formatCode="0">
                  <c:v>1.8547140649149922</c:v>
                </c:pt>
                <c:pt idx="11" formatCode="0">
                  <c:v>2.1834061135371177</c:v>
                </c:pt>
                <c:pt idx="12" formatCode="0">
                  <c:v>1.3201320132013201</c:v>
                </c:pt>
                <c:pt idx="14" formatCode="0">
                  <c:v>2.1621621621621623</c:v>
                </c:pt>
                <c:pt idx="15" formatCode="0">
                  <c:v>1.5345268542199488</c:v>
                </c:pt>
                <c:pt idx="17" formatCode="0">
                  <c:v>1.7142857142857144</c:v>
                </c:pt>
                <c:pt idx="18" formatCode="0">
                  <c:v>1.877133105802048</c:v>
                </c:pt>
                <c:pt idx="20" formatCode="0">
                  <c:v>1.6853932584269662</c:v>
                </c:pt>
                <c:pt idx="21" formatCode="0">
                  <c:v>2.0202020202020203</c:v>
                </c:pt>
                <c:pt idx="23" formatCode="0">
                  <c:v>0</c:v>
                </c:pt>
                <c:pt idx="24" formatCode="0">
                  <c:v>2.2292993630573248</c:v>
                </c:pt>
                <c:pt idx="26" formatCode="0">
                  <c:v>1.3698630136986301</c:v>
                </c:pt>
                <c:pt idx="27" formatCode="0">
                  <c:v>1.9801980198019802</c:v>
                </c:pt>
              </c:numCache>
            </c:numRef>
          </c:val>
          <c:extLst>
            <c:ext xmlns:c16="http://schemas.microsoft.com/office/drawing/2014/chart" uri="{C3380CC4-5D6E-409C-BE32-E72D297353CC}">
              <c16:uniqueId val="{0000000F-CBB9-442D-8339-9CD0DF1172B4}"/>
            </c:ext>
          </c:extLst>
        </c:ser>
        <c:ser>
          <c:idx val="16"/>
          <c:order val="16"/>
          <c:tx>
            <c:strRef>
              <c:f>Dati!$S$2654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Dati!$S$2655:$S$2682</c:f>
              <c:numCache>
                <c:formatCode>0</c:formatCode>
                <c:ptCount val="28"/>
                <c:pt idx="0">
                  <c:v>5.3896147375645524</c:v>
                </c:pt>
                <c:pt idx="1">
                  <c:v>7.2292993630573248</c:v>
                </c:pt>
                <c:pt idx="2">
                  <c:v>5.3675972353977501</c:v>
                </c:pt>
                <c:pt idx="3">
                  <c:v>5.4111175448755064</c:v>
                </c:pt>
                <c:pt idx="4">
                  <c:v>7.2292993630573248</c:v>
                </c:pt>
                <c:pt idx="5">
                  <c:v>5.8499890182297385</c:v>
                </c:pt>
                <c:pt idx="6">
                  <c:v>5.1061571125265388</c:v>
                </c:pt>
                <c:pt idx="7">
                  <c:v>7.2292993630573248</c:v>
                </c:pt>
                <c:pt idx="8">
                  <c:v>5.474913398145044</c:v>
                </c:pt>
                <c:pt idx="9">
                  <c:v>5.3745852981423328</c:v>
                </c:pt>
                <c:pt idx="10">
                  <c:v>7.2292993630573248</c:v>
                </c:pt>
                <c:pt idx="11">
                  <c:v>5.0458932495202067</c:v>
                </c:pt>
                <c:pt idx="12">
                  <c:v>5.9091673498560047</c:v>
                </c:pt>
                <c:pt idx="13">
                  <c:v>7.2292993630573248</c:v>
                </c:pt>
                <c:pt idx="14">
                  <c:v>5.0671372008951625</c:v>
                </c:pt>
                <c:pt idx="15">
                  <c:v>5.6947725088373762</c:v>
                </c:pt>
                <c:pt idx="16">
                  <c:v>7.2292993630573248</c:v>
                </c:pt>
                <c:pt idx="17">
                  <c:v>5.5150136487716104</c:v>
                </c:pt>
                <c:pt idx="18">
                  <c:v>5.3521662572552771</c:v>
                </c:pt>
                <c:pt idx="19">
                  <c:v>7.2292993630573248</c:v>
                </c:pt>
                <c:pt idx="20">
                  <c:v>5.5439061046303584</c:v>
                </c:pt>
                <c:pt idx="21">
                  <c:v>5.2090973428553049</c:v>
                </c:pt>
                <c:pt idx="22">
                  <c:v>7.2292993630573248</c:v>
                </c:pt>
                <c:pt idx="23">
                  <c:v>7.2292993630573248</c:v>
                </c:pt>
                <c:pt idx="24">
                  <c:v>5</c:v>
                </c:pt>
                <c:pt idx="25">
                  <c:v>7.2292993630573248</c:v>
                </c:pt>
                <c:pt idx="26">
                  <c:v>5.8594363493586945</c:v>
                </c:pt>
                <c:pt idx="27">
                  <c:v>5.2491013432553446</c:v>
                </c:pt>
              </c:numCache>
            </c:numRef>
          </c:val>
          <c:extLst>
            <c:ext xmlns:c16="http://schemas.microsoft.com/office/drawing/2014/chart" uri="{C3380CC4-5D6E-409C-BE32-E72D297353CC}">
              <c16:uniqueId val="{00000010-CBB9-442D-8339-9CD0DF1172B4}"/>
            </c:ext>
          </c:extLst>
        </c:ser>
        <c:ser>
          <c:idx val="17"/>
          <c:order val="17"/>
          <c:tx>
            <c:strRef>
              <c:f>Dati!$T$2654</c:f>
              <c:strCache>
                <c:ptCount val="1"/>
                <c:pt idx="0">
                  <c:v>Nekur nevērstos</c:v>
                </c:pt>
              </c:strCache>
            </c:strRef>
          </c:tx>
          <c:spPr>
            <a:solidFill>
              <a:srgbClr val="C4BD97"/>
            </a:solidFill>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CBB9-442D-8339-9CD0DF1172B4}"/>
                </c:ext>
              </c:extLst>
            </c:dLbl>
            <c:dLbl>
              <c:idx val="6"/>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BB9-442D-8339-9CD0DF1172B4}"/>
                </c:ext>
              </c:extLst>
            </c:dLbl>
            <c:dLbl>
              <c:idx val="12"/>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BB9-442D-8339-9CD0DF1172B4}"/>
                </c:ext>
              </c:extLst>
            </c:dLbl>
            <c:dLbl>
              <c:idx val="1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BB9-442D-8339-9CD0DF1172B4}"/>
                </c:ext>
              </c:extLst>
            </c:dLbl>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Dati!$T$2655:$T$2682</c:f>
              <c:numCache>
                <c:formatCode>General</c:formatCode>
                <c:ptCount val="28"/>
                <c:pt idx="0" formatCode="0">
                  <c:v>1.8396846254927726</c:v>
                </c:pt>
                <c:pt idx="2" formatCode="0">
                  <c:v>2.9255319148936172</c:v>
                </c:pt>
                <c:pt idx="3" formatCode="0">
                  <c:v>0.77922077922077926</c:v>
                </c:pt>
                <c:pt idx="5" formatCode="0">
                  <c:v>3.4482758620689653</c:v>
                </c:pt>
                <c:pt idx="6" formatCode="0">
                  <c:v>0.84925690021231426</c:v>
                </c:pt>
                <c:pt idx="8" formatCode="0">
                  <c:v>1.7543859649122806</c:v>
                </c:pt>
                <c:pt idx="9" formatCode="0">
                  <c:v>1.8547140649149922</c:v>
                </c:pt>
                <c:pt idx="11" formatCode="0">
                  <c:v>2.4017467248908297</c:v>
                </c:pt>
                <c:pt idx="12" formatCode="0">
                  <c:v>0.99009900990099009</c:v>
                </c:pt>
                <c:pt idx="14" formatCode="0">
                  <c:v>2.9729729729729732</c:v>
                </c:pt>
                <c:pt idx="15" formatCode="0">
                  <c:v>0.76726342710997442</c:v>
                </c:pt>
                <c:pt idx="17" formatCode="0">
                  <c:v>2.2857142857142856</c:v>
                </c:pt>
                <c:pt idx="18" formatCode="0">
                  <c:v>1.7064846416382253</c:v>
                </c:pt>
                <c:pt idx="20" formatCode="0">
                  <c:v>2.8089887640449436</c:v>
                </c:pt>
                <c:pt idx="21" formatCode="0">
                  <c:v>3.0303030303030303</c:v>
                </c:pt>
                <c:pt idx="23" formatCode="0">
                  <c:v>6.4516129032258061</c:v>
                </c:pt>
                <c:pt idx="24" formatCode="0">
                  <c:v>2.2292993630573248</c:v>
                </c:pt>
                <c:pt idx="26" formatCode="0">
                  <c:v>4.10958904109589</c:v>
                </c:pt>
                <c:pt idx="27" formatCode="0">
                  <c:v>2.6402640264026402</c:v>
                </c:pt>
              </c:numCache>
            </c:numRef>
          </c:val>
          <c:extLst>
            <c:ext xmlns:c16="http://schemas.microsoft.com/office/drawing/2014/chart" uri="{C3380CC4-5D6E-409C-BE32-E72D297353CC}">
              <c16:uniqueId val="{00000011-CBB9-442D-8339-9CD0DF1172B4}"/>
            </c:ext>
          </c:extLst>
        </c:ser>
        <c:ser>
          <c:idx val="18"/>
          <c:order val="18"/>
          <c:tx>
            <c:strRef>
              <c:f>Dati!$U$2654</c:f>
              <c:strCache>
                <c:ptCount val="1"/>
                <c:pt idx="0">
                  <c:v>.</c:v>
                </c:pt>
              </c:strCache>
            </c:strRef>
          </c:tx>
          <c:spPr>
            <a:noFill/>
          </c:spPr>
          <c:invertIfNegative val="0"/>
          <c:dLbls>
            <c:delete val="1"/>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Dati!$U$2655:$U$2682</c:f>
              <c:numCache>
                <c:formatCode>0</c:formatCode>
                <c:ptCount val="28"/>
                <c:pt idx="0">
                  <c:v>9.6119282777330337</c:v>
                </c:pt>
                <c:pt idx="1">
                  <c:v>11.451612903225806</c:v>
                </c:pt>
                <c:pt idx="2">
                  <c:v>8.5260809883321897</c:v>
                </c:pt>
                <c:pt idx="3">
                  <c:v>10.672392124005027</c:v>
                </c:pt>
                <c:pt idx="4">
                  <c:v>11.451612903225806</c:v>
                </c:pt>
                <c:pt idx="5">
                  <c:v>8.0033370411568399</c:v>
                </c:pt>
                <c:pt idx="6">
                  <c:v>10.602356003013492</c:v>
                </c:pt>
                <c:pt idx="7">
                  <c:v>11.451612903225806</c:v>
                </c:pt>
                <c:pt idx="8">
                  <c:v>9.6972269383135252</c:v>
                </c:pt>
                <c:pt idx="9">
                  <c:v>9.596898838310814</c:v>
                </c:pt>
                <c:pt idx="10">
                  <c:v>11.451612903225806</c:v>
                </c:pt>
                <c:pt idx="11">
                  <c:v>9.0498661783349768</c:v>
                </c:pt>
                <c:pt idx="12">
                  <c:v>10.461513893324817</c:v>
                </c:pt>
                <c:pt idx="13">
                  <c:v>11.451612903225806</c:v>
                </c:pt>
                <c:pt idx="14">
                  <c:v>8.4786399302528324</c:v>
                </c:pt>
                <c:pt idx="15">
                  <c:v>10.68434947611583</c:v>
                </c:pt>
                <c:pt idx="16">
                  <c:v>11.451612903225806</c:v>
                </c:pt>
                <c:pt idx="17">
                  <c:v>9.1658986175115196</c:v>
                </c:pt>
                <c:pt idx="18">
                  <c:v>9.7451282615875812</c:v>
                </c:pt>
                <c:pt idx="19">
                  <c:v>11.451612903225806</c:v>
                </c:pt>
                <c:pt idx="20">
                  <c:v>8.642624139180862</c:v>
                </c:pt>
                <c:pt idx="21">
                  <c:v>8.4213098729227767</c:v>
                </c:pt>
                <c:pt idx="22">
                  <c:v>11.451612903225806</c:v>
                </c:pt>
                <c:pt idx="23">
                  <c:v>5</c:v>
                </c:pt>
                <c:pt idx="24">
                  <c:v>9.2223135401684821</c:v>
                </c:pt>
                <c:pt idx="25">
                  <c:v>11.451612903225806</c:v>
                </c:pt>
                <c:pt idx="26">
                  <c:v>7.3420238621299161</c:v>
                </c:pt>
                <c:pt idx="27">
                  <c:v>8.8113488768231658</c:v>
                </c:pt>
              </c:numCache>
            </c:numRef>
          </c:val>
          <c:extLst>
            <c:ext xmlns:c16="http://schemas.microsoft.com/office/drawing/2014/chart" uri="{C3380CC4-5D6E-409C-BE32-E72D297353CC}">
              <c16:uniqueId val="{00000012-CBB9-442D-8339-9CD0DF1172B4}"/>
            </c:ext>
          </c:extLst>
        </c:ser>
        <c:ser>
          <c:idx val="19"/>
          <c:order val="19"/>
          <c:tx>
            <c:strRef>
              <c:f>Dati!$V$2654</c:f>
              <c:strCache>
                <c:ptCount val="1"/>
                <c:pt idx="0">
                  <c:v>Grūti pateikt</c:v>
                </c:pt>
              </c:strCache>
            </c:strRef>
          </c:tx>
          <c:spPr>
            <a:solidFill>
              <a:sysClr val="window" lastClr="FFFFFF">
                <a:lumMod val="75000"/>
              </a:sysClr>
            </a:solidFill>
          </c:spPr>
          <c:invertIfNegative val="0"/>
          <c:dLbls>
            <c:spPr>
              <a:noFill/>
              <a:ln>
                <a:noFill/>
              </a:ln>
              <a:effectLst/>
            </c:spPr>
            <c:txPr>
              <a:bodyPr wrap="square" lIns="38100" tIns="19050" rIns="38100" bIns="19050" anchor="ctr">
                <a:spAutoFit/>
              </a:bodyPr>
              <a:lstStyle/>
              <a:p>
                <a:pPr>
                  <a:defRPr b="1"/>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Dati!$B$2655:$B$2682</c:f>
              <c:strCache>
                <c:ptCount val="28"/>
                <c:pt idx="0">
                  <c:v>VISAS RESPONDENTES, n=761</c:v>
                </c:pt>
                <c:pt idx="1">
                  <c:v>PIEREDZE AR PROCEDŪRĀM</c:v>
                </c:pt>
                <c:pt idx="2">
                  <c:v>Ir pieredze ar kādu no procedūrām, n=376</c:v>
                </c:pt>
                <c:pt idx="3">
                  <c:v>Nav pieredzes, n=385</c:v>
                </c:pt>
                <c:pt idx="4">
                  <c:v>PIEREDZE AR LĀZERPROC. </c:v>
                </c:pt>
                <c:pt idx="5">
                  <c:v>Ir pieredze ar kādu no lāzerproc., n=290</c:v>
                </c:pt>
                <c:pt idx="6">
                  <c:v>Nav pieredzes, n=471</c:v>
                </c:pt>
                <c:pt idx="7">
                  <c:v>PIEREDZE AR SKAISTUMA INJEKCIJĀM</c:v>
                </c:pt>
                <c:pt idx="8">
                  <c:v>Ir pieredze, n=114</c:v>
                </c:pt>
                <c:pt idx="9">
                  <c:v>Nav pieredzes, n=647</c:v>
                </c:pt>
                <c:pt idx="10">
                  <c:v>APSVĒRŠANA VEIKT PROCEDŪRAS</c:v>
                </c:pt>
                <c:pt idx="11">
                  <c:v>Apsver veikt kādu no procedūrām, n=458</c:v>
                </c:pt>
                <c:pt idx="12">
                  <c:v>Neapsver, n=303</c:v>
                </c:pt>
                <c:pt idx="13">
                  <c:v>APSVĒRŠANA VEIKT LĀZERPROC.</c:v>
                </c:pt>
                <c:pt idx="14">
                  <c:v>Apsver veikt kādu no lāzerproc., n=370</c:v>
                </c:pt>
                <c:pt idx="15">
                  <c:v>Neapsver, n=391</c:v>
                </c:pt>
                <c:pt idx="17">
                  <c:v>Apsver, n=175</c:v>
                </c:pt>
                <c:pt idx="18">
                  <c:v>Neapsver, n=586</c:v>
                </c:pt>
                <c:pt idx="20">
                  <c:v>Jā, bija un to izmantoja, n=178</c:v>
                </c:pt>
                <c:pt idx="21">
                  <c:v>Neizmantoja, n=198</c:v>
                </c:pt>
                <c:pt idx="23">
                  <c:v>Jā, redzēja un tā pārliecināja, n=62</c:v>
                </c:pt>
                <c:pt idx="24">
                  <c:v>Nē, neredzēja, n=314</c:v>
                </c:pt>
                <c:pt idx="26">
                  <c:v>Jā, ieteica, n=73</c:v>
                </c:pt>
                <c:pt idx="27">
                  <c:v>Nē, neieteica, n=303</c:v>
                </c:pt>
              </c:strCache>
            </c:strRef>
          </c:cat>
          <c:val>
            <c:numRef>
              <c:f>Dati!$V$2655:$V$2682</c:f>
              <c:numCache>
                <c:formatCode>General</c:formatCode>
                <c:ptCount val="28"/>
                <c:pt idx="0" formatCode="0">
                  <c:v>12.220762155059132</c:v>
                </c:pt>
                <c:pt idx="2" formatCode="0">
                  <c:v>12.76595744680851</c:v>
                </c:pt>
                <c:pt idx="3" formatCode="0">
                  <c:v>11.688311688311687</c:v>
                </c:pt>
                <c:pt idx="5" formatCode="0">
                  <c:v>14.827586206896552</c:v>
                </c:pt>
                <c:pt idx="6" formatCode="0">
                  <c:v>10.615711252653929</c:v>
                </c:pt>
                <c:pt idx="8" formatCode="0">
                  <c:v>12.280701754385964</c:v>
                </c:pt>
                <c:pt idx="9" formatCode="0">
                  <c:v>12.210200927357032</c:v>
                </c:pt>
                <c:pt idx="11" formatCode="0">
                  <c:v>11.572052401746726</c:v>
                </c:pt>
                <c:pt idx="12" formatCode="0">
                  <c:v>13.201320132013199</c:v>
                </c:pt>
                <c:pt idx="14" formatCode="0">
                  <c:v>11.621621621621623</c:v>
                </c:pt>
                <c:pt idx="15" formatCode="0">
                  <c:v>12.787723785166241</c:v>
                </c:pt>
                <c:pt idx="17" formatCode="0">
                  <c:v>10.857142857142858</c:v>
                </c:pt>
                <c:pt idx="18" formatCode="0">
                  <c:v>12.627986348122866</c:v>
                </c:pt>
                <c:pt idx="20" formatCode="0">
                  <c:v>14.04494382022472</c:v>
                </c:pt>
                <c:pt idx="21" formatCode="0">
                  <c:v>11.616161616161616</c:v>
                </c:pt>
                <c:pt idx="23" formatCode="0">
                  <c:v>12.903225806451612</c:v>
                </c:pt>
                <c:pt idx="24" formatCode="0">
                  <c:v>12.738853503184714</c:v>
                </c:pt>
                <c:pt idx="26" formatCode="0">
                  <c:v>10.95890410958904</c:v>
                </c:pt>
                <c:pt idx="27" formatCode="0">
                  <c:v>13.201320132013199</c:v>
                </c:pt>
              </c:numCache>
            </c:numRef>
          </c:val>
          <c:extLst>
            <c:ext xmlns:c16="http://schemas.microsoft.com/office/drawing/2014/chart" uri="{C3380CC4-5D6E-409C-BE32-E72D297353CC}">
              <c16:uniqueId val="{00000013-CBB9-442D-8339-9CD0DF1172B4}"/>
            </c:ext>
          </c:extLst>
        </c:ser>
        <c:dLbls>
          <c:dLblPos val="ctr"/>
          <c:showLegendKey val="0"/>
          <c:showVal val="1"/>
          <c:showCatName val="0"/>
          <c:showSerName val="0"/>
          <c:showPercent val="0"/>
          <c:showBubbleSize val="0"/>
        </c:dLbls>
        <c:gapWidth val="20"/>
        <c:overlap val="100"/>
        <c:axId val="421763088"/>
        <c:axId val="421768968"/>
      </c:barChart>
      <c:catAx>
        <c:axId val="421763088"/>
        <c:scaling>
          <c:orientation val="maxMin"/>
        </c:scaling>
        <c:delete val="0"/>
        <c:axPos val="l"/>
        <c:numFmt formatCode="General" sourceLinked="1"/>
        <c:majorTickMark val="none"/>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lv-LV"/>
          </a:p>
        </c:txPr>
        <c:crossAx val="421768968"/>
        <c:crossesAt val="0"/>
        <c:auto val="1"/>
        <c:lblAlgn val="ctr"/>
        <c:lblOffset val="100"/>
        <c:tickLblSkip val="1"/>
        <c:tickMarkSkip val="1"/>
        <c:noMultiLvlLbl val="0"/>
      </c:catAx>
      <c:valAx>
        <c:axId val="421768968"/>
        <c:scaling>
          <c:orientation val="minMax"/>
          <c:max val="200"/>
          <c:min val="2"/>
        </c:scaling>
        <c:delete val="1"/>
        <c:axPos val="t"/>
        <c:numFmt formatCode="0" sourceLinked="1"/>
        <c:majorTickMark val="out"/>
        <c:minorTickMark val="none"/>
        <c:tickLblPos val="nextTo"/>
        <c:crossAx val="421763088"/>
        <c:crosses val="autoZero"/>
        <c:crossBetween val="between"/>
        <c:majorUnit val="25"/>
      </c:valAx>
      <c:spPr>
        <a:noFill/>
        <a:ln w="3175">
          <a:noFill/>
          <a:prstDash val="solid"/>
        </a:ln>
      </c:spPr>
    </c:plotArea>
    <c:plotVisOnly val="1"/>
    <c:dispBlanksAs val="gap"/>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lv-LV"/>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0.36575</cdr:x>
      <cdr:y>0</cdr:y>
    </cdr:from>
    <cdr:to>
      <cdr:x>0.4474</cdr:x>
      <cdr:y>0.15287</cdr:y>
    </cdr:to>
    <cdr:sp macro="" textlink="">
      <cdr:nvSpPr>
        <cdr:cNvPr id="2" name="TextBox 2">
          <a:extLst xmlns:a="http://schemas.openxmlformats.org/drawingml/2006/main">
            <a:ext uri="{FF2B5EF4-FFF2-40B4-BE49-F238E27FC236}">
              <a16:creationId xmlns:a16="http://schemas.microsoft.com/office/drawing/2014/main" id="{9F4F191D-5D9C-4791-AE90-A8080E35BB0D}"/>
            </a:ext>
          </a:extLst>
        </cdr:cNvPr>
        <cdr:cNvSpPr txBox="1"/>
      </cdr:nvSpPr>
      <cdr:spPr>
        <a:xfrm xmlns:a="http://schemas.openxmlformats.org/drawingml/2006/main">
          <a:off x="3548234" y="0"/>
          <a:ext cx="792088" cy="684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0.55131</cdr:x>
      <cdr:y>0</cdr:y>
    </cdr:from>
    <cdr:to>
      <cdr:x>0.60327</cdr:x>
      <cdr:y>0.15287</cdr:y>
    </cdr:to>
    <cdr:sp macro="" textlink="">
      <cdr:nvSpPr>
        <cdr:cNvPr id="3" name="TextBox 2">
          <a:extLst xmlns:a="http://schemas.openxmlformats.org/drawingml/2006/main">
            <a:ext uri="{FF2B5EF4-FFF2-40B4-BE49-F238E27FC236}">
              <a16:creationId xmlns:a16="http://schemas.microsoft.com/office/drawing/2014/main" id="{95A251A8-D894-4EAF-A39E-8D42FD9AB195}"/>
            </a:ext>
          </a:extLst>
        </cdr:cNvPr>
        <cdr:cNvSpPr txBox="1"/>
      </cdr:nvSpPr>
      <cdr:spPr>
        <a:xfrm xmlns:a="http://schemas.openxmlformats.org/drawingml/2006/main">
          <a:off x="5348435" y="0"/>
          <a:ext cx="504055" cy="684000"/>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105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0.4474</cdr:x>
      <cdr:y>0</cdr:y>
    </cdr:from>
    <cdr:to>
      <cdr:x>0.49936</cdr:x>
      <cdr:y>0.15287</cdr:y>
    </cdr:to>
    <cdr:sp macro="" textlink="">
      <cdr:nvSpPr>
        <cdr:cNvPr id="4" name="TextBox 2">
          <a:extLst xmlns:a="http://schemas.openxmlformats.org/drawingml/2006/main">
            <a:ext uri="{FF2B5EF4-FFF2-40B4-BE49-F238E27FC236}">
              <a16:creationId xmlns:a16="http://schemas.microsoft.com/office/drawing/2014/main" id="{AA6434E4-53A4-4F52-AADE-8512FD65FAD0}"/>
            </a:ext>
          </a:extLst>
        </cdr:cNvPr>
        <cdr:cNvSpPr txBox="1"/>
      </cdr:nvSpPr>
      <cdr:spPr>
        <a:xfrm xmlns:a="http://schemas.openxmlformats.org/drawingml/2006/main">
          <a:off x="4340322" y="0"/>
          <a:ext cx="504056" cy="684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0.60327</cdr:x>
      <cdr:y>0</cdr:y>
    </cdr:from>
    <cdr:to>
      <cdr:x>0.9076</cdr:x>
      <cdr:y>0.15287</cdr:y>
    </cdr:to>
    <cdr:sp macro="" textlink="">
      <cdr:nvSpPr>
        <cdr:cNvPr id="5" name="TextBox 2">
          <a:extLst xmlns:a="http://schemas.openxmlformats.org/drawingml/2006/main">
            <a:ext uri="{FF2B5EF4-FFF2-40B4-BE49-F238E27FC236}">
              <a16:creationId xmlns:a16="http://schemas.microsoft.com/office/drawing/2014/main" id="{0D9172B8-5272-427B-B3B9-9574CCEF97FA}"/>
            </a:ext>
          </a:extLst>
        </cdr:cNvPr>
        <cdr:cNvSpPr txBox="1"/>
      </cdr:nvSpPr>
      <cdr:spPr>
        <a:xfrm xmlns:a="http://schemas.openxmlformats.org/drawingml/2006/main">
          <a:off x="5852490" y="0"/>
          <a:ext cx="2952328" cy="684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1050" b="1" dirty="0">
              <a:solidFill>
                <a:sysClr val="windowText" lastClr="000000"/>
              </a:solidFill>
              <a:effectLst/>
              <a:latin typeface="Arial" panose="020B0604020202020204" pitchFamily="34" charset="0"/>
              <a:ea typeface="+mn-ea"/>
              <a:cs typeface="Arial" panose="020B0604020202020204" pitchFamily="34" charset="0"/>
            </a:rPr>
            <a:t>Nekad</a:t>
          </a:r>
        </a:p>
      </cdr:txBody>
    </cdr:sp>
  </cdr:relSizeAnchor>
  <cdr:relSizeAnchor xmlns:cdr="http://schemas.openxmlformats.org/drawingml/2006/chartDrawing">
    <cdr:from>
      <cdr:x>0.9076</cdr:x>
      <cdr:y>0</cdr:y>
    </cdr:from>
    <cdr:to>
      <cdr:x>0.95956</cdr:x>
      <cdr:y>0.15287</cdr:y>
    </cdr:to>
    <cdr:sp macro="" textlink="">
      <cdr:nvSpPr>
        <cdr:cNvPr id="6" name="TextBox 2">
          <a:extLst xmlns:a="http://schemas.openxmlformats.org/drawingml/2006/main">
            <a:ext uri="{FF2B5EF4-FFF2-40B4-BE49-F238E27FC236}">
              <a16:creationId xmlns:a16="http://schemas.microsoft.com/office/drawing/2014/main" id="{4BA2A207-DFE0-4AAA-BE30-CC7BFCCD22DB}"/>
            </a:ext>
          </a:extLst>
        </cdr:cNvPr>
        <cdr:cNvSpPr txBox="1"/>
      </cdr:nvSpPr>
      <cdr:spPr>
        <a:xfrm xmlns:a="http://schemas.openxmlformats.org/drawingml/2006/main">
          <a:off x="8804818" y="0"/>
          <a:ext cx="504056" cy="684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105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0.49936</cdr:x>
      <cdr:y>0</cdr:y>
    </cdr:from>
    <cdr:to>
      <cdr:x>0.55131</cdr:x>
      <cdr:y>0.15287</cdr:y>
    </cdr:to>
    <cdr:sp macro="" textlink="">
      <cdr:nvSpPr>
        <cdr:cNvPr id="7" name="TextBox 2">
          <a:extLst xmlns:a="http://schemas.openxmlformats.org/drawingml/2006/main">
            <a:ext uri="{FF2B5EF4-FFF2-40B4-BE49-F238E27FC236}">
              <a16:creationId xmlns:a16="http://schemas.microsoft.com/office/drawing/2014/main" id="{F6891EE2-C9FF-4D9A-85C4-9C3D93BC8999}"/>
            </a:ext>
          </a:extLst>
        </cdr:cNvPr>
        <cdr:cNvSpPr txBox="1"/>
      </cdr:nvSpPr>
      <cdr:spPr>
        <a:xfrm xmlns:a="http://schemas.openxmlformats.org/drawingml/2006/main">
          <a:off x="4844378" y="0"/>
          <a:ext cx="504056" cy="684000"/>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userShapes>
</file>

<file path=ppt/drawings/drawing10.xml><?xml version="1.0" encoding="utf-8"?>
<c:userShapes xmlns:c="http://schemas.openxmlformats.org/drawingml/2006/chart">
  <cdr:relSizeAnchor xmlns:cdr="http://schemas.openxmlformats.org/drawingml/2006/chartDrawing">
    <cdr:from>
      <cdr:x>0.43548</cdr:x>
      <cdr:y>0</cdr:y>
    </cdr:from>
    <cdr:to>
      <cdr:x>0.54929</cdr:x>
      <cdr:y>0.08426</cdr:y>
    </cdr:to>
    <cdr:sp macro="" textlink="">
      <cdr:nvSpPr>
        <cdr:cNvPr id="18" name="TextBox 2">
          <a:extLst xmlns:a="http://schemas.openxmlformats.org/drawingml/2006/main">
            <a:ext uri="{FF2B5EF4-FFF2-40B4-BE49-F238E27FC236}">
              <a16:creationId xmlns:a16="http://schemas.microsoft.com/office/drawing/2014/main" id="{22787FEA-78E9-7A7C-62DB-16BA857484CC}"/>
            </a:ext>
          </a:extLst>
        </cdr:cNvPr>
        <cdr:cNvSpPr txBox="1"/>
      </cdr:nvSpPr>
      <cdr:spPr>
        <a:xfrm xmlns:a="http://schemas.openxmlformats.org/drawingml/2006/main">
          <a:off x="2639615" y="0"/>
          <a:ext cx="689821"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0.77501</cdr:x>
      <cdr:y>0</cdr:y>
    </cdr:from>
    <cdr:to>
      <cdr:x>0.84924</cdr:x>
      <cdr:y>0.08426</cdr:y>
    </cdr:to>
    <cdr:sp macro="" textlink="">
      <cdr:nvSpPr>
        <cdr:cNvPr id="19" name="TextBox 2">
          <a:extLst xmlns:a="http://schemas.openxmlformats.org/drawingml/2006/main">
            <a:ext uri="{FF2B5EF4-FFF2-40B4-BE49-F238E27FC236}">
              <a16:creationId xmlns:a16="http://schemas.microsoft.com/office/drawing/2014/main" id="{6056CCC3-A282-4AD8-6880-8A28B168C4DF}"/>
            </a:ext>
          </a:extLst>
        </cdr:cNvPr>
        <cdr:cNvSpPr txBox="1"/>
      </cdr:nvSpPr>
      <cdr:spPr>
        <a:xfrm xmlns:a="http://schemas.openxmlformats.org/drawingml/2006/main">
          <a:off x="4697590" y="0"/>
          <a:ext cx="449982"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0.54929</cdr:x>
      <cdr:y>0</cdr:y>
    </cdr:from>
    <cdr:to>
      <cdr:x>0.66179</cdr:x>
      <cdr:y>0.08426</cdr:y>
    </cdr:to>
    <cdr:sp macro="" textlink="">
      <cdr:nvSpPr>
        <cdr:cNvPr id="20" name="TextBox 2">
          <a:extLst xmlns:a="http://schemas.openxmlformats.org/drawingml/2006/main">
            <a:ext uri="{FF2B5EF4-FFF2-40B4-BE49-F238E27FC236}">
              <a16:creationId xmlns:a16="http://schemas.microsoft.com/office/drawing/2014/main" id="{8AA6598C-DCBA-2E8D-8AD8-18B726E8BA60}"/>
            </a:ext>
          </a:extLst>
        </cdr:cNvPr>
        <cdr:cNvSpPr txBox="1"/>
      </cdr:nvSpPr>
      <cdr:spPr>
        <a:xfrm xmlns:a="http://schemas.openxmlformats.org/drawingml/2006/main">
          <a:off x="3329437" y="0"/>
          <a:ext cx="68189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0.84924</cdr:x>
      <cdr:y>0</cdr:y>
    </cdr:from>
    <cdr:to>
      <cdr:x>0.92052</cdr:x>
      <cdr:y>0.08426</cdr:y>
    </cdr:to>
    <cdr:sp macro="" textlink="">
      <cdr:nvSpPr>
        <cdr:cNvPr id="21" name="TextBox 2">
          <a:extLst xmlns:a="http://schemas.openxmlformats.org/drawingml/2006/main">
            <a:ext uri="{FF2B5EF4-FFF2-40B4-BE49-F238E27FC236}">
              <a16:creationId xmlns:a16="http://schemas.microsoft.com/office/drawing/2014/main" id="{E2404391-24AE-0B35-623C-2DDEB1CF70A0}"/>
            </a:ext>
          </a:extLst>
        </cdr:cNvPr>
        <cdr:cNvSpPr txBox="1"/>
      </cdr:nvSpPr>
      <cdr:spPr>
        <a:xfrm xmlns:a="http://schemas.openxmlformats.org/drawingml/2006/main">
          <a:off x="5147572" y="0"/>
          <a:ext cx="432048"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en-GB" sz="900" b="1">
              <a:solidFill>
                <a:sysClr val="windowText" lastClr="000000"/>
              </a:solidFill>
              <a:effectLst/>
              <a:latin typeface="Arial" panose="020B0604020202020204" pitchFamily="34" charset="0"/>
              <a:ea typeface="+mn-ea"/>
              <a:cs typeface="Arial" panose="020B0604020202020204" pitchFamily="34" charset="0"/>
            </a:rPr>
            <a:t>Nekad </a:t>
          </a:r>
        </a:p>
      </cdr:txBody>
    </cdr:sp>
  </cdr:relSizeAnchor>
  <cdr:relSizeAnchor xmlns:cdr="http://schemas.openxmlformats.org/drawingml/2006/chartDrawing">
    <cdr:from>
      <cdr:x>0.91756</cdr:x>
      <cdr:y>0</cdr:y>
    </cdr:from>
    <cdr:to>
      <cdr:x>0.99501</cdr:x>
      <cdr:y>0.08426</cdr:y>
    </cdr:to>
    <cdr:sp macro="" textlink="">
      <cdr:nvSpPr>
        <cdr:cNvPr id="22" name="TextBox 2">
          <a:extLst xmlns:a="http://schemas.openxmlformats.org/drawingml/2006/main">
            <a:ext uri="{FF2B5EF4-FFF2-40B4-BE49-F238E27FC236}">
              <a16:creationId xmlns:a16="http://schemas.microsoft.com/office/drawing/2014/main" id="{1FA263F8-F452-D9FA-FB37-CB0744A7B65F}"/>
            </a:ext>
          </a:extLst>
        </cdr:cNvPr>
        <cdr:cNvSpPr txBox="1"/>
      </cdr:nvSpPr>
      <cdr:spPr>
        <a:xfrm xmlns:a="http://schemas.openxmlformats.org/drawingml/2006/main">
          <a:off x="5561686" y="0"/>
          <a:ext cx="469420" cy="4992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0.66179</cdr:x>
      <cdr:y>0</cdr:y>
    </cdr:from>
    <cdr:to>
      <cdr:x>0.77501</cdr:x>
      <cdr:y>0.08426</cdr:y>
    </cdr:to>
    <cdr:sp macro="" textlink="">
      <cdr:nvSpPr>
        <cdr:cNvPr id="23" name="TextBox 2">
          <a:extLst xmlns:a="http://schemas.openxmlformats.org/drawingml/2006/main">
            <a:ext uri="{FF2B5EF4-FFF2-40B4-BE49-F238E27FC236}">
              <a16:creationId xmlns:a16="http://schemas.microsoft.com/office/drawing/2014/main" id="{FFD9776E-853F-D5AA-81B1-8526B8745E26}"/>
            </a:ext>
          </a:extLst>
        </cdr:cNvPr>
        <cdr:cNvSpPr txBox="1"/>
      </cdr:nvSpPr>
      <cdr:spPr>
        <a:xfrm xmlns:a="http://schemas.openxmlformats.org/drawingml/2006/main">
          <a:off x="4011328" y="0"/>
          <a:ext cx="68626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userShapes>
</file>

<file path=ppt/drawings/drawing11.xml><?xml version="1.0" encoding="utf-8"?>
<c:userShapes xmlns:c="http://schemas.openxmlformats.org/drawingml/2006/chart">
  <cdr:relSizeAnchor xmlns:cdr="http://schemas.openxmlformats.org/drawingml/2006/chartDrawing">
    <cdr:from>
      <cdr:x>0.04135</cdr:x>
      <cdr:y>0.60504</cdr:y>
    </cdr:from>
    <cdr:to>
      <cdr:x>0.48666</cdr:x>
      <cdr:y>0.65166</cdr:y>
    </cdr:to>
    <cdr:sp macro="" textlink="">
      <cdr:nvSpPr>
        <cdr:cNvPr id="3" name="TextBox 1">
          <a:extLst xmlns:a="http://schemas.openxmlformats.org/drawingml/2006/main">
            <a:ext uri="{FF2B5EF4-FFF2-40B4-BE49-F238E27FC236}">
              <a16:creationId xmlns:a16="http://schemas.microsoft.com/office/drawing/2014/main" id="{10DF0D8F-EC39-23DA-9B80-B33135C0C48E}"/>
            </a:ext>
          </a:extLst>
        </cdr:cNvPr>
        <cdr:cNvSpPr txBox="1"/>
      </cdr:nvSpPr>
      <cdr:spPr>
        <a:xfrm xmlns:a="http://schemas.openxmlformats.org/drawingml/2006/main">
          <a:off x="250662" y="3584590"/>
          <a:ext cx="2699186"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0.43192</cdr:x>
      <cdr:y>0</cdr:y>
    </cdr:from>
    <cdr:to>
      <cdr:x>0.54647</cdr:x>
      <cdr:y>0.08426</cdr:y>
    </cdr:to>
    <cdr:sp macro="" textlink="">
      <cdr:nvSpPr>
        <cdr:cNvPr id="4" name="TextBox 2">
          <a:extLst xmlns:a="http://schemas.openxmlformats.org/drawingml/2006/main">
            <a:ext uri="{FF2B5EF4-FFF2-40B4-BE49-F238E27FC236}">
              <a16:creationId xmlns:a16="http://schemas.microsoft.com/office/drawing/2014/main" id="{F1113B23-0263-08B8-70A7-F018631B6A6E}"/>
            </a:ext>
          </a:extLst>
        </cdr:cNvPr>
        <cdr:cNvSpPr txBox="1"/>
      </cdr:nvSpPr>
      <cdr:spPr>
        <a:xfrm xmlns:a="http://schemas.openxmlformats.org/drawingml/2006/main">
          <a:off x="2618025" y="0"/>
          <a:ext cx="694342"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0.77219</cdr:x>
      <cdr:y>0</cdr:y>
    </cdr:from>
    <cdr:to>
      <cdr:x>0.84643</cdr:x>
      <cdr:y>0.08426</cdr:y>
    </cdr:to>
    <cdr:sp macro="" textlink="">
      <cdr:nvSpPr>
        <cdr:cNvPr id="5" name="TextBox 2">
          <a:extLst xmlns:a="http://schemas.openxmlformats.org/drawingml/2006/main">
            <a:ext uri="{FF2B5EF4-FFF2-40B4-BE49-F238E27FC236}">
              <a16:creationId xmlns:a16="http://schemas.microsoft.com/office/drawing/2014/main" id="{389BFCF4-4746-AF46-0AAE-4005B52CEC25}"/>
            </a:ext>
          </a:extLst>
        </cdr:cNvPr>
        <cdr:cNvSpPr txBox="1"/>
      </cdr:nvSpPr>
      <cdr:spPr>
        <a:xfrm xmlns:a="http://schemas.openxmlformats.org/drawingml/2006/main">
          <a:off x="4680520" y="0"/>
          <a:ext cx="449982"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0.54647</cdr:x>
      <cdr:y>0</cdr:y>
    </cdr:from>
    <cdr:to>
      <cdr:x>0.65897</cdr:x>
      <cdr:y>0.08426</cdr:y>
    </cdr:to>
    <cdr:sp macro="" textlink="">
      <cdr:nvSpPr>
        <cdr:cNvPr id="6" name="TextBox 2">
          <a:extLst xmlns:a="http://schemas.openxmlformats.org/drawingml/2006/main">
            <a:ext uri="{FF2B5EF4-FFF2-40B4-BE49-F238E27FC236}">
              <a16:creationId xmlns:a16="http://schemas.microsoft.com/office/drawing/2014/main" id="{DD2D3FC3-DBF2-1E82-4589-B7B6955736E8}"/>
            </a:ext>
          </a:extLst>
        </cdr:cNvPr>
        <cdr:cNvSpPr txBox="1"/>
      </cdr:nvSpPr>
      <cdr:spPr>
        <a:xfrm xmlns:a="http://schemas.openxmlformats.org/drawingml/2006/main">
          <a:off x="3312367" y="0"/>
          <a:ext cx="68189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0.84643</cdr:x>
      <cdr:y>0</cdr:y>
    </cdr:from>
    <cdr:to>
      <cdr:x>0.91771</cdr:x>
      <cdr:y>0.08426</cdr:y>
    </cdr:to>
    <cdr:sp macro="" textlink="">
      <cdr:nvSpPr>
        <cdr:cNvPr id="7" name="TextBox 2">
          <a:extLst xmlns:a="http://schemas.openxmlformats.org/drawingml/2006/main">
            <a:ext uri="{FF2B5EF4-FFF2-40B4-BE49-F238E27FC236}">
              <a16:creationId xmlns:a16="http://schemas.microsoft.com/office/drawing/2014/main" id="{9800F9D7-69B7-8139-D550-81D5CD0DA40E}"/>
            </a:ext>
          </a:extLst>
        </cdr:cNvPr>
        <cdr:cNvSpPr txBox="1"/>
      </cdr:nvSpPr>
      <cdr:spPr>
        <a:xfrm xmlns:a="http://schemas.openxmlformats.org/drawingml/2006/main">
          <a:off x="5130502" y="0"/>
          <a:ext cx="432048"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en-GB" sz="900" b="1">
              <a:solidFill>
                <a:sysClr val="windowText" lastClr="000000"/>
              </a:solidFill>
              <a:effectLst/>
              <a:latin typeface="Arial" panose="020B0604020202020204" pitchFamily="34" charset="0"/>
              <a:ea typeface="+mn-ea"/>
              <a:cs typeface="Arial" panose="020B0604020202020204" pitchFamily="34" charset="0"/>
            </a:rPr>
            <a:t>Nekad </a:t>
          </a:r>
        </a:p>
      </cdr:txBody>
    </cdr:sp>
  </cdr:relSizeAnchor>
  <cdr:relSizeAnchor xmlns:cdr="http://schemas.openxmlformats.org/drawingml/2006/chartDrawing">
    <cdr:from>
      <cdr:x>0.91475</cdr:x>
      <cdr:y>0</cdr:y>
    </cdr:from>
    <cdr:to>
      <cdr:x>1</cdr:x>
      <cdr:y>0.08426</cdr:y>
    </cdr:to>
    <cdr:sp macro="" textlink="">
      <cdr:nvSpPr>
        <cdr:cNvPr id="14" name="TextBox 2">
          <a:extLst xmlns:a="http://schemas.openxmlformats.org/drawingml/2006/main">
            <a:ext uri="{FF2B5EF4-FFF2-40B4-BE49-F238E27FC236}">
              <a16:creationId xmlns:a16="http://schemas.microsoft.com/office/drawing/2014/main" id="{843E5033-6015-3919-4F6D-CC1D74987119}"/>
            </a:ext>
          </a:extLst>
        </cdr:cNvPr>
        <cdr:cNvSpPr txBox="1"/>
      </cdr:nvSpPr>
      <cdr:spPr>
        <a:xfrm xmlns:a="http://schemas.openxmlformats.org/drawingml/2006/main">
          <a:off x="5544616" y="0"/>
          <a:ext cx="516748" cy="4992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0.65897</cdr:x>
      <cdr:y>0</cdr:y>
    </cdr:from>
    <cdr:to>
      <cdr:x>0.77219</cdr:x>
      <cdr:y>0.08426</cdr:y>
    </cdr:to>
    <cdr:sp macro="" textlink="">
      <cdr:nvSpPr>
        <cdr:cNvPr id="15" name="TextBox 2">
          <a:extLst xmlns:a="http://schemas.openxmlformats.org/drawingml/2006/main">
            <a:ext uri="{FF2B5EF4-FFF2-40B4-BE49-F238E27FC236}">
              <a16:creationId xmlns:a16="http://schemas.microsoft.com/office/drawing/2014/main" id="{9CFF1F4D-3A2E-6220-09A1-363E41354E4C}"/>
            </a:ext>
          </a:extLst>
        </cdr:cNvPr>
        <cdr:cNvSpPr txBox="1"/>
      </cdr:nvSpPr>
      <cdr:spPr>
        <a:xfrm xmlns:a="http://schemas.openxmlformats.org/drawingml/2006/main">
          <a:off x="3994258" y="0"/>
          <a:ext cx="68626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dr:relSizeAnchor xmlns:cdr="http://schemas.openxmlformats.org/drawingml/2006/chartDrawing">
    <cdr:from>
      <cdr:x>0</cdr:x>
      <cdr:y>0.79002</cdr:y>
    </cdr:from>
    <cdr:to>
      <cdr:x>0.53459</cdr:x>
      <cdr:y>0.8204</cdr:y>
    </cdr:to>
    <cdr:sp macro="" textlink="">
      <cdr:nvSpPr>
        <cdr:cNvPr id="16" name="TextBox 1">
          <a:extLst xmlns:a="http://schemas.openxmlformats.org/drawingml/2006/main">
            <a:ext uri="{FF2B5EF4-FFF2-40B4-BE49-F238E27FC236}">
              <a16:creationId xmlns:a16="http://schemas.microsoft.com/office/drawing/2014/main" id="{A137D9FD-8D8C-2B5E-0B47-E8BDBDCFBBAB}"/>
            </a:ext>
          </a:extLst>
        </cdr:cNvPr>
        <cdr:cNvSpPr txBox="1"/>
      </cdr:nvSpPr>
      <cdr:spPr>
        <a:xfrm xmlns:a="http://schemas.openxmlformats.org/drawingml/2006/main">
          <a:off x="0" y="4680520"/>
          <a:ext cx="3240360"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userShapes>
</file>

<file path=ppt/drawings/drawing12.xml><?xml version="1.0" encoding="utf-8"?>
<c:userShapes xmlns:c="http://schemas.openxmlformats.org/drawingml/2006/chart">
  <cdr:relSizeAnchor xmlns:cdr="http://schemas.openxmlformats.org/drawingml/2006/chartDrawing">
    <cdr:from>
      <cdr:x>0.43915</cdr:x>
      <cdr:y>0</cdr:y>
    </cdr:from>
    <cdr:to>
      <cdr:x>0.55295</cdr:x>
      <cdr:y>0.08426</cdr:y>
    </cdr:to>
    <cdr:sp macro="" textlink="">
      <cdr:nvSpPr>
        <cdr:cNvPr id="2" name="TextBox 2">
          <a:extLst xmlns:a="http://schemas.openxmlformats.org/drawingml/2006/main">
            <a:ext uri="{FF2B5EF4-FFF2-40B4-BE49-F238E27FC236}">
              <a16:creationId xmlns:a16="http://schemas.microsoft.com/office/drawing/2014/main" id="{8D68C290-BABC-C25B-E68C-B8F245CBA16C}"/>
            </a:ext>
          </a:extLst>
        </cdr:cNvPr>
        <cdr:cNvSpPr txBox="1"/>
      </cdr:nvSpPr>
      <cdr:spPr>
        <a:xfrm xmlns:a="http://schemas.openxmlformats.org/drawingml/2006/main">
          <a:off x="2661836" y="-764704"/>
          <a:ext cx="689821"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0.77867</cdr:x>
      <cdr:y>0</cdr:y>
    </cdr:from>
    <cdr:to>
      <cdr:x>0.85291</cdr:x>
      <cdr:y>0.08426</cdr:y>
    </cdr:to>
    <cdr:sp macro="" textlink="">
      <cdr:nvSpPr>
        <cdr:cNvPr id="3" name="TextBox 2">
          <a:extLst xmlns:a="http://schemas.openxmlformats.org/drawingml/2006/main">
            <a:ext uri="{FF2B5EF4-FFF2-40B4-BE49-F238E27FC236}">
              <a16:creationId xmlns:a16="http://schemas.microsoft.com/office/drawing/2014/main" id="{FECD4C49-5474-CBA1-9CF9-E14A3F84E7BC}"/>
            </a:ext>
          </a:extLst>
        </cdr:cNvPr>
        <cdr:cNvSpPr txBox="1"/>
      </cdr:nvSpPr>
      <cdr:spPr>
        <a:xfrm xmlns:a="http://schemas.openxmlformats.org/drawingml/2006/main">
          <a:off x="4719811" y="-764704"/>
          <a:ext cx="449982"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0.55295</cdr:x>
      <cdr:y>0</cdr:y>
    </cdr:from>
    <cdr:to>
      <cdr:x>0.66545</cdr:x>
      <cdr:y>0.08426</cdr:y>
    </cdr:to>
    <cdr:sp macro="" textlink="">
      <cdr:nvSpPr>
        <cdr:cNvPr id="4" name="TextBox 2">
          <a:extLst xmlns:a="http://schemas.openxmlformats.org/drawingml/2006/main">
            <a:ext uri="{FF2B5EF4-FFF2-40B4-BE49-F238E27FC236}">
              <a16:creationId xmlns:a16="http://schemas.microsoft.com/office/drawing/2014/main" id="{20A09CB9-A213-55AF-F117-7C0C4BB85CD6}"/>
            </a:ext>
          </a:extLst>
        </cdr:cNvPr>
        <cdr:cNvSpPr txBox="1"/>
      </cdr:nvSpPr>
      <cdr:spPr>
        <a:xfrm xmlns:a="http://schemas.openxmlformats.org/drawingml/2006/main">
          <a:off x="3351658" y="-764704"/>
          <a:ext cx="68189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0.85291</cdr:x>
      <cdr:y>0</cdr:y>
    </cdr:from>
    <cdr:to>
      <cdr:x>0.92419</cdr:x>
      <cdr:y>0.08426</cdr:y>
    </cdr:to>
    <cdr:sp macro="" textlink="">
      <cdr:nvSpPr>
        <cdr:cNvPr id="5" name="TextBox 2">
          <a:extLst xmlns:a="http://schemas.openxmlformats.org/drawingml/2006/main">
            <a:ext uri="{FF2B5EF4-FFF2-40B4-BE49-F238E27FC236}">
              <a16:creationId xmlns:a16="http://schemas.microsoft.com/office/drawing/2014/main" id="{C4DE4986-565E-FF06-3B7E-8F2EB4920EC8}"/>
            </a:ext>
          </a:extLst>
        </cdr:cNvPr>
        <cdr:cNvSpPr txBox="1"/>
      </cdr:nvSpPr>
      <cdr:spPr>
        <a:xfrm xmlns:a="http://schemas.openxmlformats.org/drawingml/2006/main">
          <a:off x="5169793" y="-764704"/>
          <a:ext cx="432048"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en-GB" sz="900" b="1">
              <a:solidFill>
                <a:sysClr val="windowText" lastClr="000000"/>
              </a:solidFill>
              <a:effectLst/>
              <a:latin typeface="Arial" panose="020B0604020202020204" pitchFamily="34" charset="0"/>
              <a:ea typeface="+mn-ea"/>
              <a:cs typeface="Arial" panose="020B0604020202020204" pitchFamily="34" charset="0"/>
            </a:rPr>
            <a:t>Nekad </a:t>
          </a:r>
        </a:p>
      </cdr:txBody>
    </cdr:sp>
  </cdr:relSizeAnchor>
  <cdr:relSizeAnchor xmlns:cdr="http://schemas.openxmlformats.org/drawingml/2006/chartDrawing">
    <cdr:from>
      <cdr:x>0.92256</cdr:x>
      <cdr:y>0</cdr:y>
    </cdr:from>
    <cdr:to>
      <cdr:x>1</cdr:x>
      <cdr:y>0.08426</cdr:y>
    </cdr:to>
    <cdr:sp macro="" textlink="">
      <cdr:nvSpPr>
        <cdr:cNvPr id="6" name="TextBox 2">
          <a:extLst xmlns:a="http://schemas.openxmlformats.org/drawingml/2006/main">
            <a:ext uri="{FF2B5EF4-FFF2-40B4-BE49-F238E27FC236}">
              <a16:creationId xmlns:a16="http://schemas.microsoft.com/office/drawing/2014/main" id="{EF1DAACD-7CBA-AB75-AC5F-20B4BCD4640E}"/>
            </a:ext>
          </a:extLst>
        </cdr:cNvPr>
        <cdr:cNvSpPr txBox="1"/>
      </cdr:nvSpPr>
      <cdr:spPr>
        <a:xfrm xmlns:a="http://schemas.openxmlformats.org/drawingml/2006/main">
          <a:off x="5591944" y="0"/>
          <a:ext cx="469420" cy="4992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0.66545</cdr:x>
      <cdr:y>0</cdr:y>
    </cdr:from>
    <cdr:to>
      <cdr:x>0.77867</cdr:x>
      <cdr:y>0.08426</cdr:y>
    </cdr:to>
    <cdr:sp macro="" textlink="">
      <cdr:nvSpPr>
        <cdr:cNvPr id="7" name="TextBox 2">
          <a:extLst xmlns:a="http://schemas.openxmlformats.org/drawingml/2006/main">
            <a:ext uri="{FF2B5EF4-FFF2-40B4-BE49-F238E27FC236}">
              <a16:creationId xmlns:a16="http://schemas.microsoft.com/office/drawing/2014/main" id="{72B6CA2F-8C50-09FF-E8C5-BD0CB9985972}"/>
            </a:ext>
          </a:extLst>
        </cdr:cNvPr>
        <cdr:cNvSpPr txBox="1"/>
      </cdr:nvSpPr>
      <cdr:spPr>
        <a:xfrm xmlns:a="http://schemas.openxmlformats.org/drawingml/2006/main">
          <a:off x="4033549" y="-764704"/>
          <a:ext cx="68626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userShapes>
</file>

<file path=ppt/drawings/drawing13.xml><?xml version="1.0" encoding="utf-8"?>
<c:userShapes xmlns:c="http://schemas.openxmlformats.org/drawingml/2006/chart">
  <cdr:relSizeAnchor xmlns:cdr="http://schemas.openxmlformats.org/drawingml/2006/chartDrawing">
    <cdr:from>
      <cdr:x>0.05052</cdr:x>
      <cdr:y>0.60343</cdr:y>
    </cdr:from>
    <cdr:to>
      <cdr:x>0.49583</cdr:x>
      <cdr:y>0.65005</cdr:y>
    </cdr:to>
    <cdr:sp macro="" textlink="">
      <cdr:nvSpPr>
        <cdr:cNvPr id="3" name="TextBox 1">
          <a:extLst xmlns:a="http://schemas.openxmlformats.org/drawingml/2006/main">
            <a:ext uri="{FF2B5EF4-FFF2-40B4-BE49-F238E27FC236}">
              <a16:creationId xmlns:a16="http://schemas.microsoft.com/office/drawing/2014/main" id="{10DF0D8F-EC39-23DA-9B80-B33135C0C48E}"/>
            </a:ext>
          </a:extLst>
        </cdr:cNvPr>
        <cdr:cNvSpPr txBox="1"/>
      </cdr:nvSpPr>
      <cdr:spPr>
        <a:xfrm xmlns:a="http://schemas.openxmlformats.org/drawingml/2006/main">
          <a:off x="307975" y="3575050"/>
          <a:ext cx="2714625"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0.00838</cdr:x>
      <cdr:y>0.79002</cdr:y>
    </cdr:from>
    <cdr:to>
      <cdr:x>0.54297</cdr:x>
      <cdr:y>0.8204</cdr:y>
    </cdr:to>
    <cdr:sp macro="" textlink="">
      <cdr:nvSpPr>
        <cdr:cNvPr id="5" name="TextBox 1">
          <a:extLst xmlns:a="http://schemas.openxmlformats.org/drawingml/2006/main">
            <a:ext uri="{FF2B5EF4-FFF2-40B4-BE49-F238E27FC236}">
              <a16:creationId xmlns:a16="http://schemas.microsoft.com/office/drawing/2014/main" id="{2961F6C0-7640-676D-56E5-E49E2DAAD1F3}"/>
            </a:ext>
          </a:extLst>
        </cdr:cNvPr>
        <cdr:cNvSpPr txBox="1"/>
      </cdr:nvSpPr>
      <cdr:spPr>
        <a:xfrm xmlns:a="http://schemas.openxmlformats.org/drawingml/2006/main">
          <a:off x="50794" y="4680520"/>
          <a:ext cx="3240345" cy="179987"/>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0.42293</cdr:x>
      <cdr:y>0</cdr:y>
    </cdr:from>
    <cdr:to>
      <cdr:x>0.52689</cdr:x>
      <cdr:y>0.08426</cdr:y>
    </cdr:to>
    <cdr:sp macro="" textlink="">
      <cdr:nvSpPr>
        <cdr:cNvPr id="6" name="TextBox 2">
          <a:extLst xmlns:a="http://schemas.openxmlformats.org/drawingml/2006/main">
            <a:ext uri="{FF2B5EF4-FFF2-40B4-BE49-F238E27FC236}">
              <a16:creationId xmlns:a16="http://schemas.microsoft.com/office/drawing/2014/main" id="{B414B28E-3CDA-39D1-FDE0-C399FB21FB8E}"/>
            </a:ext>
          </a:extLst>
        </cdr:cNvPr>
        <cdr:cNvSpPr txBox="1"/>
      </cdr:nvSpPr>
      <cdr:spPr>
        <a:xfrm xmlns:a="http://schemas.openxmlformats.org/drawingml/2006/main">
          <a:off x="2563532" y="0"/>
          <a:ext cx="630136"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0.75261</cdr:x>
      <cdr:y>0</cdr:y>
    </cdr:from>
    <cdr:to>
      <cdr:x>0.82684</cdr:x>
      <cdr:y>0.08426</cdr:y>
    </cdr:to>
    <cdr:sp macro="" textlink="">
      <cdr:nvSpPr>
        <cdr:cNvPr id="7" name="TextBox 2">
          <a:extLst xmlns:a="http://schemas.openxmlformats.org/drawingml/2006/main">
            <a:ext uri="{FF2B5EF4-FFF2-40B4-BE49-F238E27FC236}">
              <a16:creationId xmlns:a16="http://schemas.microsoft.com/office/drawing/2014/main" id="{629422AD-09DA-DCA7-7513-BAA04D1C122D}"/>
            </a:ext>
          </a:extLst>
        </cdr:cNvPr>
        <cdr:cNvSpPr txBox="1"/>
      </cdr:nvSpPr>
      <cdr:spPr>
        <a:xfrm xmlns:a="http://schemas.openxmlformats.org/drawingml/2006/main">
          <a:off x="4561822" y="-764704"/>
          <a:ext cx="449982"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0.52689</cdr:x>
      <cdr:y>0</cdr:y>
    </cdr:from>
    <cdr:to>
      <cdr:x>0.63939</cdr:x>
      <cdr:y>0.08426</cdr:y>
    </cdr:to>
    <cdr:sp macro="" textlink="">
      <cdr:nvSpPr>
        <cdr:cNvPr id="14" name="TextBox 2">
          <a:extLst xmlns:a="http://schemas.openxmlformats.org/drawingml/2006/main">
            <a:ext uri="{FF2B5EF4-FFF2-40B4-BE49-F238E27FC236}">
              <a16:creationId xmlns:a16="http://schemas.microsoft.com/office/drawing/2014/main" id="{9B2F0D25-9E0C-389E-D7C8-E56B1088195D}"/>
            </a:ext>
          </a:extLst>
        </cdr:cNvPr>
        <cdr:cNvSpPr txBox="1"/>
      </cdr:nvSpPr>
      <cdr:spPr>
        <a:xfrm xmlns:a="http://schemas.openxmlformats.org/drawingml/2006/main">
          <a:off x="3193669" y="-764704"/>
          <a:ext cx="68189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0.82684</cdr:x>
      <cdr:y>0</cdr:y>
    </cdr:from>
    <cdr:to>
      <cdr:x>0.89812</cdr:x>
      <cdr:y>0.08426</cdr:y>
    </cdr:to>
    <cdr:sp macro="" textlink="">
      <cdr:nvSpPr>
        <cdr:cNvPr id="15" name="TextBox 2">
          <a:extLst xmlns:a="http://schemas.openxmlformats.org/drawingml/2006/main">
            <a:ext uri="{FF2B5EF4-FFF2-40B4-BE49-F238E27FC236}">
              <a16:creationId xmlns:a16="http://schemas.microsoft.com/office/drawing/2014/main" id="{83594E96-0E80-0E08-A946-6A1152B6C4B2}"/>
            </a:ext>
          </a:extLst>
        </cdr:cNvPr>
        <cdr:cNvSpPr txBox="1"/>
      </cdr:nvSpPr>
      <cdr:spPr>
        <a:xfrm xmlns:a="http://schemas.openxmlformats.org/drawingml/2006/main">
          <a:off x="5011804" y="0"/>
          <a:ext cx="432048"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Nekad </a:t>
          </a:r>
        </a:p>
      </cdr:txBody>
    </cdr:sp>
  </cdr:relSizeAnchor>
  <cdr:relSizeAnchor xmlns:cdr="http://schemas.openxmlformats.org/drawingml/2006/chartDrawing">
    <cdr:from>
      <cdr:x>0.89812</cdr:x>
      <cdr:y>0</cdr:y>
    </cdr:from>
    <cdr:to>
      <cdr:x>0.98039</cdr:x>
      <cdr:y>0.08426</cdr:y>
    </cdr:to>
    <cdr:sp macro="" textlink="">
      <cdr:nvSpPr>
        <cdr:cNvPr id="16" name="TextBox 2">
          <a:extLst xmlns:a="http://schemas.openxmlformats.org/drawingml/2006/main">
            <a:ext uri="{FF2B5EF4-FFF2-40B4-BE49-F238E27FC236}">
              <a16:creationId xmlns:a16="http://schemas.microsoft.com/office/drawing/2014/main" id="{AB4EB975-90A9-394B-B069-31F8442CE8CF}"/>
            </a:ext>
          </a:extLst>
        </cdr:cNvPr>
        <cdr:cNvSpPr txBox="1"/>
      </cdr:nvSpPr>
      <cdr:spPr>
        <a:xfrm xmlns:a="http://schemas.openxmlformats.org/drawingml/2006/main">
          <a:off x="5443852" y="0"/>
          <a:ext cx="498666" cy="4992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0.63939</cdr:x>
      <cdr:y>0</cdr:y>
    </cdr:from>
    <cdr:to>
      <cdr:x>0.75261</cdr:x>
      <cdr:y>0.08426</cdr:y>
    </cdr:to>
    <cdr:sp macro="" textlink="">
      <cdr:nvSpPr>
        <cdr:cNvPr id="17" name="TextBox 2">
          <a:extLst xmlns:a="http://schemas.openxmlformats.org/drawingml/2006/main">
            <a:ext uri="{FF2B5EF4-FFF2-40B4-BE49-F238E27FC236}">
              <a16:creationId xmlns:a16="http://schemas.microsoft.com/office/drawing/2014/main" id="{031AF1FD-8F6E-FDCD-BF6C-747B93EAB7F5}"/>
            </a:ext>
          </a:extLst>
        </cdr:cNvPr>
        <cdr:cNvSpPr txBox="1"/>
      </cdr:nvSpPr>
      <cdr:spPr>
        <a:xfrm xmlns:a="http://schemas.openxmlformats.org/drawingml/2006/main">
          <a:off x="3875560" y="-764704"/>
          <a:ext cx="68626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userShapes>
</file>

<file path=ppt/drawings/drawing14.xml><?xml version="1.0" encoding="utf-8"?>
<c:userShapes xmlns:c="http://schemas.openxmlformats.org/drawingml/2006/chart">
  <cdr:relSizeAnchor xmlns:cdr="http://schemas.openxmlformats.org/drawingml/2006/chartDrawing">
    <cdr:from>
      <cdr:x>0.38903</cdr:x>
      <cdr:y>0</cdr:y>
    </cdr:from>
    <cdr:to>
      <cdr:x>0.63087</cdr:x>
      <cdr:y>0.12903</cdr:y>
    </cdr:to>
    <cdr:sp macro="" textlink="">
      <cdr:nvSpPr>
        <cdr:cNvPr id="2" name="TextBox 2">
          <a:extLst xmlns:a="http://schemas.openxmlformats.org/drawingml/2006/main">
            <a:ext uri="{FF2B5EF4-FFF2-40B4-BE49-F238E27FC236}">
              <a16:creationId xmlns:a16="http://schemas.microsoft.com/office/drawing/2014/main" id="{9F4F191D-5D9C-4791-AE90-A8080E35BB0D}"/>
            </a:ext>
          </a:extLst>
        </cdr:cNvPr>
        <cdr:cNvSpPr txBox="1"/>
      </cdr:nvSpPr>
      <cdr:spPr>
        <a:xfrm xmlns:a="http://schemas.openxmlformats.org/drawingml/2006/main">
          <a:off x="3774369" y="0"/>
          <a:ext cx="2346311" cy="577404"/>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5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0.9129</cdr:x>
      <cdr:y>0</cdr:y>
    </cdr:from>
    <cdr:to>
      <cdr:x>0.96486</cdr:x>
      <cdr:y>0.12903</cdr:y>
    </cdr:to>
    <cdr:sp macro="" textlink="">
      <cdr:nvSpPr>
        <cdr:cNvPr id="3" name="TextBox 2">
          <a:extLst xmlns:a="http://schemas.openxmlformats.org/drawingml/2006/main">
            <a:ext uri="{FF2B5EF4-FFF2-40B4-BE49-F238E27FC236}">
              <a16:creationId xmlns:a16="http://schemas.microsoft.com/office/drawing/2014/main" id="{95A251A8-D894-4EAF-A39E-8D42FD9AB195}"/>
            </a:ext>
          </a:extLst>
        </cdr:cNvPr>
        <cdr:cNvSpPr txBox="1"/>
      </cdr:nvSpPr>
      <cdr:spPr>
        <a:xfrm xmlns:a="http://schemas.openxmlformats.org/drawingml/2006/main">
          <a:off x="8856984" y="0"/>
          <a:ext cx="504056" cy="57740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105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0.63087</cdr:x>
      <cdr:y>0</cdr:y>
    </cdr:from>
    <cdr:to>
      <cdr:x>0.83868</cdr:x>
      <cdr:y>0.12903</cdr:y>
    </cdr:to>
    <cdr:sp macro="" textlink="">
      <cdr:nvSpPr>
        <cdr:cNvPr id="4" name="TextBox 2">
          <a:extLst xmlns:a="http://schemas.openxmlformats.org/drawingml/2006/main">
            <a:ext uri="{FF2B5EF4-FFF2-40B4-BE49-F238E27FC236}">
              <a16:creationId xmlns:a16="http://schemas.microsoft.com/office/drawing/2014/main" id="{AA6434E4-53A4-4F52-AADE-8512FD65FAD0}"/>
            </a:ext>
          </a:extLst>
        </cdr:cNvPr>
        <cdr:cNvSpPr txBox="1"/>
      </cdr:nvSpPr>
      <cdr:spPr>
        <a:xfrm xmlns:a="http://schemas.openxmlformats.org/drawingml/2006/main">
          <a:off x="6120680" y="0"/>
          <a:ext cx="2016224" cy="577404"/>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50" b="1">
              <a:solidFill>
                <a:schemeClr val="bg1"/>
              </a:solidFill>
              <a:effectLst/>
              <a:latin typeface="Arial" panose="020B0604020202020204" pitchFamily="34" charset="0"/>
              <a:ea typeface="+mn-ea"/>
              <a:cs typeface="Arial" panose="020B0604020202020204" pitchFamily="34" charset="0"/>
            </a:rPr>
            <a:t>Maza </a:t>
          </a:r>
        </a:p>
      </cdr:txBody>
    </cdr:sp>
  </cdr:relSizeAnchor>
  <cdr:relSizeAnchor xmlns:cdr="http://schemas.openxmlformats.org/drawingml/2006/chartDrawing">
    <cdr:from>
      <cdr:x>0.83868</cdr:x>
      <cdr:y>0</cdr:y>
    </cdr:from>
    <cdr:to>
      <cdr:x>0.9129</cdr:x>
      <cdr:y>0.12903</cdr:y>
    </cdr:to>
    <cdr:sp macro="" textlink="">
      <cdr:nvSpPr>
        <cdr:cNvPr id="7" name="TextBox 2">
          <a:extLst xmlns:a="http://schemas.openxmlformats.org/drawingml/2006/main">
            <a:ext uri="{FF2B5EF4-FFF2-40B4-BE49-F238E27FC236}">
              <a16:creationId xmlns:a16="http://schemas.microsoft.com/office/drawing/2014/main" id="{F6891EE2-C9FF-4D9A-85C4-9C3D93BC8999}"/>
            </a:ext>
          </a:extLst>
        </cdr:cNvPr>
        <cdr:cNvSpPr txBox="1"/>
      </cdr:nvSpPr>
      <cdr:spPr>
        <a:xfrm xmlns:a="http://schemas.openxmlformats.org/drawingml/2006/main">
          <a:off x="8136904" y="0"/>
          <a:ext cx="720080" cy="577404"/>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50" b="1">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15.xml><?xml version="1.0" encoding="utf-8"?>
<c:userShapes xmlns:c="http://schemas.openxmlformats.org/drawingml/2006/chart">
  <cdr:relSizeAnchor xmlns:cdr="http://schemas.openxmlformats.org/drawingml/2006/chartDrawing">
    <cdr:from>
      <cdr:x>0.45313</cdr:x>
      <cdr:y>0</cdr:y>
    </cdr:from>
    <cdr:to>
      <cdr:x>0.67308</cdr:x>
      <cdr:y>0.07395</cdr:y>
    </cdr:to>
    <cdr:sp macro="" textlink="">
      <cdr:nvSpPr>
        <cdr:cNvPr id="2" name="TextBox 2">
          <a:extLst xmlns:a="http://schemas.openxmlformats.org/drawingml/2006/main">
            <a:ext uri="{FF2B5EF4-FFF2-40B4-BE49-F238E27FC236}">
              <a16:creationId xmlns:a16="http://schemas.microsoft.com/office/drawing/2014/main" id="{896D3268-1DA7-C070-8BFC-649D1E22ADF9}"/>
            </a:ext>
          </a:extLst>
        </cdr:cNvPr>
        <cdr:cNvSpPr txBox="1"/>
      </cdr:nvSpPr>
      <cdr:spPr>
        <a:xfrm xmlns:a="http://schemas.openxmlformats.org/drawingml/2006/main">
          <a:off x="2746586" y="0"/>
          <a:ext cx="1333190"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0.88692</cdr:x>
      <cdr:y>0</cdr:y>
    </cdr:from>
    <cdr:to>
      <cdr:x>0.97007</cdr:x>
      <cdr:y>0.07395</cdr:y>
    </cdr:to>
    <cdr:sp macro="" textlink="">
      <cdr:nvSpPr>
        <cdr:cNvPr id="3" name="TextBox 2">
          <a:extLst xmlns:a="http://schemas.openxmlformats.org/drawingml/2006/main">
            <a:ext uri="{FF2B5EF4-FFF2-40B4-BE49-F238E27FC236}">
              <a16:creationId xmlns:a16="http://schemas.microsoft.com/office/drawing/2014/main" id="{176EAF07-34AD-4D81-1215-CB69FAE5D6ED}"/>
            </a:ext>
          </a:extLst>
        </cdr:cNvPr>
        <cdr:cNvSpPr txBox="1"/>
      </cdr:nvSpPr>
      <cdr:spPr>
        <a:xfrm xmlns:a="http://schemas.openxmlformats.org/drawingml/2006/main">
          <a:off x="5375920" y="0"/>
          <a:ext cx="50405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0.67308</cdr:x>
      <cdr:y>0</cdr:y>
    </cdr:from>
    <cdr:to>
      <cdr:x>0.80376</cdr:x>
      <cdr:y>0.07395</cdr:y>
    </cdr:to>
    <cdr:sp macro="" textlink="">
      <cdr:nvSpPr>
        <cdr:cNvPr id="4" name="TextBox 2">
          <a:extLst xmlns:a="http://schemas.openxmlformats.org/drawingml/2006/main">
            <a:ext uri="{FF2B5EF4-FFF2-40B4-BE49-F238E27FC236}">
              <a16:creationId xmlns:a16="http://schemas.microsoft.com/office/drawing/2014/main" id="{88D5F17D-6A79-D57C-8771-E06A9E7C4AC2}"/>
            </a:ext>
          </a:extLst>
        </cdr:cNvPr>
        <cdr:cNvSpPr txBox="1"/>
      </cdr:nvSpPr>
      <cdr:spPr>
        <a:xfrm xmlns:a="http://schemas.openxmlformats.org/drawingml/2006/main">
          <a:off x="4079776" y="0"/>
          <a:ext cx="792088"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0.80376</cdr:x>
      <cdr:y>0</cdr:y>
    </cdr:from>
    <cdr:to>
      <cdr:x>0.88692</cdr:x>
      <cdr:y>0.07395</cdr:y>
    </cdr:to>
    <cdr:sp macro="" textlink="">
      <cdr:nvSpPr>
        <cdr:cNvPr id="5" name="TextBox 2">
          <a:extLst xmlns:a="http://schemas.openxmlformats.org/drawingml/2006/main">
            <a:ext uri="{FF2B5EF4-FFF2-40B4-BE49-F238E27FC236}">
              <a16:creationId xmlns:a16="http://schemas.microsoft.com/office/drawing/2014/main" id="{2E3401F2-600C-3DFD-49F2-C73A1D21D92F}"/>
            </a:ext>
          </a:extLst>
        </cdr:cNvPr>
        <cdr:cNvSpPr txBox="1"/>
      </cdr:nvSpPr>
      <cdr:spPr>
        <a:xfrm xmlns:a="http://schemas.openxmlformats.org/drawingml/2006/main">
          <a:off x="4871864" y="0"/>
          <a:ext cx="504056"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16.xml><?xml version="1.0" encoding="utf-8"?>
<c:userShapes xmlns:c="http://schemas.openxmlformats.org/drawingml/2006/chart">
  <cdr:relSizeAnchor xmlns:cdr="http://schemas.openxmlformats.org/drawingml/2006/chartDrawing">
    <cdr:from>
      <cdr:x>0.0375</cdr:x>
      <cdr:y>0.59968</cdr:y>
    </cdr:from>
    <cdr:to>
      <cdr:x>0.48281</cdr:x>
      <cdr:y>0.6463</cdr:y>
    </cdr:to>
    <cdr:sp macro="" textlink="">
      <cdr:nvSpPr>
        <cdr:cNvPr id="7" name="TextBox 6">
          <a:extLst xmlns:a="http://schemas.openxmlformats.org/drawingml/2006/main">
            <a:ext uri="{FF2B5EF4-FFF2-40B4-BE49-F238E27FC236}">
              <a16:creationId xmlns:a16="http://schemas.microsoft.com/office/drawing/2014/main" id="{8859ECE6-72E8-DCC8-BA05-1C2864473316}"/>
            </a:ext>
          </a:extLst>
        </cdr:cNvPr>
        <cdr:cNvSpPr txBox="1"/>
      </cdr:nvSpPr>
      <cdr:spPr>
        <a:xfrm xmlns:a="http://schemas.openxmlformats.org/drawingml/2006/main">
          <a:off x="228600" y="3552825"/>
          <a:ext cx="27146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0.79002</cdr:y>
    </cdr:from>
    <cdr:to>
      <cdr:x>0.53459</cdr:x>
      <cdr:y>0.8204</cdr:y>
    </cdr:to>
    <cdr:sp macro="" textlink="">
      <cdr:nvSpPr>
        <cdr:cNvPr id="8" name="TextBox 1">
          <a:extLst xmlns:a="http://schemas.openxmlformats.org/drawingml/2006/main">
            <a:ext uri="{FF2B5EF4-FFF2-40B4-BE49-F238E27FC236}">
              <a16:creationId xmlns:a16="http://schemas.microsoft.com/office/drawing/2014/main" id="{9D94CA75-7F5B-150B-1787-604F4FAAFA11}"/>
            </a:ext>
          </a:extLst>
        </cdr:cNvPr>
        <cdr:cNvSpPr txBox="1"/>
      </cdr:nvSpPr>
      <cdr:spPr>
        <a:xfrm xmlns:a="http://schemas.openxmlformats.org/drawingml/2006/main">
          <a:off x="0" y="4680520"/>
          <a:ext cx="3240360"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0.47519</cdr:x>
      <cdr:y>0</cdr:y>
    </cdr:from>
    <cdr:to>
      <cdr:x>0.67715</cdr:x>
      <cdr:y>0.07395</cdr:y>
    </cdr:to>
    <cdr:sp macro="" textlink="">
      <cdr:nvSpPr>
        <cdr:cNvPr id="9" name="TextBox 2">
          <a:extLst xmlns:a="http://schemas.openxmlformats.org/drawingml/2006/main">
            <a:ext uri="{FF2B5EF4-FFF2-40B4-BE49-F238E27FC236}">
              <a16:creationId xmlns:a16="http://schemas.microsoft.com/office/drawing/2014/main" id="{D3A62962-C390-B16F-5E2A-A731D326C4A9}"/>
            </a:ext>
          </a:extLst>
        </cdr:cNvPr>
        <cdr:cNvSpPr txBox="1"/>
      </cdr:nvSpPr>
      <cdr:spPr>
        <a:xfrm xmlns:a="http://schemas.openxmlformats.org/drawingml/2006/main">
          <a:off x="2880320" y="0"/>
          <a:ext cx="1224136"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0.91475</cdr:x>
      <cdr:y>0</cdr:y>
    </cdr:from>
    <cdr:to>
      <cdr:x>1</cdr:x>
      <cdr:y>0.07395</cdr:y>
    </cdr:to>
    <cdr:sp macro="" textlink="">
      <cdr:nvSpPr>
        <cdr:cNvPr id="10" name="TextBox 2">
          <a:extLst xmlns:a="http://schemas.openxmlformats.org/drawingml/2006/main">
            <a:ext uri="{FF2B5EF4-FFF2-40B4-BE49-F238E27FC236}">
              <a16:creationId xmlns:a16="http://schemas.microsoft.com/office/drawing/2014/main" id="{B3438CD9-4188-7AF5-32D1-66893CF7A783}"/>
            </a:ext>
          </a:extLst>
        </cdr:cNvPr>
        <cdr:cNvSpPr txBox="1"/>
      </cdr:nvSpPr>
      <cdr:spPr>
        <a:xfrm xmlns:a="http://schemas.openxmlformats.org/drawingml/2006/main">
          <a:off x="5544616" y="0"/>
          <a:ext cx="516748"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0.67715</cdr:x>
      <cdr:y>0</cdr:y>
    </cdr:from>
    <cdr:to>
      <cdr:x>0.83159</cdr:x>
      <cdr:y>0.07395</cdr:y>
    </cdr:to>
    <cdr:sp macro="" textlink="">
      <cdr:nvSpPr>
        <cdr:cNvPr id="11" name="TextBox 2">
          <a:extLst xmlns:a="http://schemas.openxmlformats.org/drawingml/2006/main">
            <a:ext uri="{FF2B5EF4-FFF2-40B4-BE49-F238E27FC236}">
              <a16:creationId xmlns:a16="http://schemas.microsoft.com/office/drawing/2014/main" id="{D4E6D86E-32FB-00DE-562C-9DFF36F15541}"/>
            </a:ext>
          </a:extLst>
        </cdr:cNvPr>
        <cdr:cNvSpPr txBox="1"/>
      </cdr:nvSpPr>
      <cdr:spPr>
        <a:xfrm xmlns:a="http://schemas.openxmlformats.org/drawingml/2006/main">
          <a:off x="4104456" y="0"/>
          <a:ext cx="936104"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 </a:t>
          </a:r>
        </a:p>
      </cdr:txBody>
    </cdr:sp>
  </cdr:relSizeAnchor>
  <cdr:relSizeAnchor xmlns:cdr="http://schemas.openxmlformats.org/drawingml/2006/chartDrawing">
    <cdr:from>
      <cdr:x>0.83159</cdr:x>
      <cdr:y>0</cdr:y>
    </cdr:from>
    <cdr:to>
      <cdr:x>0.91475</cdr:x>
      <cdr:y>0.07395</cdr:y>
    </cdr:to>
    <cdr:sp macro="" textlink="">
      <cdr:nvSpPr>
        <cdr:cNvPr id="12" name="TextBox 2">
          <a:extLst xmlns:a="http://schemas.openxmlformats.org/drawingml/2006/main">
            <a:ext uri="{FF2B5EF4-FFF2-40B4-BE49-F238E27FC236}">
              <a16:creationId xmlns:a16="http://schemas.microsoft.com/office/drawing/2014/main" id="{6C65FD04-26D8-5C8C-3589-29B1A436F584}"/>
            </a:ext>
          </a:extLst>
        </cdr:cNvPr>
        <cdr:cNvSpPr txBox="1"/>
      </cdr:nvSpPr>
      <cdr:spPr>
        <a:xfrm xmlns:a="http://schemas.openxmlformats.org/drawingml/2006/main">
          <a:off x="5040560" y="-764704"/>
          <a:ext cx="504056"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a:t>
          </a:r>
          <a:r>
            <a:rPr lang="en-GB" sz="900" b="1" dirty="0">
              <a:solidFill>
                <a:schemeClr val="tx1"/>
              </a:solidFill>
              <a:effectLst/>
              <a:latin typeface="Arial" panose="020B0604020202020204" pitchFamily="34" charset="0"/>
              <a:ea typeface="+mn-ea"/>
              <a:cs typeface="Arial" panose="020B0604020202020204" pitchFamily="34" charset="0"/>
            </a:rPr>
            <a:t> </a:t>
          </a:r>
        </a:p>
      </cdr:txBody>
    </cdr:sp>
  </cdr:relSizeAnchor>
</c:userShapes>
</file>

<file path=ppt/drawings/drawing17.xml><?xml version="1.0" encoding="utf-8"?>
<c:userShapes xmlns:c="http://schemas.openxmlformats.org/drawingml/2006/chart">
  <cdr:relSizeAnchor xmlns:cdr="http://schemas.openxmlformats.org/drawingml/2006/chartDrawing">
    <cdr:from>
      <cdr:x>0.45313</cdr:x>
      <cdr:y>0</cdr:y>
    </cdr:from>
    <cdr:to>
      <cdr:x>0.5424</cdr:x>
      <cdr:y>0.07395</cdr:y>
    </cdr:to>
    <cdr:sp macro="" textlink="">
      <cdr:nvSpPr>
        <cdr:cNvPr id="6" name="TextBox 2">
          <a:extLst xmlns:a="http://schemas.openxmlformats.org/drawingml/2006/main">
            <a:ext uri="{FF2B5EF4-FFF2-40B4-BE49-F238E27FC236}">
              <a16:creationId xmlns:a16="http://schemas.microsoft.com/office/drawing/2014/main" id="{6A5CEA7B-778B-B12E-6498-EFBBAFDC937A}"/>
            </a:ext>
          </a:extLst>
        </cdr:cNvPr>
        <cdr:cNvSpPr txBox="1"/>
      </cdr:nvSpPr>
      <cdr:spPr>
        <a:xfrm xmlns:a="http://schemas.openxmlformats.org/drawingml/2006/main">
          <a:off x="2746586" y="0"/>
          <a:ext cx="541102"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0.88692</cdr:x>
      <cdr:y>0</cdr:y>
    </cdr:from>
    <cdr:to>
      <cdr:x>0.97007</cdr:x>
      <cdr:y>0.07395</cdr:y>
    </cdr:to>
    <cdr:sp macro="" textlink="">
      <cdr:nvSpPr>
        <cdr:cNvPr id="7" name="TextBox 2">
          <a:extLst xmlns:a="http://schemas.openxmlformats.org/drawingml/2006/main">
            <a:ext uri="{FF2B5EF4-FFF2-40B4-BE49-F238E27FC236}">
              <a16:creationId xmlns:a16="http://schemas.microsoft.com/office/drawing/2014/main" id="{64CD3E19-F901-1940-649B-FC166110423A}"/>
            </a:ext>
          </a:extLst>
        </cdr:cNvPr>
        <cdr:cNvSpPr txBox="1"/>
      </cdr:nvSpPr>
      <cdr:spPr>
        <a:xfrm xmlns:a="http://schemas.openxmlformats.org/drawingml/2006/main">
          <a:off x="5375920" y="0"/>
          <a:ext cx="50405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0.5424</cdr:x>
      <cdr:y>0</cdr:y>
    </cdr:from>
    <cdr:to>
      <cdr:x>0.7206</cdr:x>
      <cdr:y>0.07395</cdr:y>
    </cdr:to>
    <cdr:sp macro="" textlink="">
      <cdr:nvSpPr>
        <cdr:cNvPr id="8" name="TextBox 2">
          <a:extLst xmlns:a="http://schemas.openxmlformats.org/drawingml/2006/main">
            <a:ext uri="{FF2B5EF4-FFF2-40B4-BE49-F238E27FC236}">
              <a16:creationId xmlns:a16="http://schemas.microsoft.com/office/drawing/2014/main" id="{72E8C792-D64A-36D7-1E50-24EC23C35DCE}"/>
            </a:ext>
          </a:extLst>
        </cdr:cNvPr>
        <cdr:cNvSpPr txBox="1"/>
      </cdr:nvSpPr>
      <cdr:spPr>
        <a:xfrm xmlns:a="http://schemas.openxmlformats.org/drawingml/2006/main">
          <a:off x="3287688" y="0"/>
          <a:ext cx="1080120"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0.7206</cdr:x>
      <cdr:y>0</cdr:y>
    </cdr:from>
    <cdr:to>
      <cdr:x>0.88692</cdr:x>
      <cdr:y>0.07395</cdr:y>
    </cdr:to>
    <cdr:sp macro="" textlink="">
      <cdr:nvSpPr>
        <cdr:cNvPr id="9" name="TextBox 2">
          <a:extLst xmlns:a="http://schemas.openxmlformats.org/drawingml/2006/main">
            <a:ext uri="{FF2B5EF4-FFF2-40B4-BE49-F238E27FC236}">
              <a16:creationId xmlns:a16="http://schemas.microsoft.com/office/drawing/2014/main" id="{DDF9799D-16B5-CBD9-84E8-E0AD5CA735D8}"/>
            </a:ext>
          </a:extLst>
        </cdr:cNvPr>
        <cdr:cNvSpPr txBox="1"/>
      </cdr:nvSpPr>
      <cdr:spPr>
        <a:xfrm xmlns:a="http://schemas.openxmlformats.org/drawingml/2006/main">
          <a:off x="4367808" y="0"/>
          <a:ext cx="1008112"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18.xml><?xml version="1.0" encoding="utf-8"?>
<c:userShapes xmlns:c="http://schemas.openxmlformats.org/drawingml/2006/chart">
  <cdr:relSizeAnchor xmlns:cdr="http://schemas.openxmlformats.org/drawingml/2006/chartDrawing">
    <cdr:from>
      <cdr:x>0.03958</cdr:x>
      <cdr:y>0.60504</cdr:y>
    </cdr:from>
    <cdr:to>
      <cdr:x>0.4849</cdr:x>
      <cdr:y>0.65166</cdr:y>
    </cdr:to>
    <cdr:sp macro="" textlink="">
      <cdr:nvSpPr>
        <cdr:cNvPr id="7" name="TextBox 1">
          <a:extLst xmlns:a="http://schemas.openxmlformats.org/drawingml/2006/main">
            <a:ext uri="{FF2B5EF4-FFF2-40B4-BE49-F238E27FC236}">
              <a16:creationId xmlns:a16="http://schemas.microsoft.com/office/drawing/2014/main" id="{3338479E-C46C-9FBC-5D95-A2B421F406A8}"/>
            </a:ext>
          </a:extLst>
        </cdr:cNvPr>
        <cdr:cNvSpPr txBox="1"/>
      </cdr:nvSpPr>
      <cdr:spPr>
        <a:xfrm xmlns:a="http://schemas.openxmlformats.org/drawingml/2006/main">
          <a:off x="241300" y="3584575"/>
          <a:ext cx="2714625"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0.78974</cdr:y>
    </cdr:from>
    <cdr:to>
      <cdr:x>0.53459</cdr:x>
      <cdr:y>0.82012</cdr:y>
    </cdr:to>
    <cdr:sp macro="" textlink="">
      <cdr:nvSpPr>
        <cdr:cNvPr id="8" name="TextBox 1">
          <a:extLst xmlns:a="http://schemas.openxmlformats.org/drawingml/2006/main">
            <a:ext uri="{FF2B5EF4-FFF2-40B4-BE49-F238E27FC236}">
              <a16:creationId xmlns:a16="http://schemas.microsoft.com/office/drawing/2014/main" id="{085BFF58-28D0-39AD-954C-39332C27EE54}"/>
            </a:ext>
          </a:extLst>
        </cdr:cNvPr>
        <cdr:cNvSpPr txBox="1"/>
      </cdr:nvSpPr>
      <cdr:spPr>
        <a:xfrm xmlns:a="http://schemas.openxmlformats.org/drawingml/2006/main">
          <a:off x="0" y="4678825"/>
          <a:ext cx="3240360"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0.48707</cdr:x>
      <cdr:y>0</cdr:y>
    </cdr:from>
    <cdr:to>
      <cdr:x>0.55835</cdr:x>
      <cdr:y>0.07395</cdr:y>
    </cdr:to>
    <cdr:sp macro="" textlink="">
      <cdr:nvSpPr>
        <cdr:cNvPr id="9" name="TextBox 2">
          <a:extLst xmlns:a="http://schemas.openxmlformats.org/drawingml/2006/main">
            <a:ext uri="{FF2B5EF4-FFF2-40B4-BE49-F238E27FC236}">
              <a16:creationId xmlns:a16="http://schemas.microsoft.com/office/drawing/2014/main" id="{DE2D931F-857C-8D24-4C25-221082D18815}"/>
            </a:ext>
          </a:extLst>
        </cdr:cNvPr>
        <cdr:cNvSpPr txBox="1"/>
      </cdr:nvSpPr>
      <cdr:spPr>
        <a:xfrm xmlns:a="http://schemas.openxmlformats.org/drawingml/2006/main">
          <a:off x="2952328" y="0"/>
          <a:ext cx="432048"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0.89099</cdr:x>
      <cdr:y>0</cdr:y>
    </cdr:from>
    <cdr:to>
      <cdr:x>0.97415</cdr:x>
      <cdr:y>0.07395</cdr:y>
    </cdr:to>
    <cdr:sp macro="" textlink="">
      <cdr:nvSpPr>
        <cdr:cNvPr id="10" name="TextBox 2">
          <a:extLst xmlns:a="http://schemas.openxmlformats.org/drawingml/2006/main">
            <a:ext uri="{FF2B5EF4-FFF2-40B4-BE49-F238E27FC236}">
              <a16:creationId xmlns:a16="http://schemas.microsoft.com/office/drawing/2014/main" id="{CD06E678-002F-C4F6-0525-E91C3DDE6CD8}"/>
            </a:ext>
          </a:extLst>
        </cdr:cNvPr>
        <cdr:cNvSpPr txBox="1"/>
      </cdr:nvSpPr>
      <cdr:spPr>
        <a:xfrm xmlns:a="http://schemas.openxmlformats.org/drawingml/2006/main">
          <a:off x="5400600" y="-766399"/>
          <a:ext cx="50405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0.55835</cdr:x>
      <cdr:y>0</cdr:y>
    </cdr:from>
    <cdr:to>
      <cdr:x>0.73655</cdr:x>
      <cdr:y>0.07395</cdr:y>
    </cdr:to>
    <cdr:sp macro="" textlink="">
      <cdr:nvSpPr>
        <cdr:cNvPr id="11" name="TextBox 2">
          <a:extLst xmlns:a="http://schemas.openxmlformats.org/drawingml/2006/main">
            <a:ext uri="{FF2B5EF4-FFF2-40B4-BE49-F238E27FC236}">
              <a16:creationId xmlns:a16="http://schemas.microsoft.com/office/drawing/2014/main" id="{CC16E474-DF0A-05DD-B61A-92E3579EF59A}"/>
            </a:ext>
          </a:extLst>
        </cdr:cNvPr>
        <cdr:cNvSpPr txBox="1"/>
      </cdr:nvSpPr>
      <cdr:spPr>
        <a:xfrm xmlns:a="http://schemas.openxmlformats.org/drawingml/2006/main">
          <a:off x="3384376" y="0"/>
          <a:ext cx="1080120"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0.73655</cdr:x>
      <cdr:y>0</cdr:y>
    </cdr:from>
    <cdr:to>
      <cdr:x>0.89099</cdr:x>
      <cdr:y>0.07395</cdr:y>
    </cdr:to>
    <cdr:sp macro="" textlink="">
      <cdr:nvSpPr>
        <cdr:cNvPr id="12" name="TextBox 2">
          <a:extLst xmlns:a="http://schemas.openxmlformats.org/drawingml/2006/main">
            <a:ext uri="{FF2B5EF4-FFF2-40B4-BE49-F238E27FC236}">
              <a16:creationId xmlns:a16="http://schemas.microsoft.com/office/drawing/2014/main" id="{B90F7E03-85BB-F5D6-0EDA-FE335C4E3E78}"/>
            </a:ext>
          </a:extLst>
        </cdr:cNvPr>
        <cdr:cNvSpPr txBox="1"/>
      </cdr:nvSpPr>
      <cdr:spPr>
        <a:xfrm xmlns:a="http://schemas.openxmlformats.org/drawingml/2006/main">
          <a:off x="4464496" y="0"/>
          <a:ext cx="936104"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19.xml><?xml version="1.0" encoding="utf-8"?>
<c:userShapes xmlns:c="http://schemas.openxmlformats.org/drawingml/2006/chart">
  <cdr:relSizeAnchor xmlns:cdr="http://schemas.openxmlformats.org/drawingml/2006/chartDrawing">
    <cdr:from>
      <cdr:x>0.45313</cdr:x>
      <cdr:y>0</cdr:y>
    </cdr:from>
    <cdr:to>
      <cdr:x>0.56616</cdr:x>
      <cdr:y>0.07395</cdr:y>
    </cdr:to>
    <cdr:sp macro="" textlink="">
      <cdr:nvSpPr>
        <cdr:cNvPr id="6" name="TextBox 2">
          <a:extLst xmlns:a="http://schemas.openxmlformats.org/drawingml/2006/main">
            <a:ext uri="{FF2B5EF4-FFF2-40B4-BE49-F238E27FC236}">
              <a16:creationId xmlns:a16="http://schemas.microsoft.com/office/drawing/2014/main" id="{808F7B83-34D5-4410-2C47-12E11BBC39D9}"/>
            </a:ext>
          </a:extLst>
        </cdr:cNvPr>
        <cdr:cNvSpPr txBox="1"/>
      </cdr:nvSpPr>
      <cdr:spPr>
        <a:xfrm xmlns:a="http://schemas.openxmlformats.org/drawingml/2006/main">
          <a:off x="2746586" y="0"/>
          <a:ext cx="685118"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0.88692</cdr:x>
      <cdr:y>0</cdr:y>
    </cdr:from>
    <cdr:to>
      <cdr:x>0.97007</cdr:x>
      <cdr:y>0.07395</cdr:y>
    </cdr:to>
    <cdr:sp macro="" textlink="">
      <cdr:nvSpPr>
        <cdr:cNvPr id="7" name="TextBox 2">
          <a:extLst xmlns:a="http://schemas.openxmlformats.org/drawingml/2006/main">
            <a:ext uri="{FF2B5EF4-FFF2-40B4-BE49-F238E27FC236}">
              <a16:creationId xmlns:a16="http://schemas.microsoft.com/office/drawing/2014/main" id="{45ECD862-A297-F739-92A7-18D7DEF91904}"/>
            </a:ext>
          </a:extLst>
        </cdr:cNvPr>
        <cdr:cNvSpPr txBox="1"/>
      </cdr:nvSpPr>
      <cdr:spPr>
        <a:xfrm xmlns:a="http://schemas.openxmlformats.org/drawingml/2006/main">
          <a:off x="5375920" y="-764704"/>
          <a:ext cx="50405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0.56616</cdr:x>
      <cdr:y>0</cdr:y>
    </cdr:from>
    <cdr:to>
      <cdr:x>0.7206</cdr:x>
      <cdr:y>0.07395</cdr:y>
    </cdr:to>
    <cdr:sp macro="" textlink="">
      <cdr:nvSpPr>
        <cdr:cNvPr id="8" name="TextBox 2">
          <a:extLst xmlns:a="http://schemas.openxmlformats.org/drawingml/2006/main">
            <a:ext uri="{FF2B5EF4-FFF2-40B4-BE49-F238E27FC236}">
              <a16:creationId xmlns:a16="http://schemas.microsoft.com/office/drawing/2014/main" id="{0A6AE73C-9BB3-D177-C008-7841E0793663}"/>
            </a:ext>
          </a:extLst>
        </cdr:cNvPr>
        <cdr:cNvSpPr txBox="1"/>
      </cdr:nvSpPr>
      <cdr:spPr>
        <a:xfrm xmlns:a="http://schemas.openxmlformats.org/drawingml/2006/main">
          <a:off x="3431704" y="0"/>
          <a:ext cx="936104"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0.7206</cdr:x>
      <cdr:y>0</cdr:y>
    </cdr:from>
    <cdr:to>
      <cdr:x>0.88692</cdr:x>
      <cdr:y>0.07395</cdr:y>
    </cdr:to>
    <cdr:sp macro="" textlink="">
      <cdr:nvSpPr>
        <cdr:cNvPr id="9" name="TextBox 2">
          <a:extLst xmlns:a="http://schemas.openxmlformats.org/drawingml/2006/main">
            <a:ext uri="{FF2B5EF4-FFF2-40B4-BE49-F238E27FC236}">
              <a16:creationId xmlns:a16="http://schemas.microsoft.com/office/drawing/2014/main" id="{CCE9966E-7F16-77E6-BB2F-259B58D7A1C4}"/>
            </a:ext>
          </a:extLst>
        </cdr:cNvPr>
        <cdr:cNvSpPr txBox="1"/>
      </cdr:nvSpPr>
      <cdr:spPr>
        <a:xfrm xmlns:a="http://schemas.openxmlformats.org/drawingml/2006/main">
          <a:off x="4367808" y="-764704"/>
          <a:ext cx="1008112"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2.xml><?xml version="1.0" encoding="utf-8"?>
<c:userShapes xmlns:c="http://schemas.openxmlformats.org/drawingml/2006/chart">
  <cdr:relSizeAnchor xmlns:cdr="http://schemas.openxmlformats.org/drawingml/2006/chartDrawing">
    <cdr:from>
      <cdr:x>0.02355</cdr:x>
      <cdr:y>0.60504</cdr:y>
    </cdr:from>
    <cdr:to>
      <cdr:x>0.54697</cdr:x>
      <cdr:y>0.63532</cdr:y>
    </cdr:to>
    <cdr:sp macro="" textlink="">
      <cdr:nvSpPr>
        <cdr:cNvPr id="2" name="TextBox 1">
          <a:extLst xmlns:a="http://schemas.openxmlformats.org/drawingml/2006/main">
            <a:ext uri="{FF2B5EF4-FFF2-40B4-BE49-F238E27FC236}">
              <a16:creationId xmlns:a16="http://schemas.microsoft.com/office/drawing/2014/main" id="{10DF0D8F-EC39-23DA-9B80-B33135C0C48E}"/>
            </a:ext>
          </a:extLst>
        </cdr:cNvPr>
        <cdr:cNvSpPr txBox="1"/>
      </cdr:nvSpPr>
      <cdr:spPr>
        <a:xfrm xmlns:a="http://schemas.openxmlformats.org/drawingml/2006/main">
          <a:off x="124932" y="3596116"/>
          <a:ext cx="2776157" cy="1800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0.7957</cdr:y>
    </cdr:from>
    <cdr:to>
      <cdr:x>0.77336</cdr:x>
      <cdr:y>0.82348</cdr:y>
    </cdr:to>
    <cdr:sp macro="" textlink="">
      <cdr:nvSpPr>
        <cdr:cNvPr id="3" name="TextBox 2">
          <a:extLst xmlns:a="http://schemas.openxmlformats.org/drawingml/2006/main">
            <a:ext uri="{FF2B5EF4-FFF2-40B4-BE49-F238E27FC236}">
              <a16:creationId xmlns:a16="http://schemas.microsoft.com/office/drawing/2014/main" id="{F493219D-B4BB-E174-F379-D49EE30B3C5C}"/>
            </a:ext>
          </a:extLst>
        </cdr:cNvPr>
        <cdr:cNvSpPr txBox="1"/>
      </cdr:nvSpPr>
      <cdr:spPr>
        <a:xfrm xmlns:a="http://schemas.openxmlformats.org/drawingml/2006/main">
          <a:off x="-4890948" y="4729336"/>
          <a:ext cx="4101834" cy="165113"/>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cdr:x>
      <cdr:y>0.88765</cdr:y>
    </cdr:from>
    <cdr:to>
      <cdr:x>0.70758</cdr:x>
      <cdr:y>0.91921</cdr:y>
    </cdr:to>
    <cdr:sp macro="" textlink="">
      <cdr:nvSpPr>
        <cdr:cNvPr id="4" name="TextBox 1">
          <a:extLst xmlns:a="http://schemas.openxmlformats.org/drawingml/2006/main">
            <a:ext uri="{FF2B5EF4-FFF2-40B4-BE49-F238E27FC236}">
              <a16:creationId xmlns:a16="http://schemas.microsoft.com/office/drawing/2014/main" id="{C22A41F6-32D3-19A4-1E7B-A66B76C52634}"/>
            </a:ext>
          </a:extLst>
        </cdr:cNvPr>
        <cdr:cNvSpPr txBox="1"/>
      </cdr:nvSpPr>
      <cdr:spPr>
        <a:xfrm xmlns:a="http://schemas.openxmlformats.org/drawingml/2006/main">
          <a:off x="0" y="5258927"/>
          <a:ext cx="3492185" cy="186956"/>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IETEICA AR ĀRSTNIECĪBU SAIST. PERSONAS****</a:t>
          </a:r>
        </a:p>
      </cdr:txBody>
    </cdr:sp>
  </cdr:relSizeAnchor>
  <cdr:relSizeAnchor xmlns:cdr="http://schemas.openxmlformats.org/drawingml/2006/chartDrawing">
    <cdr:from>
      <cdr:x>0.48389</cdr:x>
      <cdr:y>0</cdr:y>
    </cdr:from>
    <cdr:to>
      <cdr:x>0.57893</cdr:x>
      <cdr:y>0.09085</cdr:y>
    </cdr:to>
    <cdr:sp macro="" textlink="">
      <cdr:nvSpPr>
        <cdr:cNvPr id="12" name="TextBox 2">
          <a:extLst xmlns:a="http://schemas.openxmlformats.org/drawingml/2006/main">
            <a:ext uri="{FF2B5EF4-FFF2-40B4-BE49-F238E27FC236}">
              <a16:creationId xmlns:a16="http://schemas.microsoft.com/office/drawing/2014/main" id="{F6B31E3A-66B9-C755-BE9C-761A34EE393C}"/>
            </a:ext>
          </a:extLst>
        </cdr:cNvPr>
        <cdr:cNvSpPr txBox="1"/>
      </cdr:nvSpPr>
      <cdr:spPr>
        <a:xfrm xmlns:a="http://schemas.openxmlformats.org/drawingml/2006/main">
          <a:off x="2566518" y="-614085"/>
          <a:ext cx="504056" cy="540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85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0.57893</cdr:x>
      <cdr:y>0</cdr:y>
    </cdr:from>
    <cdr:to>
      <cdr:x>0.67396</cdr:x>
      <cdr:y>0.09085</cdr:y>
    </cdr:to>
    <cdr:sp macro="" textlink="">
      <cdr:nvSpPr>
        <cdr:cNvPr id="14" name="TextBox 2">
          <a:extLst xmlns:a="http://schemas.openxmlformats.org/drawingml/2006/main">
            <a:ext uri="{FF2B5EF4-FFF2-40B4-BE49-F238E27FC236}">
              <a16:creationId xmlns:a16="http://schemas.microsoft.com/office/drawing/2014/main" id="{51C1A6F7-C12C-472B-8539-DF60113E6605}"/>
            </a:ext>
          </a:extLst>
        </cdr:cNvPr>
        <cdr:cNvSpPr txBox="1"/>
      </cdr:nvSpPr>
      <cdr:spPr>
        <a:xfrm xmlns:a="http://schemas.openxmlformats.org/drawingml/2006/main">
          <a:off x="3070574" y="-614085"/>
          <a:ext cx="504056" cy="540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85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0.84949</cdr:x>
      <cdr:y>0</cdr:y>
    </cdr:from>
    <cdr:to>
      <cdr:x>0.94645</cdr:x>
      <cdr:y>0.09085</cdr:y>
    </cdr:to>
    <cdr:sp macro="" textlink="">
      <cdr:nvSpPr>
        <cdr:cNvPr id="15" name="TextBox 2">
          <a:extLst xmlns:a="http://schemas.openxmlformats.org/drawingml/2006/main">
            <a:ext uri="{FF2B5EF4-FFF2-40B4-BE49-F238E27FC236}">
              <a16:creationId xmlns:a16="http://schemas.microsoft.com/office/drawing/2014/main" id="{023A32AB-B200-AAC5-55DA-DD2B6D6536D2}"/>
            </a:ext>
          </a:extLst>
        </cdr:cNvPr>
        <cdr:cNvSpPr txBox="1"/>
      </cdr:nvSpPr>
      <cdr:spPr>
        <a:xfrm xmlns:a="http://schemas.openxmlformats.org/drawingml/2006/main">
          <a:off x="4505635" y="-614085"/>
          <a:ext cx="514254" cy="540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Nekad</a:t>
          </a:r>
          <a:r>
            <a:rPr lang="en-GB" sz="900" b="1" dirty="0">
              <a:solidFill>
                <a:sysClr val="windowText" lastClr="000000"/>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0.67396</cdr:x>
      <cdr:y>0</cdr:y>
    </cdr:from>
    <cdr:to>
      <cdr:x>0.769</cdr:x>
      <cdr:y>0.09085</cdr:y>
    </cdr:to>
    <cdr:sp macro="" textlink="">
      <cdr:nvSpPr>
        <cdr:cNvPr id="16" name="TextBox 2">
          <a:extLst xmlns:a="http://schemas.openxmlformats.org/drawingml/2006/main">
            <a:ext uri="{FF2B5EF4-FFF2-40B4-BE49-F238E27FC236}">
              <a16:creationId xmlns:a16="http://schemas.microsoft.com/office/drawing/2014/main" id="{CD4C35A7-82F7-4572-C7EB-8A16931BCF5A}"/>
            </a:ext>
          </a:extLst>
        </cdr:cNvPr>
        <cdr:cNvSpPr txBox="1"/>
      </cdr:nvSpPr>
      <cdr:spPr>
        <a:xfrm xmlns:a="http://schemas.openxmlformats.org/drawingml/2006/main">
          <a:off x="3574630" y="-614085"/>
          <a:ext cx="504056" cy="540000"/>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85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dr:relSizeAnchor xmlns:cdr="http://schemas.openxmlformats.org/drawingml/2006/chartDrawing">
    <cdr:from>
      <cdr:x>0.769</cdr:x>
      <cdr:y>0</cdr:y>
    </cdr:from>
    <cdr:to>
      <cdr:x>0.85045</cdr:x>
      <cdr:y>0.09085</cdr:y>
    </cdr:to>
    <cdr:sp macro="" textlink="">
      <cdr:nvSpPr>
        <cdr:cNvPr id="17" name="TextBox 2">
          <a:extLst xmlns:a="http://schemas.openxmlformats.org/drawingml/2006/main">
            <a:ext uri="{FF2B5EF4-FFF2-40B4-BE49-F238E27FC236}">
              <a16:creationId xmlns:a16="http://schemas.microsoft.com/office/drawing/2014/main" id="{2A30B991-38FC-A873-6587-DDE964A7AA9E}"/>
            </a:ext>
          </a:extLst>
        </cdr:cNvPr>
        <cdr:cNvSpPr txBox="1"/>
      </cdr:nvSpPr>
      <cdr:spPr>
        <a:xfrm xmlns:a="http://schemas.openxmlformats.org/drawingml/2006/main">
          <a:off x="4078686" y="-614085"/>
          <a:ext cx="432048" cy="540000"/>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userShapes>
</file>

<file path=ppt/drawings/drawing20.xml><?xml version="1.0" encoding="utf-8"?>
<c:userShapes xmlns:c="http://schemas.openxmlformats.org/drawingml/2006/chart">
  <cdr:relSizeAnchor xmlns:cdr="http://schemas.openxmlformats.org/drawingml/2006/chartDrawing">
    <cdr:from>
      <cdr:x>0.03958</cdr:x>
      <cdr:y>0.60504</cdr:y>
    </cdr:from>
    <cdr:to>
      <cdr:x>0.4849</cdr:x>
      <cdr:y>0.65166</cdr:y>
    </cdr:to>
    <cdr:sp macro="" textlink="">
      <cdr:nvSpPr>
        <cdr:cNvPr id="7" name="TextBox 1">
          <a:extLst xmlns:a="http://schemas.openxmlformats.org/drawingml/2006/main">
            <a:ext uri="{FF2B5EF4-FFF2-40B4-BE49-F238E27FC236}">
              <a16:creationId xmlns:a16="http://schemas.microsoft.com/office/drawing/2014/main" id="{3338479E-C46C-9FBC-5D95-A2B421F406A8}"/>
            </a:ext>
          </a:extLst>
        </cdr:cNvPr>
        <cdr:cNvSpPr txBox="1"/>
      </cdr:nvSpPr>
      <cdr:spPr>
        <a:xfrm xmlns:a="http://schemas.openxmlformats.org/drawingml/2006/main">
          <a:off x="241300" y="3584575"/>
          <a:ext cx="2714625"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0.79002</cdr:y>
    </cdr:from>
    <cdr:to>
      <cdr:x>0.53459</cdr:x>
      <cdr:y>0.8204</cdr:y>
    </cdr:to>
    <cdr:sp macro="" textlink="">
      <cdr:nvSpPr>
        <cdr:cNvPr id="8" name="TextBox 1">
          <a:extLst xmlns:a="http://schemas.openxmlformats.org/drawingml/2006/main">
            <a:ext uri="{FF2B5EF4-FFF2-40B4-BE49-F238E27FC236}">
              <a16:creationId xmlns:a16="http://schemas.microsoft.com/office/drawing/2014/main" id="{7C1B5E95-E085-6A1B-9997-D73FBD4484CF}"/>
            </a:ext>
          </a:extLst>
        </cdr:cNvPr>
        <cdr:cNvSpPr txBox="1"/>
      </cdr:nvSpPr>
      <cdr:spPr>
        <a:xfrm xmlns:a="http://schemas.openxmlformats.org/drawingml/2006/main">
          <a:off x="0" y="4680520"/>
          <a:ext cx="3240360"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0.48707</cdr:x>
      <cdr:y>0</cdr:y>
    </cdr:from>
    <cdr:to>
      <cdr:x>0.59399</cdr:x>
      <cdr:y>0.07395</cdr:y>
    </cdr:to>
    <cdr:sp macro="" textlink="">
      <cdr:nvSpPr>
        <cdr:cNvPr id="9" name="TextBox 2">
          <a:extLst xmlns:a="http://schemas.openxmlformats.org/drawingml/2006/main">
            <a:ext uri="{FF2B5EF4-FFF2-40B4-BE49-F238E27FC236}">
              <a16:creationId xmlns:a16="http://schemas.microsoft.com/office/drawing/2014/main" id="{F2C550AA-1D5B-5FCC-B521-E95A405912F6}"/>
            </a:ext>
          </a:extLst>
        </cdr:cNvPr>
        <cdr:cNvSpPr txBox="1"/>
      </cdr:nvSpPr>
      <cdr:spPr>
        <a:xfrm xmlns:a="http://schemas.openxmlformats.org/drawingml/2006/main">
          <a:off x="2952328" y="0"/>
          <a:ext cx="648072"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0.87911</cdr:x>
      <cdr:y>0</cdr:y>
    </cdr:from>
    <cdr:to>
      <cdr:x>0.96227</cdr:x>
      <cdr:y>0.07395</cdr:y>
    </cdr:to>
    <cdr:sp macro="" textlink="">
      <cdr:nvSpPr>
        <cdr:cNvPr id="10" name="TextBox 2">
          <a:extLst xmlns:a="http://schemas.openxmlformats.org/drawingml/2006/main">
            <a:ext uri="{FF2B5EF4-FFF2-40B4-BE49-F238E27FC236}">
              <a16:creationId xmlns:a16="http://schemas.microsoft.com/office/drawing/2014/main" id="{E012B08A-8D3B-6937-29CE-F3ABDB254463}"/>
            </a:ext>
          </a:extLst>
        </cdr:cNvPr>
        <cdr:cNvSpPr txBox="1"/>
      </cdr:nvSpPr>
      <cdr:spPr>
        <a:xfrm xmlns:a="http://schemas.openxmlformats.org/drawingml/2006/main">
          <a:off x="5328592" y="0"/>
          <a:ext cx="50405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0.59399</cdr:x>
      <cdr:y>0</cdr:y>
    </cdr:from>
    <cdr:to>
      <cdr:x>0.73655</cdr:x>
      <cdr:y>0.07395</cdr:y>
    </cdr:to>
    <cdr:sp macro="" textlink="">
      <cdr:nvSpPr>
        <cdr:cNvPr id="11" name="TextBox 2">
          <a:extLst xmlns:a="http://schemas.openxmlformats.org/drawingml/2006/main">
            <a:ext uri="{FF2B5EF4-FFF2-40B4-BE49-F238E27FC236}">
              <a16:creationId xmlns:a16="http://schemas.microsoft.com/office/drawing/2014/main" id="{82D4E170-0C63-582A-7B20-0946CB49A399}"/>
            </a:ext>
          </a:extLst>
        </cdr:cNvPr>
        <cdr:cNvSpPr txBox="1"/>
      </cdr:nvSpPr>
      <cdr:spPr>
        <a:xfrm xmlns:a="http://schemas.openxmlformats.org/drawingml/2006/main">
          <a:off x="3600400" y="0"/>
          <a:ext cx="864096"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0.73655</cdr:x>
      <cdr:y>0</cdr:y>
    </cdr:from>
    <cdr:to>
      <cdr:x>0.87911</cdr:x>
      <cdr:y>0.07395</cdr:y>
    </cdr:to>
    <cdr:sp macro="" textlink="">
      <cdr:nvSpPr>
        <cdr:cNvPr id="12" name="TextBox 2">
          <a:extLst xmlns:a="http://schemas.openxmlformats.org/drawingml/2006/main">
            <a:ext uri="{FF2B5EF4-FFF2-40B4-BE49-F238E27FC236}">
              <a16:creationId xmlns:a16="http://schemas.microsoft.com/office/drawing/2014/main" id="{E1E35E5E-DFA0-5FA5-1AA5-CA589B33FF03}"/>
            </a:ext>
          </a:extLst>
        </cdr:cNvPr>
        <cdr:cNvSpPr txBox="1"/>
      </cdr:nvSpPr>
      <cdr:spPr>
        <a:xfrm xmlns:a="http://schemas.openxmlformats.org/drawingml/2006/main">
          <a:off x="4464496" y="0"/>
          <a:ext cx="864096"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21.xml><?xml version="1.0" encoding="utf-8"?>
<c:userShapes xmlns:c="http://schemas.openxmlformats.org/drawingml/2006/chart">
  <cdr:relSizeAnchor xmlns:cdr="http://schemas.openxmlformats.org/drawingml/2006/chartDrawing">
    <cdr:from>
      <cdr:x>0.44736</cdr:x>
      <cdr:y>0.00857</cdr:y>
    </cdr:from>
    <cdr:to>
      <cdr:x>0.51864</cdr:x>
      <cdr:y>0.08252</cdr:y>
    </cdr:to>
    <cdr:sp macro="" textlink="">
      <cdr:nvSpPr>
        <cdr:cNvPr id="6" name="TextBox 2">
          <a:extLst xmlns:a="http://schemas.openxmlformats.org/drawingml/2006/main">
            <a:ext uri="{FF2B5EF4-FFF2-40B4-BE49-F238E27FC236}">
              <a16:creationId xmlns:a16="http://schemas.microsoft.com/office/drawing/2014/main" id="{3252A6B4-A447-8901-F392-9290744391A1}"/>
            </a:ext>
          </a:extLst>
        </cdr:cNvPr>
        <cdr:cNvSpPr txBox="1"/>
      </cdr:nvSpPr>
      <cdr:spPr>
        <a:xfrm xmlns:a="http://schemas.openxmlformats.org/drawingml/2006/main">
          <a:off x="2711625" y="50800"/>
          <a:ext cx="432048"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0.81564</cdr:x>
      <cdr:y>0.00857</cdr:y>
    </cdr:from>
    <cdr:to>
      <cdr:x>0.97846</cdr:x>
      <cdr:y>0.08252</cdr:y>
    </cdr:to>
    <cdr:sp macro="" textlink="">
      <cdr:nvSpPr>
        <cdr:cNvPr id="7" name="TextBox 2">
          <a:extLst xmlns:a="http://schemas.openxmlformats.org/drawingml/2006/main">
            <a:ext uri="{FF2B5EF4-FFF2-40B4-BE49-F238E27FC236}">
              <a16:creationId xmlns:a16="http://schemas.microsoft.com/office/drawing/2014/main" id="{EAFF72D4-5547-F053-D300-2FE468DC15FC}"/>
            </a:ext>
          </a:extLst>
        </cdr:cNvPr>
        <cdr:cNvSpPr txBox="1"/>
      </cdr:nvSpPr>
      <cdr:spPr>
        <a:xfrm xmlns:a="http://schemas.openxmlformats.org/drawingml/2006/main">
          <a:off x="4943872" y="50800"/>
          <a:ext cx="986904"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0.51864</cdr:x>
      <cdr:y>0.00857</cdr:y>
    </cdr:from>
    <cdr:to>
      <cdr:x>0.69684</cdr:x>
      <cdr:y>0.08252</cdr:y>
    </cdr:to>
    <cdr:sp macro="" textlink="">
      <cdr:nvSpPr>
        <cdr:cNvPr id="8" name="TextBox 2">
          <a:extLst xmlns:a="http://schemas.openxmlformats.org/drawingml/2006/main">
            <a:ext uri="{FF2B5EF4-FFF2-40B4-BE49-F238E27FC236}">
              <a16:creationId xmlns:a16="http://schemas.microsoft.com/office/drawing/2014/main" id="{471C027A-8BB6-0B70-C880-A58C3C01D942}"/>
            </a:ext>
          </a:extLst>
        </cdr:cNvPr>
        <cdr:cNvSpPr txBox="1"/>
      </cdr:nvSpPr>
      <cdr:spPr>
        <a:xfrm xmlns:a="http://schemas.openxmlformats.org/drawingml/2006/main">
          <a:off x="3143672" y="50800"/>
          <a:ext cx="1080120"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0.69684</cdr:x>
      <cdr:y>0.00857</cdr:y>
    </cdr:from>
    <cdr:to>
      <cdr:x>0.81564</cdr:x>
      <cdr:y>0.08252</cdr:y>
    </cdr:to>
    <cdr:sp macro="" textlink="">
      <cdr:nvSpPr>
        <cdr:cNvPr id="9" name="TextBox 2">
          <a:extLst xmlns:a="http://schemas.openxmlformats.org/drawingml/2006/main">
            <a:ext uri="{FF2B5EF4-FFF2-40B4-BE49-F238E27FC236}">
              <a16:creationId xmlns:a16="http://schemas.microsoft.com/office/drawing/2014/main" id="{067013C6-B7E8-ED57-503E-C143317C14EA}"/>
            </a:ext>
          </a:extLst>
        </cdr:cNvPr>
        <cdr:cNvSpPr txBox="1"/>
      </cdr:nvSpPr>
      <cdr:spPr>
        <a:xfrm xmlns:a="http://schemas.openxmlformats.org/drawingml/2006/main">
          <a:off x="4223792" y="50800"/>
          <a:ext cx="720080"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22.xml><?xml version="1.0" encoding="utf-8"?>
<c:userShapes xmlns:c="http://schemas.openxmlformats.org/drawingml/2006/chart">
  <cdr:relSizeAnchor xmlns:cdr="http://schemas.openxmlformats.org/drawingml/2006/chartDrawing">
    <cdr:from>
      <cdr:x>0.47519</cdr:x>
      <cdr:y>0</cdr:y>
    </cdr:from>
    <cdr:to>
      <cdr:x>0.54647</cdr:x>
      <cdr:y>0.07395</cdr:y>
    </cdr:to>
    <cdr:sp macro="" textlink="">
      <cdr:nvSpPr>
        <cdr:cNvPr id="2" name="TextBox 2">
          <a:extLst xmlns:a="http://schemas.openxmlformats.org/drawingml/2006/main">
            <a:ext uri="{FF2B5EF4-FFF2-40B4-BE49-F238E27FC236}">
              <a16:creationId xmlns:a16="http://schemas.microsoft.com/office/drawing/2014/main" id="{896D3268-1DA7-C070-8BFC-649D1E22ADF9}"/>
            </a:ext>
          </a:extLst>
        </cdr:cNvPr>
        <cdr:cNvSpPr txBox="1"/>
      </cdr:nvSpPr>
      <cdr:spPr>
        <a:xfrm xmlns:a="http://schemas.openxmlformats.org/drawingml/2006/main">
          <a:off x="2880321" y="0"/>
          <a:ext cx="432048"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0.85156</cdr:x>
      <cdr:y>0</cdr:y>
    </cdr:from>
    <cdr:to>
      <cdr:x>0.96227</cdr:x>
      <cdr:y>0.07395</cdr:y>
    </cdr:to>
    <cdr:sp macro="" textlink="">
      <cdr:nvSpPr>
        <cdr:cNvPr id="3" name="TextBox 2">
          <a:extLst xmlns:a="http://schemas.openxmlformats.org/drawingml/2006/main">
            <a:ext uri="{FF2B5EF4-FFF2-40B4-BE49-F238E27FC236}">
              <a16:creationId xmlns:a16="http://schemas.microsoft.com/office/drawing/2014/main" id="{176EAF07-34AD-4D81-1215-CB69FAE5D6ED}"/>
            </a:ext>
          </a:extLst>
        </cdr:cNvPr>
        <cdr:cNvSpPr txBox="1"/>
      </cdr:nvSpPr>
      <cdr:spPr>
        <a:xfrm xmlns:a="http://schemas.openxmlformats.org/drawingml/2006/main">
          <a:off x="5161615" y="0"/>
          <a:ext cx="671033"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0.54647</cdr:x>
      <cdr:y>0</cdr:y>
    </cdr:from>
    <cdr:to>
      <cdr:x>0.70091</cdr:x>
      <cdr:y>0.07395</cdr:y>
    </cdr:to>
    <cdr:sp macro="" textlink="">
      <cdr:nvSpPr>
        <cdr:cNvPr id="4" name="TextBox 2">
          <a:extLst xmlns:a="http://schemas.openxmlformats.org/drawingml/2006/main">
            <a:ext uri="{FF2B5EF4-FFF2-40B4-BE49-F238E27FC236}">
              <a16:creationId xmlns:a16="http://schemas.microsoft.com/office/drawing/2014/main" id="{88D5F17D-6A79-D57C-8771-E06A9E7C4AC2}"/>
            </a:ext>
          </a:extLst>
        </cdr:cNvPr>
        <cdr:cNvSpPr txBox="1"/>
      </cdr:nvSpPr>
      <cdr:spPr>
        <a:xfrm xmlns:a="http://schemas.openxmlformats.org/drawingml/2006/main">
          <a:off x="3312368" y="0"/>
          <a:ext cx="936103"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a:solidFill>
                <a:schemeClr val="bg1"/>
              </a:solidFill>
              <a:effectLst/>
              <a:latin typeface="Arial" panose="020B0604020202020204" pitchFamily="34" charset="0"/>
              <a:ea typeface="+mn-ea"/>
              <a:cs typeface="Arial" panose="020B0604020202020204" pitchFamily="34" charset="0"/>
            </a:rPr>
            <a:t>Maza </a:t>
          </a:r>
        </a:p>
      </cdr:txBody>
    </cdr:sp>
  </cdr:relSizeAnchor>
  <cdr:relSizeAnchor xmlns:cdr="http://schemas.openxmlformats.org/drawingml/2006/chartDrawing">
    <cdr:from>
      <cdr:x>0.70091</cdr:x>
      <cdr:y>0</cdr:y>
    </cdr:from>
    <cdr:to>
      <cdr:x>0.85313</cdr:x>
      <cdr:y>0.07395</cdr:y>
    </cdr:to>
    <cdr:sp macro="" textlink="">
      <cdr:nvSpPr>
        <cdr:cNvPr id="5" name="TextBox 2">
          <a:extLst xmlns:a="http://schemas.openxmlformats.org/drawingml/2006/main">
            <a:ext uri="{FF2B5EF4-FFF2-40B4-BE49-F238E27FC236}">
              <a16:creationId xmlns:a16="http://schemas.microsoft.com/office/drawing/2014/main" id="{2E3401F2-600C-3DFD-49F2-C73A1D21D92F}"/>
            </a:ext>
          </a:extLst>
        </cdr:cNvPr>
        <cdr:cNvSpPr txBox="1"/>
      </cdr:nvSpPr>
      <cdr:spPr>
        <a:xfrm xmlns:a="http://schemas.openxmlformats.org/drawingml/2006/main">
          <a:off x="4248472" y="0"/>
          <a:ext cx="922659"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a:solidFill>
                <a:schemeClr val="tx1"/>
              </a:solidFill>
              <a:effectLst/>
              <a:latin typeface="Arial" panose="020B0604020202020204" pitchFamily="34" charset="0"/>
              <a:ea typeface="+mn-ea"/>
              <a:cs typeface="Arial" panose="020B0604020202020204" pitchFamily="34" charset="0"/>
            </a:rPr>
            <a:t>Nekāda </a:t>
          </a:r>
        </a:p>
      </cdr:txBody>
    </cdr:sp>
  </cdr:relSizeAnchor>
  <cdr:relSizeAnchor xmlns:cdr="http://schemas.openxmlformats.org/drawingml/2006/chartDrawing">
    <cdr:from>
      <cdr:x>0.03958</cdr:x>
      <cdr:y>0.60504</cdr:y>
    </cdr:from>
    <cdr:to>
      <cdr:x>0.4849</cdr:x>
      <cdr:y>0.65166</cdr:y>
    </cdr:to>
    <cdr:sp macro="" textlink="">
      <cdr:nvSpPr>
        <cdr:cNvPr id="7" name="TextBox 1">
          <a:extLst xmlns:a="http://schemas.openxmlformats.org/drawingml/2006/main">
            <a:ext uri="{FF2B5EF4-FFF2-40B4-BE49-F238E27FC236}">
              <a16:creationId xmlns:a16="http://schemas.microsoft.com/office/drawing/2014/main" id="{3338479E-C46C-9FBC-5D95-A2B421F406A8}"/>
            </a:ext>
          </a:extLst>
        </cdr:cNvPr>
        <cdr:cNvSpPr txBox="1"/>
      </cdr:nvSpPr>
      <cdr:spPr>
        <a:xfrm xmlns:a="http://schemas.openxmlformats.org/drawingml/2006/main">
          <a:off x="241300" y="3584575"/>
          <a:ext cx="2714625"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0.00838</cdr:x>
      <cdr:y>0.79002</cdr:y>
    </cdr:from>
    <cdr:to>
      <cdr:x>0.54297</cdr:x>
      <cdr:y>0.8204</cdr:y>
    </cdr:to>
    <cdr:sp macro="" textlink="">
      <cdr:nvSpPr>
        <cdr:cNvPr id="8" name="TextBox 1">
          <a:extLst xmlns:a="http://schemas.openxmlformats.org/drawingml/2006/main">
            <a:ext uri="{FF2B5EF4-FFF2-40B4-BE49-F238E27FC236}">
              <a16:creationId xmlns:a16="http://schemas.microsoft.com/office/drawing/2014/main" id="{8D574891-2B6E-75AA-4EBE-0F1AF670646C}"/>
            </a:ext>
          </a:extLst>
        </cdr:cNvPr>
        <cdr:cNvSpPr txBox="1"/>
      </cdr:nvSpPr>
      <cdr:spPr>
        <a:xfrm xmlns:a="http://schemas.openxmlformats.org/drawingml/2006/main">
          <a:off x="50800" y="4680520"/>
          <a:ext cx="3240360"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userShapes>
</file>

<file path=ppt/drawings/drawing23.xml><?xml version="1.0" encoding="utf-8"?>
<c:userShapes xmlns:c="http://schemas.openxmlformats.org/drawingml/2006/chart">
  <cdr:relSizeAnchor xmlns:cdr="http://schemas.openxmlformats.org/drawingml/2006/chartDrawing">
    <cdr:from>
      <cdr:x>0.46724</cdr:x>
      <cdr:y>0</cdr:y>
    </cdr:from>
    <cdr:to>
      <cdr:x>0.53276</cdr:x>
      <cdr:y>0.07395</cdr:y>
    </cdr:to>
    <cdr:sp macro="" textlink="">
      <cdr:nvSpPr>
        <cdr:cNvPr id="6" name="TextBox 2">
          <a:extLst xmlns:a="http://schemas.openxmlformats.org/drawingml/2006/main">
            <a:ext uri="{FF2B5EF4-FFF2-40B4-BE49-F238E27FC236}">
              <a16:creationId xmlns:a16="http://schemas.microsoft.com/office/drawing/2014/main" id="{7BAC31AC-743F-849E-A72A-A09FB2766F54}"/>
            </a:ext>
          </a:extLst>
        </cdr:cNvPr>
        <cdr:cNvSpPr txBox="1"/>
      </cdr:nvSpPr>
      <cdr:spPr>
        <a:xfrm xmlns:a="http://schemas.openxmlformats.org/drawingml/2006/main">
          <a:off x="2832139" y="-836712"/>
          <a:ext cx="397086"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0.82752</cdr:x>
      <cdr:y>0</cdr:y>
    </cdr:from>
    <cdr:to>
      <cdr:x>0.97007</cdr:x>
      <cdr:y>0.07395</cdr:y>
    </cdr:to>
    <cdr:sp macro="" textlink="">
      <cdr:nvSpPr>
        <cdr:cNvPr id="7" name="TextBox 2">
          <a:extLst xmlns:a="http://schemas.openxmlformats.org/drawingml/2006/main">
            <a:ext uri="{FF2B5EF4-FFF2-40B4-BE49-F238E27FC236}">
              <a16:creationId xmlns:a16="http://schemas.microsoft.com/office/drawing/2014/main" id="{921E3088-DF21-B62B-8551-467E3E42C441}"/>
            </a:ext>
          </a:extLst>
        </cdr:cNvPr>
        <cdr:cNvSpPr txBox="1"/>
      </cdr:nvSpPr>
      <cdr:spPr>
        <a:xfrm xmlns:a="http://schemas.openxmlformats.org/drawingml/2006/main">
          <a:off x="5015880" y="0"/>
          <a:ext cx="86409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0.53052</cdr:x>
      <cdr:y>0</cdr:y>
    </cdr:from>
    <cdr:to>
      <cdr:x>0.62556</cdr:x>
      <cdr:y>0.07395</cdr:y>
    </cdr:to>
    <cdr:sp macro="" textlink="">
      <cdr:nvSpPr>
        <cdr:cNvPr id="8" name="TextBox 2">
          <a:extLst xmlns:a="http://schemas.openxmlformats.org/drawingml/2006/main">
            <a:ext uri="{FF2B5EF4-FFF2-40B4-BE49-F238E27FC236}">
              <a16:creationId xmlns:a16="http://schemas.microsoft.com/office/drawing/2014/main" id="{F50F8021-7C62-AD54-4A90-B6FD482375E9}"/>
            </a:ext>
          </a:extLst>
        </cdr:cNvPr>
        <cdr:cNvSpPr txBox="1"/>
      </cdr:nvSpPr>
      <cdr:spPr>
        <a:xfrm xmlns:a="http://schemas.openxmlformats.org/drawingml/2006/main">
          <a:off x="3215680" y="0"/>
          <a:ext cx="576064"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0.62556</cdr:x>
      <cdr:y>0</cdr:y>
    </cdr:from>
    <cdr:to>
      <cdr:x>0.82752</cdr:x>
      <cdr:y>0.07395</cdr:y>
    </cdr:to>
    <cdr:sp macro="" textlink="">
      <cdr:nvSpPr>
        <cdr:cNvPr id="9" name="TextBox 2">
          <a:extLst xmlns:a="http://schemas.openxmlformats.org/drawingml/2006/main">
            <a:ext uri="{FF2B5EF4-FFF2-40B4-BE49-F238E27FC236}">
              <a16:creationId xmlns:a16="http://schemas.microsoft.com/office/drawing/2014/main" id="{0ED92825-F68E-FA10-1648-330CF63A4A49}"/>
            </a:ext>
          </a:extLst>
        </cdr:cNvPr>
        <cdr:cNvSpPr txBox="1"/>
      </cdr:nvSpPr>
      <cdr:spPr>
        <a:xfrm xmlns:a="http://schemas.openxmlformats.org/drawingml/2006/main">
          <a:off x="3791744" y="0"/>
          <a:ext cx="1224136"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24.xml><?xml version="1.0" encoding="utf-8"?>
<c:userShapes xmlns:c="http://schemas.openxmlformats.org/drawingml/2006/chart">
  <cdr:relSizeAnchor xmlns:cdr="http://schemas.openxmlformats.org/drawingml/2006/chartDrawing">
    <cdr:from>
      <cdr:x>0.03333</cdr:x>
      <cdr:y>0.60343</cdr:y>
    </cdr:from>
    <cdr:to>
      <cdr:x>0.47865</cdr:x>
      <cdr:y>0.65005</cdr:y>
    </cdr:to>
    <cdr:sp macro="" textlink="">
      <cdr:nvSpPr>
        <cdr:cNvPr id="7" name="TextBox 1">
          <a:extLst xmlns:a="http://schemas.openxmlformats.org/drawingml/2006/main">
            <a:ext uri="{FF2B5EF4-FFF2-40B4-BE49-F238E27FC236}">
              <a16:creationId xmlns:a16="http://schemas.microsoft.com/office/drawing/2014/main" id="{3338479E-C46C-9FBC-5D95-A2B421F406A8}"/>
            </a:ext>
          </a:extLst>
        </cdr:cNvPr>
        <cdr:cNvSpPr txBox="1"/>
      </cdr:nvSpPr>
      <cdr:spPr>
        <a:xfrm xmlns:a="http://schemas.openxmlformats.org/drawingml/2006/main">
          <a:off x="203200" y="3575050"/>
          <a:ext cx="2714625"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0.79002</cdr:y>
    </cdr:from>
    <cdr:to>
      <cdr:x>0.53459</cdr:x>
      <cdr:y>0.8204</cdr:y>
    </cdr:to>
    <cdr:sp macro="" textlink="">
      <cdr:nvSpPr>
        <cdr:cNvPr id="8" name="TextBox 1">
          <a:extLst xmlns:a="http://schemas.openxmlformats.org/drawingml/2006/main">
            <a:ext uri="{FF2B5EF4-FFF2-40B4-BE49-F238E27FC236}">
              <a16:creationId xmlns:a16="http://schemas.microsoft.com/office/drawing/2014/main" id="{2FB1CC22-3449-C0F0-B781-7EEB7E9D5303}"/>
            </a:ext>
          </a:extLst>
        </cdr:cNvPr>
        <cdr:cNvSpPr txBox="1"/>
      </cdr:nvSpPr>
      <cdr:spPr>
        <a:xfrm xmlns:a="http://schemas.openxmlformats.org/drawingml/2006/main">
          <a:off x="0" y="4680520"/>
          <a:ext cx="3240360"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0.47888</cdr:x>
      <cdr:y>0</cdr:y>
    </cdr:from>
    <cdr:to>
      <cdr:x>0.54647</cdr:x>
      <cdr:y>0.07395</cdr:y>
    </cdr:to>
    <cdr:sp macro="" textlink="">
      <cdr:nvSpPr>
        <cdr:cNvPr id="9" name="TextBox 2">
          <a:extLst xmlns:a="http://schemas.openxmlformats.org/drawingml/2006/main">
            <a:ext uri="{FF2B5EF4-FFF2-40B4-BE49-F238E27FC236}">
              <a16:creationId xmlns:a16="http://schemas.microsoft.com/office/drawing/2014/main" id="{1BFF4109-1F22-8B82-7E23-0ADD8F2F260E}"/>
            </a:ext>
          </a:extLst>
        </cdr:cNvPr>
        <cdr:cNvSpPr txBox="1"/>
      </cdr:nvSpPr>
      <cdr:spPr>
        <a:xfrm xmlns:a="http://schemas.openxmlformats.org/drawingml/2006/main">
          <a:off x="2902666" y="0"/>
          <a:ext cx="409702"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0.81971</cdr:x>
      <cdr:y>0</cdr:y>
    </cdr:from>
    <cdr:to>
      <cdr:x>0.96227</cdr:x>
      <cdr:y>0.07395</cdr:y>
    </cdr:to>
    <cdr:sp macro="" textlink="">
      <cdr:nvSpPr>
        <cdr:cNvPr id="10" name="TextBox 2">
          <a:extLst xmlns:a="http://schemas.openxmlformats.org/drawingml/2006/main">
            <a:ext uri="{FF2B5EF4-FFF2-40B4-BE49-F238E27FC236}">
              <a16:creationId xmlns:a16="http://schemas.microsoft.com/office/drawing/2014/main" id="{A6F135F6-43A2-A58C-28B6-62B3595CA965}"/>
            </a:ext>
          </a:extLst>
        </cdr:cNvPr>
        <cdr:cNvSpPr txBox="1"/>
      </cdr:nvSpPr>
      <cdr:spPr>
        <a:xfrm xmlns:a="http://schemas.openxmlformats.org/drawingml/2006/main">
          <a:off x="4968552" y="-836712"/>
          <a:ext cx="86409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0.54647</cdr:x>
      <cdr:y>0</cdr:y>
    </cdr:from>
    <cdr:to>
      <cdr:x>0.62963</cdr:x>
      <cdr:y>0.07395</cdr:y>
    </cdr:to>
    <cdr:sp macro="" textlink="">
      <cdr:nvSpPr>
        <cdr:cNvPr id="11" name="TextBox 2">
          <a:extLst xmlns:a="http://schemas.openxmlformats.org/drawingml/2006/main">
            <a:ext uri="{FF2B5EF4-FFF2-40B4-BE49-F238E27FC236}">
              <a16:creationId xmlns:a16="http://schemas.microsoft.com/office/drawing/2014/main" id="{F4D60AE6-8F16-875D-DB54-764BD4A45479}"/>
            </a:ext>
          </a:extLst>
        </cdr:cNvPr>
        <cdr:cNvSpPr txBox="1"/>
      </cdr:nvSpPr>
      <cdr:spPr>
        <a:xfrm xmlns:a="http://schemas.openxmlformats.org/drawingml/2006/main">
          <a:off x="3312368" y="-836712"/>
          <a:ext cx="504056"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0.62963</cdr:x>
      <cdr:y>0</cdr:y>
    </cdr:from>
    <cdr:to>
      <cdr:x>0.81971</cdr:x>
      <cdr:y>0.07395</cdr:y>
    </cdr:to>
    <cdr:sp macro="" textlink="">
      <cdr:nvSpPr>
        <cdr:cNvPr id="12" name="TextBox 2">
          <a:extLst xmlns:a="http://schemas.openxmlformats.org/drawingml/2006/main">
            <a:ext uri="{FF2B5EF4-FFF2-40B4-BE49-F238E27FC236}">
              <a16:creationId xmlns:a16="http://schemas.microsoft.com/office/drawing/2014/main" id="{3507E2B9-635D-2E87-F524-8E2F8D1259BB}"/>
            </a:ext>
          </a:extLst>
        </cdr:cNvPr>
        <cdr:cNvSpPr txBox="1"/>
      </cdr:nvSpPr>
      <cdr:spPr>
        <a:xfrm xmlns:a="http://schemas.openxmlformats.org/drawingml/2006/main">
          <a:off x="3816424" y="-836712"/>
          <a:ext cx="1152128"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25.xml><?xml version="1.0" encoding="utf-8"?>
<c:userShapes xmlns:c="http://schemas.openxmlformats.org/drawingml/2006/chart">
  <cdr:relSizeAnchor xmlns:cdr="http://schemas.openxmlformats.org/drawingml/2006/chartDrawing">
    <cdr:from>
      <cdr:x>0.46886</cdr:x>
      <cdr:y>0</cdr:y>
    </cdr:from>
    <cdr:to>
      <cdr:x>0.52826</cdr:x>
      <cdr:y>0.07395</cdr:y>
    </cdr:to>
    <cdr:sp macro="" textlink="">
      <cdr:nvSpPr>
        <cdr:cNvPr id="6" name="TextBox 2">
          <a:extLst xmlns:a="http://schemas.openxmlformats.org/drawingml/2006/main">
            <a:ext uri="{FF2B5EF4-FFF2-40B4-BE49-F238E27FC236}">
              <a16:creationId xmlns:a16="http://schemas.microsoft.com/office/drawing/2014/main" id="{17522E85-9DD2-666C-BE22-7C1CA1291231}"/>
            </a:ext>
          </a:extLst>
        </cdr:cNvPr>
        <cdr:cNvSpPr txBox="1"/>
      </cdr:nvSpPr>
      <cdr:spPr>
        <a:xfrm xmlns:a="http://schemas.openxmlformats.org/drawingml/2006/main">
          <a:off x="2841925" y="0"/>
          <a:ext cx="360041"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0.88465</cdr:x>
      <cdr:y>0</cdr:y>
    </cdr:from>
    <cdr:to>
      <cdr:x>0.96781</cdr:x>
      <cdr:y>0.07395</cdr:y>
    </cdr:to>
    <cdr:sp macro="" textlink="">
      <cdr:nvSpPr>
        <cdr:cNvPr id="7" name="TextBox 2">
          <a:extLst xmlns:a="http://schemas.openxmlformats.org/drawingml/2006/main">
            <a:ext uri="{FF2B5EF4-FFF2-40B4-BE49-F238E27FC236}">
              <a16:creationId xmlns:a16="http://schemas.microsoft.com/office/drawing/2014/main" id="{E276BB7F-9511-F335-00F3-3FE4B4F75F06}"/>
            </a:ext>
          </a:extLst>
        </cdr:cNvPr>
        <cdr:cNvSpPr txBox="1"/>
      </cdr:nvSpPr>
      <cdr:spPr>
        <a:xfrm xmlns:a="http://schemas.openxmlformats.org/drawingml/2006/main">
          <a:off x="5362206" y="0"/>
          <a:ext cx="50405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0.52826</cdr:x>
      <cdr:y>0</cdr:y>
    </cdr:from>
    <cdr:to>
      <cdr:x>0.58766</cdr:x>
      <cdr:y>0.07395</cdr:y>
    </cdr:to>
    <cdr:sp macro="" textlink="">
      <cdr:nvSpPr>
        <cdr:cNvPr id="8" name="TextBox 2">
          <a:extLst xmlns:a="http://schemas.openxmlformats.org/drawingml/2006/main">
            <a:ext uri="{FF2B5EF4-FFF2-40B4-BE49-F238E27FC236}">
              <a16:creationId xmlns:a16="http://schemas.microsoft.com/office/drawing/2014/main" id="{F4954760-38A7-19BB-A606-FB0F9C9F8254}"/>
            </a:ext>
          </a:extLst>
        </cdr:cNvPr>
        <cdr:cNvSpPr txBox="1"/>
      </cdr:nvSpPr>
      <cdr:spPr>
        <a:xfrm xmlns:a="http://schemas.openxmlformats.org/drawingml/2006/main">
          <a:off x="3201966" y="0"/>
          <a:ext cx="360040"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0.58766</cdr:x>
      <cdr:y>0</cdr:y>
    </cdr:from>
    <cdr:to>
      <cdr:x>0.88465</cdr:x>
      <cdr:y>0.07395</cdr:y>
    </cdr:to>
    <cdr:sp macro="" textlink="">
      <cdr:nvSpPr>
        <cdr:cNvPr id="9" name="TextBox 2">
          <a:extLst xmlns:a="http://schemas.openxmlformats.org/drawingml/2006/main">
            <a:ext uri="{FF2B5EF4-FFF2-40B4-BE49-F238E27FC236}">
              <a16:creationId xmlns:a16="http://schemas.microsoft.com/office/drawing/2014/main" id="{F530AED2-F031-EAA9-BF27-803BEA316F34}"/>
            </a:ext>
          </a:extLst>
        </cdr:cNvPr>
        <cdr:cNvSpPr txBox="1"/>
      </cdr:nvSpPr>
      <cdr:spPr>
        <a:xfrm xmlns:a="http://schemas.openxmlformats.org/drawingml/2006/main">
          <a:off x="3562006" y="0"/>
          <a:ext cx="1800200"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26.xml><?xml version="1.0" encoding="utf-8"?>
<c:userShapes xmlns:c="http://schemas.openxmlformats.org/drawingml/2006/chart">
  <cdr:relSizeAnchor xmlns:cdr="http://schemas.openxmlformats.org/drawingml/2006/chartDrawing">
    <cdr:from>
      <cdr:x>0.05459</cdr:x>
      <cdr:y>0.60504</cdr:y>
    </cdr:from>
    <cdr:to>
      <cdr:x>0.49991</cdr:x>
      <cdr:y>0.65166</cdr:y>
    </cdr:to>
    <cdr:sp macro="" textlink="">
      <cdr:nvSpPr>
        <cdr:cNvPr id="7" name="TextBox 1">
          <a:extLst xmlns:a="http://schemas.openxmlformats.org/drawingml/2006/main">
            <a:ext uri="{FF2B5EF4-FFF2-40B4-BE49-F238E27FC236}">
              <a16:creationId xmlns:a16="http://schemas.microsoft.com/office/drawing/2014/main" id="{3338479E-C46C-9FBC-5D95-A2B421F406A8}"/>
            </a:ext>
          </a:extLst>
        </cdr:cNvPr>
        <cdr:cNvSpPr txBox="1"/>
      </cdr:nvSpPr>
      <cdr:spPr>
        <a:xfrm xmlns:a="http://schemas.openxmlformats.org/drawingml/2006/main">
          <a:off x="330916" y="3584590"/>
          <a:ext cx="2699246"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0.01188</cdr:x>
      <cdr:y>0.79002</cdr:y>
    </cdr:from>
    <cdr:to>
      <cdr:x>0.54647</cdr:x>
      <cdr:y>0.8204</cdr:y>
    </cdr:to>
    <cdr:sp macro="" textlink="">
      <cdr:nvSpPr>
        <cdr:cNvPr id="8" name="TextBox 1">
          <a:extLst xmlns:a="http://schemas.openxmlformats.org/drawingml/2006/main">
            <a:ext uri="{FF2B5EF4-FFF2-40B4-BE49-F238E27FC236}">
              <a16:creationId xmlns:a16="http://schemas.microsoft.com/office/drawing/2014/main" id="{54301BFE-FE57-737F-A75E-4AA216148999}"/>
            </a:ext>
          </a:extLst>
        </cdr:cNvPr>
        <cdr:cNvSpPr txBox="1"/>
      </cdr:nvSpPr>
      <cdr:spPr>
        <a:xfrm xmlns:a="http://schemas.openxmlformats.org/drawingml/2006/main">
          <a:off x="72008" y="4680520"/>
          <a:ext cx="3240360"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0.49895</cdr:x>
      <cdr:y>0</cdr:y>
    </cdr:from>
    <cdr:to>
      <cdr:x>0.55835</cdr:x>
      <cdr:y>0.07395</cdr:y>
    </cdr:to>
    <cdr:sp macro="" textlink="">
      <cdr:nvSpPr>
        <cdr:cNvPr id="9" name="TextBox 2">
          <a:extLst xmlns:a="http://schemas.openxmlformats.org/drawingml/2006/main">
            <a:ext uri="{FF2B5EF4-FFF2-40B4-BE49-F238E27FC236}">
              <a16:creationId xmlns:a16="http://schemas.microsoft.com/office/drawing/2014/main" id="{559387BC-FF53-7994-E006-80111E70D267}"/>
            </a:ext>
          </a:extLst>
        </cdr:cNvPr>
        <cdr:cNvSpPr txBox="1"/>
      </cdr:nvSpPr>
      <cdr:spPr>
        <a:xfrm xmlns:a="http://schemas.openxmlformats.org/drawingml/2006/main">
          <a:off x="3024336" y="0"/>
          <a:ext cx="360040" cy="4381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Liela </a:t>
          </a:r>
        </a:p>
      </cdr:txBody>
    </cdr:sp>
  </cdr:relSizeAnchor>
  <cdr:relSizeAnchor xmlns:cdr="http://schemas.openxmlformats.org/drawingml/2006/chartDrawing">
    <cdr:from>
      <cdr:x>0.89099</cdr:x>
      <cdr:y>0</cdr:y>
    </cdr:from>
    <cdr:to>
      <cdr:x>0.97415</cdr:x>
      <cdr:y>0.07395</cdr:y>
    </cdr:to>
    <cdr:sp macro="" textlink="">
      <cdr:nvSpPr>
        <cdr:cNvPr id="10" name="TextBox 2">
          <a:extLst xmlns:a="http://schemas.openxmlformats.org/drawingml/2006/main">
            <a:ext uri="{FF2B5EF4-FFF2-40B4-BE49-F238E27FC236}">
              <a16:creationId xmlns:a16="http://schemas.microsoft.com/office/drawing/2014/main" id="{4153DB31-FEE5-0435-7ED8-62628E91FF3E}"/>
            </a:ext>
          </a:extLst>
        </cdr:cNvPr>
        <cdr:cNvSpPr txBox="1"/>
      </cdr:nvSpPr>
      <cdr:spPr>
        <a:xfrm xmlns:a="http://schemas.openxmlformats.org/drawingml/2006/main">
          <a:off x="5400600" y="0"/>
          <a:ext cx="504056" cy="43812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 </a:t>
          </a:r>
        </a:p>
      </cdr:txBody>
    </cdr:sp>
  </cdr:relSizeAnchor>
  <cdr:relSizeAnchor xmlns:cdr="http://schemas.openxmlformats.org/drawingml/2006/chartDrawing">
    <cdr:from>
      <cdr:x>0.55835</cdr:x>
      <cdr:y>0</cdr:y>
    </cdr:from>
    <cdr:to>
      <cdr:x>0.61775</cdr:x>
      <cdr:y>0.07395</cdr:y>
    </cdr:to>
    <cdr:sp macro="" textlink="">
      <cdr:nvSpPr>
        <cdr:cNvPr id="11" name="TextBox 2">
          <a:extLst xmlns:a="http://schemas.openxmlformats.org/drawingml/2006/main">
            <a:ext uri="{FF2B5EF4-FFF2-40B4-BE49-F238E27FC236}">
              <a16:creationId xmlns:a16="http://schemas.microsoft.com/office/drawing/2014/main" id="{B479DE67-E517-4433-6E25-3EC439267B3C}"/>
            </a:ext>
          </a:extLst>
        </cdr:cNvPr>
        <cdr:cNvSpPr txBox="1"/>
      </cdr:nvSpPr>
      <cdr:spPr>
        <a:xfrm xmlns:a="http://schemas.openxmlformats.org/drawingml/2006/main">
          <a:off x="3384376" y="0"/>
          <a:ext cx="360040" cy="43812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Maza</a:t>
          </a:r>
        </a:p>
      </cdr:txBody>
    </cdr:sp>
  </cdr:relSizeAnchor>
  <cdr:relSizeAnchor xmlns:cdr="http://schemas.openxmlformats.org/drawingml/2006/chartDrawing">
    <cdr:from>
      <cdr:x>0.61775</cdr:x>
      <cdr:y>0</cdr:y>
    </cdr:from>
    <cdr:to>
      <cdr:x>0.89099</cdr:x>
      <cdr:y>0.07395</cdr:y>
    </cdr:to>
    <cdr:sp macro="" textlink="">
      <cdr:nvSpPr>
        <cdr:cNvPr id="12" name="TextBox 2">
          <a:extLst xmlns:a="http://schemas.openxmlformats.org/drawingml/2006/main">
            <a:ext uri="{FF2B5EF4-FFF2-40B4-BE49-F238E27FC236}">
              <a16:creationId xmlns:a16="http://schemas.microsoft.com/office/drawing/2014/main" id="{BAA1B885-67D3-C160-6C46-8F5CC0436C13}"/>
            </a:ext>
          </a:extLst>
        </cdr:cNvPr>
        <cdr:cNvSpPr txBox="1"/>
      </cdr:nvSpPr>
      <cdr:spPr>
        <a:xfrm xmlns:a="http://schemas.openxmlformats.org/drawingml/2006/main">
          <a:off x="3744416" y="0"/>
          <a:ext cx="1656184" cy="43812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Nekāda </a:t>
          </a:r>
        </a:p>
      </cdr:txBody>
    </cdr:sp>
  </cdr:relSizeAnchor>
</c:userShapes>
</file>

<file path=ppt/drawings/drawing27.xml><?xml version="1.0" encoding="utf-8"?>
<c:userShapes xmlns:c="http://schemas.openxmlformats.org/drawingml/2006/chart">
  <cdr:relSizeAnchor xmlns:cdr="http://schemas.openxmlformats.org/drawingml/2006/chartDrawing">
    <cdr:from>
      <cdr:x>0.46314</cdr:x>
      <cdr:y>0</cdr:y>
    </cdr:from>
    <cdr:to>
      <cdr:x>0.65315</cdr:x>
      <cdr:y>0.07412</cdr:y>
    </cdr:to>
    <cdr:sp macro="" textlink="">
      <cdr:nvSpPr>
        <cdr:cNvPr id="2" name="TextBox 2">
          <a:extLst xmlns:a="http://schemas.openxmlformats.org/drawingml/2006/main">
            <a:ext uri="{FF2B5EF4-FFF2-40B4-BE49-F238E27FC236}">
              <a16:creationId xmlns:a16="http://schemas.microsoft.com/office/drawing/2014/main" id="{9F4F191D-5D9C-4791-AE90-A8080E35BB0D}"/>
            </a:ext>
          </a:extLst>
        </cdr:cNvPr>
        <cdr:cNvSpPr txBox="1"/>
      </cdr:nvSpPr>
      <cdr:spPr>
        <a:xfrm xmlns:a="http://schemas.openxmlformats.org/drawingml/2006/main">
          <a:off x="2808312" y="0"/>
          <a:ext cx="1152129" cy="439205"/>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Nē, pirm</a:t>
          </a:r>
          <a:r>
            <a:rPr lang="lv-LV" sz="900" b="1" dirty="0">
              <a:latin typeface="Arial" panose="020B0604020202020204" pitchFamily="34" charset="0"/>
              <a:cs typeface="Arial" panose="020B0604020202020204" pitchFamily="34" charset="0"/>
            </a:rPr>
            <a:t>s tam nesalīdzināja</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0.65315</cdr:x>
      <cdr:y>0</cdr:y>
    </cdr:from>
    <cdr:to>
      <cdr:x>0.90253</cdr:x>
      <cdr:y>0.07412</cdr:y>
    </cdr:to>
    <cdr:sp macro="" textlink="">
      <cdr:nvSpPr>
        <cdr:cNvPr id="4" name="TextBox 2">
          <a:extLst xmlns:a="http://schemas.openxmlformats.org/drawingml/2006/main">
            <a:ext uri="{FF2B5EF4-FFF2-40B4-BE49-F238E27FC236}">
              <a16:creationId xmlns:a16="http://schemas.microsoft.com/office/drawing/2014/main" id="{AA6434E4-53A4-4F52-AADE-8512FD65FAD0}"/>
            </a:ext>
          </a:extLst>
        </cdr:cNvPr>
        <cdr:cNvSpPr txBox="1"/>
      </cdr:nvSpPr>
      <cdr:spPr>
        <a:xfrm xmlns:a="http://schemas.openxmlformats.org/drawingml/2006/main">
          <a:off x="3960440" y="0"/>
          <a:ext cx="1512168" cy="439205"/>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pirms tam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salīdzināja</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0.90253</cdr:x>
      <cdr:y>0</cdr:y>
    </cdr:from>
    <cdr:to>
      <cdr:x>1</cdr:x>
      <cdr:y>0.07412</cdr:y>
    </cdr:to>
    <cdr:sp macro="" textlink="">
      <cdr:nvSpPr>
        <cdr:cNvPr id="6" name="TextBox 2">
          <a:extLst xmlns:a="http://schemas.openxmlformats.org/drawingml/2006/main">
            <a:ext uri="{FF2B5EF4-FFF2-40B4-BE49-F238E27FC236}">
              <a16:creationId xmlns:a16="http://schemas.microsoft.com/office/drawing/2014/main" id="{4BA2A207-DFE0-4AAA-BE30-CC7BFCCD22DB}"/>
            </a:ext>
          </a:extLst>
        </cdr:cNvPr>
        <cdr:cNvSpPr txBox="1"/>
      </cdr:nvSpPr>
      <cdr:spPr>
        <a:xfrm xmlns:a="http://schemas.openxmlformats.org/drawingml/2006/main">
          <a:off x="5472608" y="0"/>
          <a:ext cx="591019" cy="439205"/>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0.46851</cdr:x>
      <cdr:y>0</cdr:y>
    </cdr:from>
    <cdr:to>
      <cdr:x>0.65459</cdr:x>
      <cdr:y>0.07412</cdr:y>
    </cdr:to>
    <cdr:sp macro="" textlink="">
      <cdr:nvSpPr>
        <cdr:cNvPr id="2" name="TextBox 2">
          <a:extLst xmlns:a="http://schemas.openxmlformats.org/drawingml/2006/main">
            <a:ext uri="{FF2B5EF4-FFF2-40B4-BE49-F238E27FC236}">
              <a16:creationId xmlns:a16="http://schemas.microsoft.com/office/drawing/2014/main" id="{9F4F191D-5D9C-4791-AE90-A8080E35BB0D}"/>
            </a:ext>
          </a:extLst>
        </cdr:cNvPr>
        <cdr:cNvSpPr txBox="1"/>
      </cdr:nvSpPr>
      <cdr:spPr>
        <a:xfrm xmlns:a="http://schemas.openxmlformats.org/drawingml/2006/main">
          <a:off x="2866949" y="0"/>
          <a:ext cx="1138653" cy="431389"/>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Nē, pirms tam nesalīdzināja</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0.6532</cdr:x>
      <cdr:y>0</cdr:y>
    </cdr:from>
    <cdr:to>
      <cdr:x>0.89066</cdr:x>
      <cdr:y>0.07412</cdr:y>
    </cdr:to>
    <cdr:sp macro="" textlink="">
      <cdr:nvSpPr>
        <cdr:cNvPr id="4" name="TextBox 2">
          <a:extLst xmlns:a="http://schemas.openxmlformats.org/drawingml/2006/main">
            <a:ext uri="{FF2B5EF4-FFF2-40B4-BE49-F238E27FC236}">
              <a16:creationId xmlns:a16="http://schemas.microsoft.com/office/drawing/2014/main" id="{AA6434E4-53A4-4F52-AADE-8512FD65FAD0}"/>
            </a:ext>
          </a:extLst>
        </cdr:cNvPr>
        <cdr:cNvSpPr txBox="1"/>
      </cdr:nvSpPr>
      <cdr:spPr>
        <a:xfrm xmlns:a="http://schemas.openxmlformats.org/drawingml/2006/main">
          <a:off x="3960761" y="0"/>
          <a:ext cx="1439840" cy="439205"/>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pirms tam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salīdzināja</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0.89066</cdr:x>
      <cdr:y>0</cdr:y>
    </cdr:from>
    <cdr:to>
      <cdr:x>1</cdr:x>
      <cdr:y>0.07412</cdr:y>
    </cdr:to>
    <cdr:sp macro="" textlink="">
      <cdr:nvSpPr>
        <cdr:cNvPr id="6" name="TextBox 2">
          <a:extLst xmlns:a="http://schemas.openxmlformats.org/drawingml/2006/main">
            <a:ext uri="{FF2B5EF4-FFF2-40B4-BE49-F238E27FC236}">
              <a16:creationId xmlns:a16="http://schemas.microsoft.com/office/drawing/2014/main" id="{4BA2A207-DFE0-4AAA-BE30-CC7BFCCD22DB}"/>
            </a:ext>
          </a:extLst>
        </cdr:cNvPr>
        <cdr:cNvSpPr txBox="1"/>
      </cdr:nvSpPr>
      <cdr:spPr>
        <a:xfrm xmlns:a="http://schemas.openxmlformats.org/drawingml/2006/main">
          <a:off x="5400600" y="0"/>
          <a:ext cx="663027" cy="439205"/>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0.0224</cdr:x>
      <cdr:y>0.55899</cdr:y>
    </cdr:from>
    <cdr:to>
      <cdr:x>0.46781</cdr:x>
      <cdr:y>0.6056</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5825" y="3312368"/>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0.77755</cdr:y>
    </cdr:from>
    <cdr:to>
      <cdr:x>0.59835</cdr:x>
      <cdr:y>0.80792</cdr:y>
    </cdr:to>
    <cdr:sp macro="" textlink="">
      <cdr:nvSpPr>
        <cdr:cNvPr id="7" name="TextBox 1">
          <a:extLst xmlns:a="http://schemas.openxmlformats.org/drawingml/2006/main">
            <a:ext uri="{FF2B5EF4-FFF2-40B4-BE49-F238E27FC236}">
              <a16:creationId xmlns:a16="http://schemas.microsoft.com/office/drawing/2014/main" id="{34F4084D-5FC8-A86F-70A7-6800D14FCDA8}"/>
            </a:ext>
          </a:extLst>
        </cdr:cNvPr>
        <cdr:cNvSpPr txBox="1"/>
      </cdr:nvSpPr>
      <cdr:spPr>
        <a:xfrm xmlns:a="http://schemas.openxmlformats.org/drawingml/2006/main">
          <a:off x="0" y="4607426"/>
          <a:ext cx="3628158"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userShapes>
</file>

<file path=ppt/drawings/drawing29.xml><?xml version="1.0" encoding="utf-8"?>
<c:userShapes xmlns:c="http://schemas.openxmlformats.org/drawingml/2006/chart">
  <cdr:relSizeAnchor xmlns:cdr="http://schemas.openxmlformats.org/drawingml/2006/chartDrawing">
    <cdr:from>
      <cdr:x>0.7292</cdr:x>
      <cdr:y>0.16305</cdr:y>
    </cdr:from>
    <cdr:to>
      <cdr:x>0.77672</cdr:x>
      <cdr:y>0.25203</cdr:y>
    </cdr:to>
    <cdr:cxnSp macro="">
      <cdr:nvCxnSpPr>
        <cdr:cNvPr id="2" name="Straight Arrow Connector 1">
          <a:extLst xmlns:a="http://schemas.openxmlformats.org/drawingml/2006/main">
            <a:ext uri="{FF2B5EF4-FFF2-40B4-BE49-F238E27FC236}">
              <a16:creationId xmlns:a16="http://schemas.microsoft.com/office/drawing/2014/main" id="{2E359C81-59A9-5F6D-99A6-3D3304942341}"/>
            </a:ext>
          </a:extLst>
        </cdr:cNvPr>
        <cdr:cNvCxnSpPr>
          <a:cxnSpLocks xmlns:a="http://schemas.openxmlformats.org/drawingml/2006/main"/>
        </cdr:cNvCxnSpPr>
      </cdr:nvCxnSpPr>
      <cdr:spPr>
        <a:xfrm xmlns:a="http://schemas.openxmlformats.org/drawingml/2006/main">
          <a:off x="4419963" y="989464"/>
          <a:ext cx="288032" cy="540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0.62228</cdr:x>
      <cdr:y>0.88993</cdr:y>
    </cdr:from>
    <cdr:to>
      <cdr:x>0.65792</cdr:x>
      <cdr:y>0.97891</cdr:y>
    </cdr:to>
    <cdr:cxnSp macro="">
      <cdr:nvCxnSpPr>
        <cdr:cNvPr id="6" name="Straight Arrow Connector 5">
          <a:extLst xmlns:a="http://schemas.openxmlformats.org/drawingml/2006/main">
            <a:ext uri="{FF2B5EF4-FFF2-40B4-BE49-F238E27FC236}">
              <a16:creationId xmlns:a16="http://schemas.microsoft.com/office/drawing/2014/main" id="{B69B5020-A7B7-7F05-5C79-80FDB685A404}"/>
            </a:ext>
          </a:extLst>
        </cdr:cNvPr>
        <cdr:cNvCxnSpPr>
          <a:cxnSpLocks xmlns:a="http://schemas.openxmlformats.org/drawingml/2006/main"/>
        </cdr:cNvCxnSpPr>
      </cdr:nvCxnSpPr>
      <cdr:spPr>
        <a:xfrm xmlns:a="http://schemas.openxmlformats.org/drawingml/2006/main" flipV="1">
          <a:off x="3771891" y="5400600"/>
          <a:ext cx="216024" cy="540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0.46785</cdr:x>
      <cdr:y>0</cdr:y>
    </cdr:from>
    <cdr:to>
      <cdr:x>0.62228</cdr:x>
      <cdr:y>0.08898</cdr:y>
    </cdr:to>
    <cdr:sp macro="" textlink="">
      <cdr:nvSpPr>
        <cdr:cNvPr id="8" name="TextBox 2">
          <a:extLst xmlns:a="http://schemas.openxmlformats.org/drawingml/2006/main">
            <a:ext uri="{FF2B5EF4-FFF2-40B4-BE49-F238E27FC236}">
              <a16:creationId xmlns:a16="http://schemas.microsoft.com/office/drawing/2014/main" id="{5199CEA2-03E9-D923-B7F5-1681D549B5D0}"/>
            </a:ext>
          </a:extLst>
        </cdr:cNvPr>
        <cdr:cNvSpPr txBox="1"/>
      </cdr:nvSpPr>
      <cdr:spPr>
        <a:xfrm xmlns:a="http://schemas.openxmlformats.org/drawingml/2006/main">
          <a:off x="2835787" y="0"/>
          <a:ext cx="936079" cy="539981"/>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Specializēta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klīnika</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0.62228</cdr:x>
      <cdr:y>0</cdr:y>
    </cdr:from>
    <cdr:to>
      <cdr:x>0.78883</cdr:x>
      <cdr:y>0.08898</cdr:y>
    </cdr:to>
    <cdr:sp macro="" textlink="">
      <cdr:nvSpPr>
        <cdr:cNvPr id="9" name="TextBox 2">
          <a:extLst xmlns:a="http://schemas.openxmlformats.org/drawingml/2006/main">
            <a:ext uri="{FF2B5EF4-FFF2-40B4-BE49-F238E27FC236}">
              <a16:creationId xmlns:a16="http://schemas.microsoft.com/office/drawing/2014/main" id="{33F97597-89A9-9393-6E41-B36F6C7D0439}"/>
            </a:ext>
          </a:extLst>
        </cdr:cNvPr>
        <cdr:cNvSpPr txBox="1"/>
      </cdr:nvSpPr>
      <cdr:spPr>
        <a:xfrm xmlns:a="http://schemas.openxmlformats.org/drawingml/2006/main">
          <a:off x="3771891" y="-620688"/>
          <a:ext cx="1009468" cy="540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Skaistum-</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kopšanas salons</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0.7886</cdr:x>
      <cdr:y>0</cdr:y>
    </cdr:from>
    <cdr:to>
      <cdr:x>0.91928</cdr:x>
      <cdr:y>0.08898</cdr:y>
    </cdr:to>
    <cdr:sp macro="" textlink="">
      <cdr:nvSpPr>
        <cdr:cNvPr id="10" name="TextBox 2">
          <a:extLst xmlns:a="http://schemas.openxmlformats.org/drawingml/2006/main">
            <a:ext uri="{FF2B5EF4-FFF2-40B4-BE49-F238E27FC236}">
              <a16:creationId xmlns:a16="http://schemas.microsoft.com/office/drawing/2014/main" id="{CF57D318-C875-470D-3B19-AFF08649FEAE}"/>
            </a:ext>
          </a:extLst>
        </cdr:cNvPr>
        <cdr:cNvSpPr txBox="1"/>
      </cdr:nvSpPr>
      <cdr:spPr>
        <a:xfrm xmlns:a="http://schemas.openxmlformats.org/drawingml/2006/main">
          <a:off x="4780004" y="0"/>
          <a:ext cx="792087" cy="540000"/>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chemeClr val="bg1"/>
              </a:solidFill>
              <a:latin typeface="Arial" panose="020B0604020202020204" pitchFamily="34" charset="0"/>
              <a:cs typeface="Arial" panose="020B0604020202020204" pitchFamily="34" charset="0"/>
            </a:rPr>
            <a:t>Individuāls </a:t>
          </a:r>
          <a:br>
            <a:rPr lang="lv-LV" sz="900" b="1" dirty="0">
              <a:solidFill>
                <a:schemeClr val="bg1"/>
              </a:solidFill>
              <a:latin typeface="Arial" panose="020B0604020202020204" pitchFamily="34" charset="0"/>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pakalpojumu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sniedzējs</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0.91928</cdr:x>
      <cdr:y>0</cdr:y>
    </cdr:from>
    <cdr:to>
      <cdr:x>0.97868</cdr:x>
      <cdr:y>0.08898</cdr:y>
    </cdr:to>
    <cdr:sp macro="" textlink="">
      <cdr:nvSpPr>
        <cdr:cNvPr id="11" name="TextBox 2">
          <a:extLst xmlns:a="http://schemas.openxmlformats.org/drawingml/2006/main">
            <a:ext uri="{FF2B5EF4-FFF2-40B4-BE49-F238E27FC236}">
              <a16:creationId xmlns:a16="http://schemas.microsoft.com/office/drawing/2014/main" id="{3A3AA3B6-A918-4BC7-B620-BB4325543B27}"/>
            </a:ext>
          </a:extLst>
        </cdr:cNvPr>
        <cdr:cNvSpPr txBox="1"/>
      </cdr:nvSpPr>
      <cdr:spPr>
        <a:xfrm xmlns:a="http://schemas.openxmlformats.org/drawingml/2006/main">
          <a:off x="5572092" y="0"/>
          <a:ext cx="360039" cy="540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Cita vieta</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0.47504</cdr:x>
      <cdr:y>0</cdr:y>
    </cdr:from>
    <cdr:to>
      <cdr:x>0.57363</cdr:x>
      <cdr:y>0.09088</cdr:y>
    </cdr:to>
    <cdr:sp macro="" textlink="">
      <cdr:nvSpPr>
        <cdr:cNvPr id="2" name="TextBox 2">
          <a:extLst xmlns:a="http://schemas.openxmlformats.org/drawingml/2006/main">
            <a:ext uri="{FF2B5EF4-FFF2-40B4-BE49-F238E27FC236}">
              <a16:creationId xmlns:a16="http://schemas.microsoft.com/office/drawing/2014/main" id="{F6B31E3A-66B9-C755-BE9C-761A34EE393C}"/>
            </a:ext>
          </a:extLst>
        </cdr:cNvPr>
        <cdr:cNvSpPr txBox="1"/>
      </cdr:nvSpPr>
      <cdr:spPr>
        <a:xfrm xmlns:a="http://schemas.openxmlformats.org/drawingml/2006/main">
          <a:off x="2428691" y="-561831"/>
          <a:ext cx="504056" cy="540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85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0.57363</cdr:x>
      <cdr:y>0</cdr:y>
    </cdr:from>
    <cdr:to>
      <cdr:x>0.67223</cdr:x>
      <cdr:y>0.09088</cdr:y>
    </cdr:to>
    <cdr:sp macro="" textlink="">
      <cdr:nvSpPr>
        <cdr:cNvPr id="3" name="TextBox 2">
          <a:extLst xmlns:a="http://schemas.openxmlformats.org/drawingml/2006/main">
            <a:ext uri="{FF2B5EF4-FFF2-40B4-BE49-F238E27FC236}">
              <a16:creationId xmlns:a16="http://schemas.microsoft.com/office/drawing/2014/main" id="{51C1A6F7-C12C-472B-8539-DF60113E6605}"/>
            </a:ext>
          </a:extLst>
        </cdr:cNvPr>
        <cdr:cNvSpPr txBox="1"/>
      </cdr:nvSpPr>
      <cdr:spPr>
        <a:xfrm xmlns:a="http://schemas.openxmlformats.org/drawingml/2006/main">
          <a:off x="2932747" y="-561831"/>
          <a:ext cx="504056" cy="540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85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0.85433</cdr:x>
      <cdr:y>0</cdr:y>
    </cdr:from>
    <cdr:to>
      <cdr:x>0.95491</cdr:x>
      <cdr:y>0.09088</cdr:y>
    </cdr:to>
    <cdr:sp macro="" textlink="">
      <cdr:nvSpPr>
        <cdr:cNvPr id="4" name="TextBox 2">
          <a:extLst xmlns:a="http://schemas.openxmlformats.org/drawingml/2006/main">
            <a:ext uri="{FF2B5EF4-FFF2-40B4-BE49-F238E27FC236}">
              <a16:creationId xmlns:a16="http://schemas.microsoft.com/office/drawing/2014/main" id="{023A32AB-B200-AAC5-55DA-DD2B6D6536D2}"/>
            </a:ext>
          </a:extLst>
        </cdr:cNvPr>
        <cdr:cNvSpPr txBox="1"/>
      </cdr:nvSpPr>
      <cdr:spPr>
        <a:xfrm xmlns:a="http://schemas.openxmlformats.org/drawingml/2006/main">
          <a:off x="4367808" y="0"/>
          <a:ext cx="514254" cy="540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Nekad</a:t>
          </a:r>
          <a:r>
            <a:rPr lang="en-GB" sz="900" b="1" dirty="0">
              <a:solidFill>
                <a:sysClr val="windowText" lastClr="000000"/>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0.67223</cdr:x>
      <cdr:y>0</cdr:y>
    </cdr:from>
    <cdr:to>
      <cdr:x>0.77082</cdr:x>
      <cdr:y>0.09088</cdr:y>
    </cdr:to>
    <cdr:sp macro="" textlink="">
      <cdr:nvSpPr>
        <cdr:cNvPr id="5" name="TextBox 2">
          <a:extLst xmlns:a="http://schemas.openxmlformats.org/drawingml/2006/main">
            <a:ext uri="{FF2B5EF4-FFF2-40B4-BE49-F238E27FC236}">
              <a16:creationId xmlns:a16="http://schemas.microsoft.com/office/drawing/2014/main" id="{CD4C35A7-82F7-4572-C7EB-8A16931BCF5A}"/>
            </a:ext>
          </a:extLst>
        </cdr:cNvPr>
        <cdr:cNvSpPr txBox="1"/>
      </cdr:nvSpPr>
      <cdr:spPr>
        <a:xfrm xmlns:a="http://schemas.openxmlformats.org/drawingml/2006/main">
          <a:off x="3436803" y="-561831"/>
          <a:ext cx="504056" cy="540000"/>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85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dr:relSizeAnchor xmlns:cdr="http://schemas.openxmlformats.org/drawingml/2006/chartDrawing">
    <cdr:from>
      <cdr:x>0.77082</cdr:x>
      <cdr:y>0</cdr:y>
    </cdr:from>
    <cdr:to>
      <cdr:x>0.85532</cdr:x>
      <cdr:y>0.09088</cdr:y>
    </cdr:to>
    <cdr:sp macro="" textlink="">
      <cdr:nvSpPr>
        <cdr:cNvPr id="6" name="TextBox 2">
          <a:extLst xmlns:a="http://schemas.openxmlformats.org/drawingml/2006/main">
            <a:ext uri="{FF2B5EF4-FFF2-40B4-BE49-F238E27FC236}">
              <a16:creationId xmlns:a16="http://schemas.microsoft.com/office/drawing/2014/main" id="{2A30B991-38FC-A873-6587-DDE964A7AA9E}"/>
            </a:ext>
          </a:extLst>
        </cdr:cNvPr>
        <cdr:cNvSpPr txBox="1"/>
      </cdr:nvSpPr>
      <cdr:spPr>
        <a:xfrm xmlns:a="http://schemas.openxmlformats.org/drawingml/2006/main">
          <a:off x="3940859" y="-561831"/>
          <a:ext cx="432048" cy="540000"/>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userShapes>
</file>

<file path=ppt/drawings/drawing30.xml><?xml version="1.0" encoding="utf-8"?>
<c:userShapes xmlns:c="http://schemas.openxmlformats.org/drawingml/2006/chart">
  <cdr:relSizeAnchor xmlns:cdr="http://schemas.openxmlformats.org/drawingml/2006/chartDrawing">
    <cdr:from>
      <cdr:x>0.02786</cdr:x>
      <cdr:y>0.55687</cdr:y>
    </cdr:from>
    <cdr:to>
      <cdr:x>0.47318</cdr:x>
      <cdr:y>0.60349</cdr:y>
    </cdr:to>
    <cdr:sp macro="" textlink="">
      <cdr:nvSpPr>
        <cdr:cNvPr id="7" name="TextBox 1">
          <a:extLst xmlns:a="http://schemas.openxmlformats.org/drawingml/2006/main">
            <a:ext uri="{FF2B5EF4-FFF2-40B4-BE49-F238E27FC236}">
              <a16:creationId xmlns:a16="http://schemas.microsoft.com/office/drawing/2014/main" id="{3338479E-C46C-9FBC-5D95-A2B421F406A8}"/>
            </a:ext>
          </a:extLst>
        </cdr:cNvPr>
        <cdr:cNvSpPr txBox="1"/>
      </cdr:nvSpPr>
      <cdr:spPr>
        <a:xfrm xmlns:a="http://schemas.openxmlformats.org/drawingml/2006/main">
          <a:off x="168846" y="3379978"/>
          <a:ext cx="2699246" cy="2829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0.00218</cdr:x>
      <cdr:y>0.77023</cdr:y>
    </cdr:from>
    <cdr:to>
      <cdr:x>0.60075</cdr:x>
      <cdr:y>0.79988</cdr:y>
    </cdr:to>
    <cdr:sp macro="" textlink="">
      <cdr:nvSpPr>
        <cdr:cNvPr id="8" name="TextBox 1">
          <a:extLst xmlns:a="http://schemas.openxmlformats.org/drawingml/2006/main">
            <a:ext uri="{FF2B5EF4-FFF2-40B4-BE49-F238E27FC236}">
              <a16:creationId xmlns:a16="http://schemas.microsoft.com/office/drawing/2014/main" id="{261C8570-4ACD-9EF5-F64C-936BF2AA103B}"/>
            </a:ext>
          </a:extLst>
        </cdr:cNvPr>
        <cdr:cNvSpPr txBox="1"/>
      </cdr:nvSpPr>
      <cdr:spPr>
        <a:xfrm xmlns:a="http://schemas.openxmlformats.org/drawingml/2006/main">
          <a:off x="13199" y="4675014"/>
          <a:ext cx="3628171" cy="179961"/>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0.47519</cdr:x>
      <cdr:y>0</cdr:y>
    </cdr:from>
    <cdr:to>
      <cdr:x>0.68903</cdr:x>
      <cdr:y>0.08897</cdr:y>
    </cdr:to>
    <cdr:sp macro="" textlink="">
      <cdr:nvSpPr>
        <cdr:cNvPr id="6" name="TextBox 2">
          <a:extLst xmlns:a="http://schemas.openxmlformats.org/drawingml/2006/main">
            <a:ext uri="{FF2B5EF4-FFF2-40B4-BE49-F238E27FC236}">
              <a16:creationId xmlns:a16="http://schemas.microsoft.com/office/drawing/2014/main" id="{5199CEA2-03E9-D923-B7F5-1681D549B5D0}"/>
            </a:ext>
          </a:extLst>
        </cdr:cNvPr>
        <cdr:cNvSpPr txBox="1"/>
      </cdr:nvSpPr>
      <cdr:spPr>
        <a:xfrm xmlns:a="http://schemas.openxmlformats.org/drawingml/2006/main">
          <a:off x="2880320" y="0"/>
          <a:ext cx="1296144" cy="540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Specializēta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klīnika</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0.68903</cdr:x>
      <cdr:y>0</cdr:y>
    </cdr:from>
    <cdr:to>
      <cdr:x>0.80783</cdr:x>
      <cdr:y>0.08897</cdr:y>
    </cdr:to>
    <cdr:sp macro="" textlink="">
      <cdr:nvSpPr>
        <cdr:cNvPr id="11" name="TextBox 2">
          <a:extLst xmlns:a="http://schemas.openxmlformats.org/drawingml/2006/main">
            <a:ext uri="{FF2B5EF4-FFF2-40B4-BE49-F238E27FC236}">
              <a16:creationId xmlns:a16="http://schemas.microsoft.com/office/drawing/2014/main" id="{33F97597-89A9-9393-6E41-B36F6C7D0439}"/>
            </a:ext>
          </a:extLst>
        </cdr:cNvPr>
        <cdr:cNvSpPr txBox="1"/>
      </cdr:nvSpPr>
      <cdr:spPr>
        <a:xfrm xmlns:a="http://schemas.openxmlformats.org/drawingml/2006/main">
          <a:off x="4176464" y="0"/>
          <a:ext cx="720079" cy="540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Skaistum-</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kopšanas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salons</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0.80783</cdr:x>
      <cdr:y>0</cdr:y>
    </cdr:from>
    <cdr:to>
      <cdr:x>0.93851</cdr:x>
      <cdr:y>0.08897</cdr:y>
    </cdr:to>
    <cdr:sp macro="" textlink="">
      <cdr:nvSpPr>
        <cdr:cNvPr id="12" name="TextBox 2">
          <a:extLst xmlns:a="http://schemas.openxmlformats.org/drawingml/2006/main">
            <a:ext uri="{FF2B5EF4-FFF2-40B4-BE49-F238E27FC236}">
              <a16:creationId xmlns:a16="http://schemas.microsoft.com/office/drawing/2014/main" id="{CF57D318-C875-470D-3B19-AFF08649FEAE}"/>
            </a:ext>
          </a:extLst>
        </cdr:cNvPr>
        <cdr:cNvSpPr txBox="1"/>
      </cdr:nvSpPr>
      <cdr:spPr>
        <a:xfrm xmlns:a="http://schemas.openxmlformats.org/drawingml/2006/main">
          <a:off x="4896544" y="0"/>
          <a:ext cx="792088" cy="540000"/>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chemeClr val="bg1"/>
              </a:solidFill>
              <a:latin typeface="Arial" panose="020B0604020202020204" pitchFamily="34" charset="0"/>
              <a:cs typeface="Arial" panose="020B0604020202020204" pitchFamily="34" charset="0"/>
            </a:rPr>
            <a:t>Individuāls </a:t>
          </a:r>
          <a:br>
            <a:rPr lang="lv-LV" sz="900" b="1" dirty="0">
              <a:solidFill>
                <a:schemeClr val="bg1"/>
              </a:solidFill>
              <a:latin typeface="Arial" panose="020B0604020202020204" pitchFamily="34" charset="0"/>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pakalpojumu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sniedzējs</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0.93851</cdr:x>
      <cdr:y>0</cdr:y>
    </cdr:from>
    <cdr:to>
      <cdr:x>1</cdr:x>
      <cdr:y>0.08897</cdr:y>
    </cdr:to>
    <cdr:sp macro="" textlink="">
      <cdr:nvSpPr>
        <cdr:cNvPr id="13" name="TextBox 2">
          <a:extLst xmlns:a="http://schemas.openxmlformats.org/drawingml/2006/main">
            <a:ext uri="{FF2B5EF4-FFF2-40B4-BE49-F238E27FC236}">
              <a16:creationId xmlns:a16="http://schemas.microsoft.com/office/drawing/2014/main" id="{3A3AA3B6-A918-4BC7-B620-BB4325543B27}"/>
            </a:ext>
          </a:extLst>
        </cdr:cNvPr>
        <cdr:cNvSpPr txBox="1"/>
      </cdr:nvSpPr>
      <cdr:spPr>
        <a:xfrm xmlns:a="http://schemas.openxmlformats.org/drawingml/2006/main">
          <a:off x="5688632" y="0"/>
          <a:ext cx="372732" cy="540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Cita vieta</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0.44334</cdr:x>
      <cdr:y>0</cdr:y>
    </cdr:from>
    <cdr:to>
      <cdr:x>0.51422</cdr:x>
      <cdr:y>0.07349</cdr:y>
    </cdr:to>
    <cdr:sp macro="" textlink="">
      <cdr:nvSpPr>
        <cdr:cNvPr id="2" name="TextBox 2">
          <a:extLst xmlns:a="http://schemas.openxmlformats.org/drawingml/2006/main">
            <a:ext uri="{FF2B5EF4-FFF2-40B4-BE49-F238E27FC236}">
              <a16:creationId xmlns:a16="http://schemas.microsoft.com/office/drawing/2014/main" id="{9F4F191D-5D9C-4791-AE90-A8080E35BB0D}"/>
            </a:ext>
          </a:extLst>
        </cdr:cNvPr>
        <cdr:cNvSpPr txBox="1"/>
      </cdr:nvSpPr>
      <cdr:spPr>
        <a:xfrm xmlns:a="http://schemas.openxmlformats.org/drawingml/2006/main">
          <a:off x="2688248" y="0"/>
          <a:ext cx="429790" cy="4392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Nē, nebija</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0.51144</cdr:x>
      <cdr:y>0</cdr:y>
    </cdr:from>
    <cdr:to>
      <cdr:x>0.84777</cdr:x>
      <cdr:y>0.07349</cdr:y>
    </cdr:to>
    <cdr:sp macro="" textlink="">
      <cdr:nvSpPr>
        <cdr:cNvPr id="4" name="TextBox 2">
          <a:extLst xmlns:a="http://schemas.openxmlformats.org/drawingml/2006/main">
            <a:ext uri="{FF2B5EF4-FFF2-40B4-BE49-F238E27FC236}">
              <a16:creationId xmlns:a16="http://schemas.microsoft.com/office/drawing/2014/main" id="{AA6434E4-53A4-4F52-AADE-8512FD65FAD0}"/>
            </a:ext>
          </a:extLst>
        </cdr:cNvPr>
        <cdr:cNvSpPr txBox="1"/>
      </cdr:nvSpPr>
      <cdr:spPr>
        <a:xfrm xmlns:a="http://schemas.openxmlformats.org/drawingml/2006/main">
          <a:off x="3101181" y="0"/>
          <a:ext cx="2039380" cy="4392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bija</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0.84499</cdr:x>
      <cdr:y>0</cdr:y>
    </cdr:from>
    <cdr:to>
      <cdr:x>0.99508</cdr:x>
      <cdr:y>0.07349</cdr:y>
    </cdr:to>
    <cdr:sp macro="" textlink="">
      <cdr:nvSpPr>
        <cdr:cNvPr id="6" name="TextBox 2">
          <a:extLst xmlns:a="http://schemas.openxmlformats.org/drawingml/2006/main">
            <a:ext uri="{FF2B5EF4-FFF2-40B4-BE49-F238E27FC236}">
              <a16:creationId xmlns:a16="http://schemas.microsoft.com/office/drawing/2014/main" id="{4BA2A207-DFE0-4AAA-BE30-CC7BFCCD22DB}"/>
            </a:ext>
          </a:extLst>
        </cdr:cNvPr>
        <cdr:cNvSpPr txBox="1"/>
      </cdr:nvSpPr>
      <cdr:spPr>
        <a:xfrm xmlns:a="http://schemas.openxmlformats.org/drawingml/2006/main">
          <a:off x="5123704" y="0"/>
          <a:ext cx="910090" cy="4392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a:solidFill>
                <a:sysClr val="windowText" lastClr="000000"/>
              </a:solidFill>
              <a:effectLst/>
              <a:latin typeface="Arial" panose="020B0604020202020204" pitchFamily="34" charset="0"/>
              <a:ea typeface="+mn-ea"/>
              <a:cs typeface="Arial" panose="020B0604020202020204" pitchFamily="34" charset="0"/>
            </a:rPr>
            <a:t>Nezina</a:t>
          </a:r>
          <a:endParaRPr lang="en-US" sz="900" b="1" i="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0.79158</cdr:x>
      <cdr:y>0.89167</cdr:y>
    </cdr:from>
    <cdr:to>
      <cdr:x>0.82721</cdr:x>
      <cdr:y>0.98203</cdr:y>
    </cdr:to>
    <cdr:cxnSp macro="">
      <cdr:nvCxnSpPr>
        <cdr:cNvPr id="3" name="Straight Arrow Connector 2">
          <a:extLst xmlns:a="http://schemas.openxmlformats.org/drawingml/2006/main">
            <a:ext uri="{FF2B5EF4-FFF2-40B4-BE49-F238E27FC236}">
              <a16:creationId xmlns:a16="http://schemas.microsoft.com/office/drawing/2014/main" id="{2E359C81-59A9-5F6D-99A6-3D3304942341}"/>
            </a:ext>
          </a:extLst>
        </cdr:cNvPr>
        <cdr:cNvCxnSpPr>
          <a:cxnSpLocks xmlns:a="http://schemas.openxmlformats.org/drawingml/2006/main"/>
        </cdr:cNvCxnSpPr>
      </cdr:nvCxnSpPr>
      <cdr:spPr>
        <a:xfrm xmlns:a="http://schemas.openxmlformats.org/drawingml/2006/main" flipV="1">
          <a:off x="4799856" y="5328592"/>
          <a:ext cx="216024" cy="540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2.xml><?xml version="1.0" encoding="utf-8"?>
<c:userShapes xmlns:c="http://schemas.openxmlformats.org/drawingml/2006/chart">
  <cdr:relSizeAnchor xmlns:cdr="http://schemas.openxmlformats.org/drawingml/2006/chartDrawing">
    <cdr:from>
      <cdr:x>0.01615</cdr:x>
      <cdr:y>0.60187</cdr:y>
    </cdr:from>
    <cdr:to>
      <cdr:x>0.46156</cdr:x>
      <cdr:y>0.64848</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97928" y="3566416"/>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0.05834</cdr:x>
      <cdr:y>0.12196</cdr:y>
    </cdr:from>
    <cdr:to>
      <cdr:x>0.50375</cdr:x>
      <cdr:y>0.15526</cdr:y>
    </cdr:to>
    <cdr:sp macro="" textlink="">
      <cdr:nvSpPr>
        <cdr:cNvPr id="7" name="TextBox 1">
          <a:extLst xmlns:a="http://schemas.openxmlformats.org/drawingml/2006/main">
            <a:ext uri="{FF2B5EF4-FFF2-40B4-BE49-F238E27FC236}">
              <a16:creationId xmlns:a16="http://schemas.microsoft.com/office/drawing/2014/main" id="{B61718F1-FD2E-6A68-28FA-31B5E3C52932}"/>
            </a:ext>
          </a:extLst>
        </cdr:cNvPr>
        <cdr:cNvSpPr txBox="1"/>
      </cdr:nvSpPr>
      <cdr:spPr>
        <a:xfrm xmlns:a="http://schemas.openxmlformats.org/drawingml/2006/main">
          <a:off x="353752" y="720080"/>
          <a:ext cx="2700800" cy="1965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PAKALP. SNIEGŠANAS VIETA PĒD. REIZĒ</a:t>
          </a:r>
        </a:p>
      </cdr:txBody>
    </cdr:sp>
  </cdr:relSizeAnchor>
  <cdr:relSizeAnchor xmlns:cdr="http://schemas.openxmlformats.org/drawingml/2006/chartDrawing">
    <cdr:from>
      <cdr:x>0.44254</cdr:x>
      <cdr:y>0</cdr:y>
    </cdr:from>
    <cdr:to>
      <cdr:x>0.51064</cdr:x>
      <cdr:y>0.07439</cdr:y>
    </cdr:to>
    <cdr:sp macro="" textlink="">
      <cdr:nvSpPr>
        <cdr:cNvPr id="8" name="TextBox 2">
          <a:extLst xmlns:a="http://schemas.openxmlformats.org/drawingml/2006/main">
            <a:ext uri="{FF2B5EF4-FFF2-40B4-BE49-F238E27FC236}">
              <a16:creationId xmlns:a16="http://schemas.microsoft.com/office/drawing/2014/main" id="{61C79A69-7A2D-CCC9-1557-AB5E64CB3B32}"/>
            </a:ext>
          </a:extLst>
        </cdr:cNvPr>
        <cdr:cNvSpPr txBox="1"/>
      </cdr:nvSpPr>
      <cdr:spPr>
        <a:xfrm xmlns:a="http://schemas.openxmlformats.org/drawingml/2006/main">
          <a:off x="2683411" y="0"/>
          <a:ext cx="412934" cy="4392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Nē, nebija</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0.51064</cdr:x>
      <cdr:y>0</cdr:y>
    </cdr:from>
    <cdr:to>
      <cdr:x>0.85503</cdr:x>
      <cdr:y>0.07439</cdr:y>
    </cdr:to>
    <cdr:sp macro="" textlink="">
      <cdr:nvSpPr>
        <cdr:cNvPr id="9" name="TextBox 2">
          <a:extLst xmlns:a="http://schemas.openxmlformats.org/drawingml/2006/main">
            <a:ext uri="{FF2B5EF4-FFF2-40B4-BE49-F238E27FC236}">
              <a16:creationId xmlns:a16="http://schemas.microsoft.com/office/drawing/2014/main" id="{D9AA9A9D-CDEB-74E8-C1D7-511FFF899D8C}"/>
            </a:ext>
          </a:extLst>
        </cdr:cNvPr>
        <cdr:cNvSpPr txBox="1"/>
      </cdr:nvSpPr>
      <cdr:spPr>
        <a:xfrm xmlns:a="http://schemas.openxmlformats.org/drawingml/2006/main">
          <a:off x="3096344" y="0"/>
          <a:ext cx="2088232" cy="4392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bija</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0.85503</cdr:x>
      <cdr:y>0</cdr:y>
    </cdr:from>
    <cdr:to>
      <cdr:x>0.98566</cdr:x>
      <cdr:y>0.07439</cdr:y>
    </cdr:to>
    <cdr:sp macro="" textlink="">
      <cdr:nvSpPr>
        <cdr:cNvPr id="10" name="TextBox 2">
          <a:extLst xmlns:a="http://schemas.openxmlformats.org/drawingml/2006/main">
            <a:ext uri="{FF2B5EF4-FFF2-40B4-BE49-F238E27FC236}">
              <a16:creationId xmlns:a16="http://schemas.microsoft.com/office/drawing/2014/main" id="{CBBE3BC2-531B-C84F-BE6C-DA4E803AD298}"/>
            </a:ext>
          </a:extLst>
        </cdr:cNvPr>
        <cdr:cNvSpPr txBox="1"/>
      </cdr:nvSpPr>
      <cdr:spPr>
        <a:xfrm xmlns:a="http://schemas.openxmlformats.org/drawingml/2006/main">
          <a:off x="5184576" y="0"/>
          <a:ext cx="792088" cy="4392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Nezina</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8.2294E-5</cdr:x>
      <cdr:y>0.7997</cdr:y>
    </cdr:from>
    <cdr:to>
      <cdr:x>0.55035</cdr:x>
      <cdr:y>0.83019</cdr:y>
    </cdr:to>
    <cdr:sp macro="" textlink="">
      <cdr:nvSpPr>
        <cdr:cNvPr id="11" name="TextBox 1">
          <a:extLst xmlns:a="http://schemas.openxmlformats.org/drawingml/2006/main">
            <a:ext uri="{FF2B5EF4-FFF2-40B4-BE49-F238E27FC236}">
              <a16:creationId xmlns:a16="http://schemas.microsoft.com/office/drawing/2014/main" id="{959AE37C-74DE-9B17-B7C7-6C0DCCB630E0}"/>
            </a:ext>
          </a:extLst>
        </cdr:cNvPr>
        <cdr:cNvSpPr txBox="1"/>
      </cdr:nvSpPr>
      <cdr:spPr>
        <a:xfrm xmlns:a="http://schemas.openxmlformats.org/drawingml/2006/main">
          <a:off x="499" y="4721418"/>
          <a:ext cx="3336632"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userShapes>
</file>

<file path=ppt/drawings/drawing33.xml><?xml version="1.0" encoding="utf-8"?>
<c:userShapes xmlns:c="http://schemas.openxmlformats.org/drawingml/2006/chart">
  <cdr:relSizeAnchor xmlns:cdr="http://schemas.openxmlformats.org/drawingml/2006/chartDrawing">
    <cdr:from>
      <cdr:x>0.21495</cdr:x>
      <cdr:y>0</cdr:y>
    </cdr:from>
    <cdr:to>
      <cdr:x>0.3271</cdr:x>
      <cdr:y>0.09788</cdr:y>
    </cdr:to>
    <cdr:sp macro="" textlink="">
      <cdr:nvSpPr>
        <cdr:cNvPr id="8" name="TextBox 2">
          <a:extLst xmlns:a="http://schemas.openxmlformats.org/drawingml/2006/main">
            <a:ext uri="{FF2B5EF4-FFF2-40B4-BE49-F238E27FC236}">
              <a16:creationId xmlns:a16="http://schemas.microsoft.com/office/drawing/2014/main" id="{0B72D12C-702B-BA88-B16E-DD89AADB5578}"/>
            </a:ext>
          </a:extLst>
        </cdr:cNvPr>
        <cdr:cNvSpPr txBox="1"/>
      </cdr:nvSpPr>
      <cdr:spPr>
        <a:xfrm xmlns:a="http://schemas.openxmlformats.org/drawingml/2006/main">
          <a:off x="2484277" y="0"/>
          <a:ext cx="1296144" cy="594000"/>
        </a:xfrm>
        <a:prstGeom xmlns:a="http://schemas.openxmlformats.org/drawingml/2006/main" prst="rect">
          <a:avLst/>
        </a:prstGeom>
        <a:solidFill xmlns:a="http://schemas.openxmlformats.org/drawingml/2006/main">
          <a:srgbClr val="114F5B"/>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Atradās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ērtā vietā</a:t>
          </a:r>
        </a:p>
      </cdr:txBody>
    </cdr:sp>
  </cdr:relSizeAnchor>
  <cdr:relSizeAnchor xmlns:cdr="http://schemas.openxmlformats.org/drawingml/2006/chartDrawing">
    <cdr:from>
      <cdr:x>0.3271</cdr:x>
      <cdr:y>0</cdr:y>
    </cdr:from>
    <cdr:to>
      <cdr:x>0.42679</cdr:x>
      <cdr:y>0.09788</cdr:y>
    </cdr:to>
    <cdr:sp macro="" textlink="">
      <cdr:nvSpPr>
        <cdr:cNvPr id="10" name="TextBox 2">
          <a:extLst xmlns:a="http://schemas.openxmlformats.org/drawingml/2006/main">
            <a:ext uri="{FF2B5EF4-FFF2-40B4-BE49-F238E27FC236}">
              <a16:creationId xmlns:a16="http://schemas.microsoft.com/office/drawing/2014/main" id="{62E19970-058D-78AA-1CBC-E655F9075447}"/>
            </a:ext>
          </a:extLst>
        </cdr:cNvPr>
        <cdr:cNvSpPr txBox="1"/>
      </cdr:nvSpPr>
      <cdr:spPr>
        <a:xfrm xmlns:a="http://schemas.openxmlformats.org/drawingml/2006/main">
          <a:off x="3780421" y="0"/>
          <a:ext cx="1152127" cy="594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Ieteica draugi vai paziņas</a:t>
          </a:r>
        </a:p>
      </cdr:txBody>
    </cdr:sp>
  </cdr:relSizeAnchor>
  <cdr:relSizeAnchor xmlns:cdr="http://schemas.openxmlformats.org/drawingml/2006/chartDrawing">
    <cdr:from>
      <cdr:x>0.42583</cdr:x>
      <cdr:y>0</cdr:y>
    </cdr:from>
    <cdr:to>
      <cdr:x>0.53271</cdr:x>
      <cdr:y>0.09788</cdr:y>
    </cdr:to>
    <cdr:sp macro="" textlink="">
      <cdr:nvSpPr>
        <cdr:cNvPr id="11" name="TextBox 2">
          <a:extLst xmlns:a="http://schemas.openxmlformats.org/drawingml/2006/main">
            <a:ext uri="{FF2B5EF4-FFF2-40B4-BE49-F238E27FC236}">
              <a16:creationId xmlns:a16="http://schemas.microsoft.com/office/drawing/2014/main" id="{F543282F-DAF1-0B6D-7D5F-E78905C1DC55}"/>
            </a:ext>
          </a:extLst>
        </cdr:cNvPr>
        <cdr:cNvSpPr txBox="1"/>
      </cdr:nvSpPr>
      <cdr:spPr>
        <a:xfrm xmlns:a="http://schemas.openxmlformats.org/drawingml/2006/main">
          <a:off x="4921382" y="0"/>
          <a:ext cx="1235302" cy="594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Šīs vietas pakalpojumus bija izmantojusi jau iepriekš</a:t>
          </a:r>
        </a:p>
      </cdr:txBody>
    </cdr:sp>
  </cdr:relSizeAnchor>
  <cdr:relSizeAnchor xmlns:cdr="http://schemas.openxmlformats.org/drawingml/2006/chartDrawing">
    <cdr:from>
      <cdr:x>0.53271</cdr:x>
      <cdr:y>0</cdr:y>
    </cdr:from>
    <cdr:to>
      <cdr:x>0.61994</cdr:x>
      <cdr:y>0.09788</cdr:y>
    </cdr:to>
    <cdr:sp macro="" textlink="">
      <cdr:nvSpPr>
        <cdr:cNvPr id="12" name="TextBox 2">
          <a:extLst xmlns:a="http://schemas.openxmlformats.org/drawingml/2006/main">
            <a:ext uri="{FF2B5EF4-FFF2-40B4-BE49-F238E27FC236}">
              <a16:creationId xmlns:a16="http://schemas.microsoft.com/office/drawing/2014/main" id="{EE5E1F31-5C7D-AF45-045D-ACBD4FCE11BE}"/>
            </a:ext>
          </a:extLst>
        </cdr:cNvPr>
        <cdr:cNvSpPr txBox="1"/>
      </cdr:nvSpPr>
      <cdr:spPr>
        <a:xfrm xmlns:a="http://schemas.openxmlformats.org/drawingml/2006/main">
          <a:off x="6156684" y="0"/>
          <a:ext cx="1008112" cy="594000"/>
        </a:xfrm>
        <a:prstGeom xmlns:a="http://schemas.openxmlformats.org/drawingml/2006/main" prst="rect">
          <a:avLst/>
        </a:prstGeom>
        <a:solidFill xmlns:a="http://schemas.openxmlformats.org/drawingml/2006/main">
          <a:srgbClr val="97C9D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Labākas cenas piedāvājums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0.61994</cdr:x>
      <cdr:y>0</cdr:y>
    </cdr:from>
    <cdr:to>
      <cdr:x>0.70093</cdr:x>
      <cdr:y>0.09788</cdr:y>
    </cdr:to>
    <cdr:sp macro="" textlink="">
      <cdr:nvSpPr>
        <cdr:cNvPr id="2" name="TextBox 2">
          <a:extLst xmlns:a="http://schemas.openxmlformats.org/drawingml/2006/main">
            <a:ext uri="{FF2B5EF4-FFF2-40B4-BE49-F238E27FC236}">
              <a16:creationId xmlns:a16="http://schemas.microsoft.com/office/drawing/2014/main" id="{ECCC418B-7517-4EFB-5C0C-9883FEDD3AEC}"/>
            </a:ext>
          </a:extLst>
        </cdr:cNvPr>
        <cdr:cNvSpPr txBox="1"/>
      </cdr:nvSpPr>
      <cdr:spPr>
        <a:xfrm xmlns:a="http://schemas.openxmlformats.org/drawingml/2006/main">
          <a:off x="7164796" y="0"/>
          <a:ext cx="936104" cy="594000"/>
        </a:xfrm>
        <a:prstGeom xmlns:a="http://schemas.openxmlformats.org/drawingml/2006/main" prst="rect">
          <a:avLst/>
        </a:prstGeom>
        <a:solidFill xmlns:a="http://schemas.openxmlformats.org/drawingml/2006/main">
          <a:srgbClr val="D8D0E2"/>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Bija akcija / atlaide / kāds īpašs piedāvājums </a:t>
          </a:r>
        </a:p>
      </cdr:txBody>
    </cdr:sp>
  </cdr:relSizeAnchor>
  <cdr:relSizeAnchor xmlns:cdr="http://schemas.openxmlformats.org/drawingml/2006/chartDrawing">
    <cdr:from>
      <cdr:x>0.70093</cdr:x>
      <cdr:y>0</cdr:y>
    </cdr:from>
    <cdr:to>
      <cdr:x>0.7757</cdr:x>
      <cdr:y>0.09788</cdr:y>
    </cdr:to>
    <cdr:sp macro="" textlink="">
      <cdr:nvSpPr>
        <cdr:cNvPr id="3" name="TextBox 2">
          <a:extLst xmlns:a="http://schemas.openxmlformats.org/drawingml/2006/main">
            <a:ext uri="{FF2B5EF4-FFF2-40B4-BE49-F238E27FC236}">
              <a16:creationId xmlns:a16="http://schemas.microsoft.com/office/drawing/2014/main" id="{0FA60530-A8C2-4507-9218-FBACB25431AD}"/>
            </a:ext>
          </a:extLst>
        </cdr:cNvPr>
        <cdr:cNvSpPr txBox="1"/>
      </cdr:nvSpPr>
      <cdr:spPr>
        <a:xfrm xmlns:a="http://schemas.openxmlformats.org/drawingml/2006/main">
          <a:off x="8100900" y="0"/>
          <a:ext cx="864095" cy="594000"/>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latin typeface="Arial" panose="020B0604020202020204" pitchFamily="34" charset="0"/>
              <a:cs typeface="Arial" panose="020B0604020202020204" pitchFamily="34" charset="0"/>
            </a:rPr>
            <a:t>I</a:t>
          </a:r>
          <a:r>
            <a:rPr lang="lv-LV" sz="900" b="1" dirty="0">
              <a:solidFill>
                <a:schemeClr val="bg1"/>
              </a:solidFill>
              <a:effectLst/>
              <a:latin typeface="Arial" panose="020B0604020202020204" pitchFamily="34" charset="0"/>
              <a:ea typeface="+mn-ea"/>
              <a:cs typeface="Arial" panose="020B0604020202020204" pitchFamily="34" charset="0"/>
            </a:rPr>
            <a:t>eteica kādas ar ārstniecību saistītas personas</a:t>
          </a:r>
        </a:p>
      </cdr:txBody>
    </cdr:sp>
  </cdr:relSizeAnchor>
  <cdr:relSizeAnchor xmlns:cdr="http://schemas.openxmlformats.org/drawingml/2006/chartDrawing">
    <cdr:from>
      <cdr:x>0.7757</cdr:x>
      <cdr:y>0</cdr:y>
    </cdr:from>
    <cdr:to>
      <cdr:x>0.84424</cdr:x>
      <cdr:y>0.09788</cdr:y>
    </cdr:to>
    <cdr:sp macro="" textlink="">
      <cdr:nvSpPr>
        <cdr:cNvPr id="4" name="TextBox 2">
          <a:extLst xmlns:a="http://schemas.openxmlformats.org/drawingml/2006/main">
            <a:ext uri="{FF2B5EF4-FFF2-40B4-BE49-F238E27FC236}">
              <a16:creationId xmlns:a16="http://schemas.microsoft.com/office/drawing/2014/main" id="{B1FE6E8A-9191-4ADE-9F4C-C834E566B2FB}"/>
            </a:ext>
          </a:extLst>
        </cdr:cNvPr>
        <cdr:cNvSpPr txBox="1"/>
      </cdr:nvSpPr>
      <cdr:spPr>
        <a:xfrm xmlns:a="http://schemas.openxmlformats.org/drawingml/2006/main">
          <a:off x="8964996" y="0"/>
          <a:ext cx="792088" cy="594000"/>
        </a:xfrm>
        <a:prstGeom xmlns:a="http://schemas.openxmlformats.org/drawingml/2006/main" prst="rect">
          <a:avLst/>
        </a:prstGeom>
        <a:solidFill xmlns:a="http://schemas.openxmlformats.org/drawingml/2006/main">
          <a:srgbClr val="524B5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latin typeface="Arial" panose="020B0604020202020204" pitchFamily="34" charset="0"/>
              <a:cs typeface="Arial" panose="020B0604020202020204" pitchFamily="34" charset="0"/>
            </a:rPr>
            <a:t>B</a:t>
          </a:r>
          <a:r>
            <a:rPr lang="lv-LV" sz="900" b="1" dirty="0">
              <a:solidFill>
                <a:schemeClr val="bg1"/>
              </a:solidFill>
              <a:effectLst/>
              <a:latin typeface="Arial" panose="020B0604020202020204" pitchFamily="34" charset="0"/>
              <a:ea typeface="+mn-ea"/>
              <a:cs typeface="Arial" panose="020B0604020202020204" pitchFamily="34" charset="0"/>
            </a:rPr>
            <a:t>ija iespēja ātri saņemt pakalpojumu</a:t>
          </a:r>
        </a:p>
      </cdr:txBody>
    </cdr:sp>
  </cdr:relSizeAnchor>
  <cdr:relSizeAnchor xmlns:cdr="http://schemas.openxmlformats.org/drawingml/2006/chartDrawing">
    <cdr:from>
      <cdr:x>0.92722</cdr:x>
      <cdr:y>0</cdr:y>
    </cdr:from>
    <cdr:to>
      <cdr:x>0.98101</cdr:x>
      <cdr:y>0.09788</cdr:y>
    </cdr:to>
    <cdr:sp macro="" textlink="">
      <cdr:nvSpPr>
        <cdr:cNvPr id="14" name="TextBox 2">
          <a:extLst xmlns:a="http://schemas.openxmlformats.org/drawingml/2006/main">
            <a:ext uri="{FF2B5EF4-FFF2-40B4-BE49-F238E27FC236}">
              <a16:creationId xmlns:a16="http://schemas.microsoft.com/office/drawing/2014/main" id="{98E8663C-9A72-EDE5-85EA-D9B7AFDC4A0C}"/>
            </a:ext>
          </a:extLst>
        </cdr:cNvPr>
        <cdr:cNvSpPr txBox="1"/>
      </cdr:nvSpPr>
      <cdr:spPr>
        <a:xfrm xmlns:a="http://schemas.openxmlformats.org/drawingml/2006/main">
          <a:off x="10716089" y="0"/>
          <a:ext cx="621753" cy="594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Bija kādi citi iemesli</a:t>
          </a:r>
        </a:p>
      </cdr:txBody>
    </cdr:sp>
  </cdr:relSizeAnchor>
  <cdr:relSizeAnchor xmlns:cdr="http://schemas.openxmlformats.org/drawingml/2006/chartDrawing">
    <cdr:from>
      <cdr:x>0.95639</cdr:x>
      <cdr:y>0.5</cdr:y>
    </cdr:from>
    <cdr:to>
      <cdr:x>0.98754</cdr:x>
      <cdr:y>0.62888</cdr:y>
    </cdr:to>
    <cdr:cxnSp macro="">
      <cdr:nvCxnSpPr>
        <cdr:cNvPr id="6" name="Straight Arrow Connector 5">
          <a:extLst xmlns:a="http://schemas.openxmlformats.org/drawingml/2006/main">
            <a:ext uri="{FF2B5EF4-FFF2-40B4-BE49-F238E27FC236}">
              <a16:creationId xmlns:a16="http://schemas.microsoft.com/office/drawing/2014/main" id="{2E359C81-59A9-5F6D-99A6-3D3304942341}"/>
            </a:ext>
          </a:extLst>
        </cdr:cNvPr>
        <cdr:cNvCxnSpPr>
          <a:cxnSpLocks xmlns:a="http://schemas.openxmlformats.org/drawingml/2006/main"/>
        </cdr:cNvCxnSpPr>
      </cdr:nvCxnSpPr>
      <cdr:spPr>
        <a:xfrm xmlns:a="http://schemas.openxmlformats.org/drawingml/2006/main">
          <a:off x="11053228" y="3034283"/>
          <a:ext cx="360040" cy="782141"/>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0.30218</cdr:x>
      <cdr:y>0.88993</cdr:y>
    </cdr:from>
    <cdr:to>
      <cdr:x>0.3271</cdr:x>
      <cdr:y>0.94926</cdr:y>
    </cdr:to>
    <cdr:cxnSp macro="">
      <cdr:nvCxnSpPr>
        <cdr:cNvPr id="16" name="Straight Arrow Connector 15">
          <a:extLst xmlns:a="http://schemas.openxmlformats.org/drawingml/2006/main">
            <a:ext uri="{FF2B5EF4-FFF2-40B4-BE49-F238E27FC236}">
              <a16:creationId xmlns:a16="http://schemas.microsoft.com/office/drawing/2014/main" id="{4E196F7A-CA39-5B7A-CE7B-5B5860FFF402}"/>
            </a:ext>
          </a:extLst>
        </cdr:cNvPr>
        <cdr:cNvCxnSpPr>
          <a:cxnSpLocks xmlns:a="http://schemas.openxmlformats.org/drawingml/2006/main"/>
        </cdr:cNvCxnSpPr>
      </cdr:nvCxnSpPr>
      <cdr:spPr>
        <a:xfrm xmlns:a="http://schemas.openxmlformats.org/drawingml/2006/main">
          <a:off x="3492388" y="5400600"/>
          <a:ext cx="288032" cy="36004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0.87539</cdr:x>
      <cdr:y>0.17799</cdr:y>
    </cdr:from>
    <cdr:to>
      <cdr:x>0.89408</cdr:x>
      <cdr:y>0.27291</cdr:y>
    </cdr:to>
    <cdr:cxnSp macro="">
      <cdr:nvCxnSpPr>
        <cdr:cNvPr id="20" name="Straight Arrow Connector 19">
          <a:extLst xmlns:a="http://schemas.openxmlformats.org/drawingml/2006/main">
            <a:ext uri="{FF2B5EF4-FFF2-40B4-BE49-F238E27FC236}">
              <a16:creationId xmlns:a16="http://schemas.microsoft.com/office/drawing/2014/main" id="{D72D0116-3A03-F7D7-FABC-447D962CC57B}"/>
            </a:ext>
          </a:extLst>
        </cdr:cNvPr>
        <cdr:cNvCxnSpPr>
          <a:cxnSpLocks xmlns:a="http://schemas.openxmlformats.org/drawingml/2006/main"/>
        </cdr:cNvCxnSpPr>
      </cdr:nvCxnSpPr>
      <cdr:spPr>
        <a:xfrm xmlns:a="http://schemas.openxmlformats.org/drawingml/2006/main" flipV="1">
          <a:off x="10117124" y="1080120"/>
          <a:ext cx="216024" cy="5760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0.49533</cdr:x>
      <cdr:y>0.88993</cdr:y>
    </cdr:from>
    <cdr:to>
      <cdr:x>0.52648</cdr:x>
      <cdr:y>0.98486</cdr:y>
    </cdr:to>
    <cdr:cxnSp macro="">
      <cdr:nvCxnSpPr>
        <cdr:cNvPr id="25" name="Straight Arrow Connector 24">
          <a:extLst xmlns:a="http://schemas.openxmlformats.org/drawingml/2006/main">
            <a:ext uri="{FF2B5EF4-FFF2-40B4-BE49-F238E27FC236}">
              <a16:creationId xmlns:a16="http://schemas.microsoft.com/office/drawing/2014/main" id="{CC33105B-A595-DDA1-2A8A-1B456319ED3E}"/>
            </a:ext>
          </a:extLst>
        </cdr:cNvPr>
        <cdr:cNvCxnSpPr>
          <a:cxnSpLocks xmlns:a="http://schemas.openxmlformats.org/drawingml/2006/main"/>
        </cdr:cNvCxnSpPr>
      </cdr:nvCxnSpPr>
      <cdr:spPr>
        <a:xfrm xmlns:a="http://schemas.openxmlformats.org/drawingml/2006/main" flipV="1">
          <a:off x="5724636" y="5400600"/>
          <a:ext cx="360040" cy="5760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0.96262</cdr:x>
      <cdr:y>0.17799</cdr:y>
    </cdr:from>
    <cdr:to>
      <cdr:x>0.98131</cdr:x>
      <cdr:y>0.27291</cdr:y>
    </cdr:to>
    <cdr:cxnSp macro="">
      <cdr:nvCxnSpPr>
        <cdr:cNvPr id="5" name="Straight Arrow Connector 4">
          <a:extLst xmlns:a="http://schemas.openxmlformats.org/drawingml/2006/main">
            <a:ext uri="{FF2B5EF4-FFF2-40B4-BE49-F238E27FC236}">
              <a16:creationId xmlns:a16="http://schemas.microsoft.com/office/drawing/2014/main" id="{1479E5B2-086D-BA84-4B8C-82C77D973295}"/>
            </a:ext>
          </a:extLst>
        </cdr:cNvPr>
        <cdr:cNvCxnSpPr>
          <a:cxnSpLocks xmlns:a="http://schemas.openxmlformats.org/drawingml/2006/main"/>
        </cdr:cNvCxnSpPr>
      </cdr:nvCxnSpPr>
      <cdr:spPr>
        <a:xfrm xmlns:a="http://schemas.openxmlformats.org/drawingml/2006/main" flipV="1">
          <a:off x="11125236" y="1080120"/>
          <a:ext cx="216024" cy="5760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0.81931</cdr:x>
      <cdr:y>0.51023</cdr:y>
    </cdr:from>
    <cdr:to>
      <cdr:x>0.83801</cdr:x>
      <cdr:y>0.65262</cdr:y>
    </cdr:to>
    <cdr:cxnSp macro="">
      <cdr:nvCxnSpPr>
        <cdr:cNvPr id="7" name="Straight Arrow Connector 6">
          <a:extLst xmlns:a="http://schemas.openxmlformats.org/drawingml/2006/main">
            <a:ext uri="{FF2B5EF4-FFF2-40B4-BE49-F238E27FC236}">
              <a16:creationId xmlns:a16="http://schemas.microsoft.com/office/drawing/2014/main" id="{11B17CCC-DA87-9C11-AEDD-9B6186640E14}"/>
            </a:ext>
          </a:extLst>
        </cdr:cNvPr>
        <cdr:cNvCxnSpPr>
          <a:cxnSpLocks xmlns:a="http://schemas.openxmlformats.org/drawingml/2006/main"/>
        </cdr:cNvCxnSpPr>
      </cdr:nvCxnSpPr>
      <cdr:spPr>
        <a:xfrm xmlns:a="http://schemas.openxmlformats.org/drawingml/2006/main" flipV="1">
          <a:off x="9469052" y="3096344"/>
          <a:ext cx="216024" cy="86409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4.xml><?xml version="1.0" encoding="utf-8"?>
<c:userShapes xmlns:c="http://schemas.openxmlformats.org/drawingml/2006/chart">
  <cdr:relSizeAnchor xmlns:cdr="http://schemas.openxmlformats.org/drawingml/2006/chartDrawing">
    <cdr:from>
      <cdr:x>0.25848</cdr:x>
      <cdr:y>0</cdr:y>
    </cdr:from>
    <cdr:to>
      <cdr:x>0.32703</cdr:x>
      <cdr:y>0.09786</cdr:y>
    </cdr:to>
    <cdr:sp macro="" textlink="">
      <cdr:nvSpPr>
        <cdr:cNvPr id="4" name="TextBox 2">
          <a:extLst xmlns:a="http://schemas.openxmlformats.org/drawingml/2006/main">
            <a:ext uri="{FF2B5EF4-FFF2-40B4-BE49-F238E27FC236}">
              <a16:creationId xmlns:a16="http://schemas.microsoft.com/office/drawing/2014/main" id="{B47388F6-9611-4BF0-E60E-E8AF4A9D78F2}"/>
            </a:ext>
          </a:extLst>
        </cdr:cNvPr>
        <cdr:cNvSpPr txBox="1"/>
      </cdr:nvSpPr>
      <cdr:spPr>
        <a:xfrm xmlns:a="http://schemas.openxmlformats.org/drawingml/2006/main">
          <a:off x="2987050" y="0"/>
          <a:ext cx="792084" cy="593991"/>
        </a:xfrm>
        <a:prstGeom xmlns:a="http://schemas.openxmlformats.org/drawingml/2006/main" prst="rect">
          <a:avLst/>
        </a:prstGeom>
        <a:solidFill xmlns:a="http://schemas.openxmlformats.org/drawingml/2006/main">
          <a:srgbClr val="114F5B"/>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Atradās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ērtā vietā</a:t>
          </a:r>
        </a:p>
      </cdr:txBody>
    </cdr:sp>
  </cdr:relSizeAnchor>
  <cdr:relSizeAnchor xmlns:cdr="http://schemas.openxmlformats.org/drawingml/2006/chartDrawing">
    <cdr:from>
      <cdr:x>0.32703</cdr:x>
      <cdr:y>0</cdr:y>
    </cdr:from>
    <cdr:to>
      <cdr:x>0.38311</cdr:x>
      <cdr:y>0.09786</cdr:y>
    </cdr:to>
    <cdr:sp macro="" textlink="">
      <cdr:nvSpPr>
        <cdr:cNvPr id="5" name="TextBox 2">
          <a:extLst xmlns:a="http://schemas.openxmlformats.org/drawingml/2006/main">
            <a:ext uri="{FF2B5EF4-FFF2-40B4-BE49-F238E27FC236}">
              <a16:creationId xmlns:a16="http://schemas.microsoft.com/office/drawing/2014/main" id="{338F41E0-6B90-3680-0026-2531A582E7EA}"/>
            </a:ext>
          </a:extLst>
        </cdr:cNvPr>
        <cdr:cNvSpPr txBox="1"/>
      </cdr:nvSpPr>
      <cdr:spPr>
        <a:xfrm xmlns:a="http://schemas.openxmlformats.org/drawingml/2006/main">
          <a:off x="3779137" y="0"/>
          <a:ext cx="648071" cy="593991"/>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Ieteica draugi vai paziņas</a:t>
          </a:r>
        </a:p>
      </cdr:txBody>
    </cdr:sp>
  </cdr:relSizeAnchor>
  <cdr:relSizeAnchor xmlns:cdr="http://schemas.openxmlformats.org/drawingml/2006/chartDrawing">
    <cdr:from>
      <cdr:x>0.38311</cdr:x>
      <cdr:y>0</cdr:y>
    </cdr:from>
    <cdr:to>
      <cdr:x>0.47035</cdr:x>
      <cdr:y>0.09786</cdr:y>
    </cdr:to>
    <cdr:sp macro="" textlink="">
      <cdr:nvSpPr>
        <cdr:cNvPr id="8" name="TextBox 2">
          <a:extLst xmlns:a="http://schemas.openxmlformats.org/drawingml/2006/main">
            <a:ext uri="{FF2B5EF4-FFF2-40B4-BE49-F238E27FC236}">
              <a16:creationId xmlns:a16="http://schemas.microsoft.com/office/drawing/2014/main" id="{7BBCED08-95D4-ED8E-2D04-0AB11DE9F70A}"/>
            </a:ext>
          </a:extLst>
        </cdr:cNvPr>
        <cdr:cNvSpPr txBox="1"/>
      </cdr:nvSpPr>
      <cdr:spPr>
        <a:xfrm xmlns:a="http://schemas.openxmlformats.org/drawingml/2006/main">
          <a:off x="4427209" y="0"/>
          <a:ext cx="1008112" cy="593991"/>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Šīs vietas pakalpojumus bija izmantojusi jau iepriekš</a:t>
          </a:r>
        </a:p>
      </cdr:txBody>
    </cdr:sp>
  </cdr:relSizeAnchor>
  <cdr:relSizeAnchor xmlns:cdr="http://schemas.openxmlformats.org/drawingml/2006/chartDrawing">
    <cdr:from>
      <cdr:x>0.47035</cdr:x>
      <cdr:y>0</cdr:y>
    </cdr:from>
    <cdr:to>
      <cdr:x>0.54512</cdr:x>
      <cdr:y>0.09786</cdr:y>
    </cdr:to>
    <cdr:sp macro="" textlink="">
      <cdr:nvSpPr>
        <cdr:cNvPr id="10" name="TextBox 2">
          <a:extLst xmlns:a="http://schemas.openxmlformats.org/drawingml/2006/main">
            <a:ext uri="{FF2B5EF4-FFF2-40B4-BE49-F238E27FC236}">
              <a16:creationId xmlns:a16="http://schemas.microsoft.com/office/drawing/2014/main" id="{5260734C-1158-3F7B-E80B-3C3E75F926AC}"/>
            </a:ext>
          </a:extLst>
        </cdr:cNvPr>
        <cdr:cNvSpPr txBox="1"/>
      </cdr:nvSpPr>
      <cdr:spPr>
        <a:xfrm xmlns:a="http://schemas.openxmlformats.org/drawingml/2006/main">
          <a:off x="5435321" y="0"/>
          <a:ext cx="864095" cy="593991"/>
        </a:xfrm>
        <a:prstGeom xmlns:a="http://schemas.openxmlformats.org/drawingml/2006/main" prst="rect">
          <a:avLst/>
        </a:prstGeom>
        <a:solidFill xmlns:a="http://schemas.openxmlformats.org/drawingml/2006/main">
          <a:srgbClr val="97C9D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Labākas cenas piedāvājums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0.54512</cdr:x>
      <cdr:y>0</cdr:y>
    </cdr:from>
    <cdr:to>
      <cdr:x>0.6199</cdr:x>
      <cdr:y>0.09786</cdr:y>
    </cdr:to>
    <cdr:sp macro="" textlink="">
      <cdr:nvSpPr>
        <cdr:cNvPr id="11" name="TextBox 2">
          <a:extLst xmlns:a="http://schemas.openxmlformats.org/drawingml/2006/main">
            <a:ext uri="{FF2B5EF4-FFF2-40B4-BE49-F238E27FC236}">
              <a16:creationId xmlns:a16="http://schemas.microsoft.com/office/drawing/2014/main" id="{2075B3AC-409E-27FB-B5D8-9B04720DB0D6}"/>
            </a:ext>
          </a:extLst>
        </cdr:cNvPr>
        <cdr:cNvSpPr txBox="1"/>
      </cdr:nvSpPr>
      <cdr:spPr>
        <a:xfrm xmlns:a="http://schemas.openxmlformats.org/drawingml/2006/main">
          <a:off x="6299416" y="0"/>
          <a:ext cx="864092" cy="593991"/>
        </a:xfrm>
        <a:prstGeom xmlns:a="http://schemas.openxmlformats.org/drawingml/2006/main" prst="rect">
          <a:avLst/>
        </a:prstGeom>
        <a:solidFill xmlns:a="http://schemas.openxmlformats.org/drawingml/2006/main">
          <a:srgbClr val="D8D0E2"/>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Bija akcija / atlaide / kāds īpašs piedāvājums </a:t>
          </a:r>
        </a:p>
      </cdr:txBody>
    </cdr:sp>
  </cdr:relSizeAnchor>
  <cdr:relSizeAnchor xmlns:cdr="http://schemas.openxmlformats.org/drawingml/2006/chartDrawing">
    <cdr:from>
      <cdr:x>0.6199</cdr:x>
      <cdr:y>0</cdr:y>
    </cdr:from>
    <cdr:to>
      <cdr:x>0.72583</cdr:x>
      <cdr:y>0.09786</cdr:y>
    </cdr:to>
    <cdr:sp macro="" textlink="">
      <cdr:nvSpPr>
        <cdr:cNvPr id="12" name="TextBox 6">
          <a:extLst xmlns:a="http://schemas.openxmlformats.org/drawingml/2006/main">
            <a:ext uri="{FF2B5EF4-FFF2-40B4-BE49-F238E27FC236}">
              <a16:creationId xmlns:a16="http://schemas.microsoft.com/office/drawing/2014/main" id="{A20BC7DA-7281-6888-1511-119C8CE72009}"/>
            </a:ext>
          </a:extLst>
        </cdr:cNvPr>
        <cdr:cNvSpPr txBox="1"/>
      </cdr:nvSpPr>
      <cdr:spPr>
        <a:xfrm xmlns:a="http://schemas.openxmlformats.org/drawingml/2006/main">
          <a:off x="7163513" y="0"/>
          <a:ext cx="1224133" cy="593991"/>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latin typeface="Arial" panose="020B0604020202020204" pitchFamily="34" charset="0"/>
              <a:cs typeface="Arial" panose="020B0604020202020204" pitchFamily="34" charset="0"/>
            </a:rPr>
            <a:t>I</a:t>
          </a:r>
          <a:r>
            <a:rPr lang="lv-LV" sz="900" b="1" dirty="0">
              <a:solidFill>
                <a:schemeClr val="bg1"/>
              </a:solidFill>
              <a:effectLst/>
              <a:latin typeface="Arial" panose="020B0604020202020204" pitchFamily="34" charset="0"/>
              <a:ea typeface="+mn-ea"/>
              <a:cs typeface="Arial" panose="020B0604020202020204" pitchFamily="34" charset="0"/>
            </a:rPr>
            <a:t>eteica kādas ar ārstniecību saistītas personas</a:t>
          </a:r>
        </a:p>
      </cdr:txBody>
    </cdr:sp>
  </cdr:relSizeAnchor>
  <cdr:relSizeAnchor xmlns:cdr="http://schemas.openxmlformats.org/drawingml/2006/chartDrawing">
    <cdr:from>
      <cdr:x>0.72583</cdr:x>
      <cdr:y>0</cdr:y>
    </cdr:from>
    <cdr:to>
      <cdr:x>0.79449</cdr:x>
      <cdr:y>0.09786</cdr:y>
    </cdr:to>
    <cdr:sp macro="" textlink="">
      <cdr:nvSpPr>
        <cdr:cNvPr id="13" name="TextBox 2">
          <a:extLst xmlns:a="http://schemas.openxmlformats.org/drawingml/2006/main">
            <a:ext uri="{FF2B5EF4-FFF2-40B4-BE49-F238E27FC236}">
              <a16:creationId xmlns:a16="http://schemas.microsoft.com/office/drawing/2014/main" id="{4FDAE847-423B-E512-0B45-A0780A934220}"/>
            </a:ext>
          </a:extLst>
        </cdr:cNvPr>
        <cdr:cNvSpPr txBox="1"/>
      </cdr:nvSpPr>
      <cdr:spPr>
        <a:xfrm xmlns:a="http://schemas.openxmlformats.org/drawingml/2006/main">
          <a:off x="8387648" y="0"/>
          <a:ext cx="793487" cy="593991"/>
        </a:xfrm>
        <a:prstGeom xmlns:a="http://schemas.openxmlformats.org/drawingml/2006/main" prst="rect">
          <a:avLst/>
        </a:prstGeom>
        <a:solidFill xmlns:a="http://schemas.openxmlformats.org/drawingml/2006/main">
          <a:srgbClr val="524B5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latin typeface="Arial" panose="020B0604020202020204" pitchFamily="34" charset="0"/>
              <a:cs typeface="Arial" panose="020B0604020202020204" pitchFamily="34" charset="0"/>
            </a:rPr>
            <a:t>B</a:t>
          </a:r>
          <a:r>
            <a:rPr lang="lv-LV" sz="900" b="1" dirty="0">
              <a:solidFill>
                <a:schemeClr val="bg1"/>
              </a:solidFill>
              <a:effectLst/>
              <a:latin typeface="Arial" panose="020B0604020202020204" pitchFamily="34" charset="0"/>
              <a:ea typeface="+mn-ea"/>
              <a:cs typeface="Arial" panose="020B0604020202020204" pitchFamily="34" charset="0"/>
            </a:rPr>
            <a:t>ija iespēja ātri saņemt pakalpojumu</a:t>
          </a:r>
        </a:p>
      </cdr:txBody>
    </cdr:sp>
  </cdr:relSizeAnchor>
  <cdr:relSizeAnchor xmlns:cdr="http://schemas.openxmlformats.org/drawingml/2006/chartDrawing">
    <cdr:from>
      <cdr:x>0.94242</cdr:x>
      <cdr:y>0</cdr:y>
    </cdr:from>
    <cdr:to>
      <cdr:x>1</cdr:x>
      <cdr:y>0.09786</cdr:y>
    </cdr:to>
    <cdr:sp macro="" textlink="">
      <cdr:nvSpPr>
        <cdr:cNvPr id="14" name="TextBox 2">
          <a:extLst xmlns:a="http://schemas.openxmlformats.org/drawingml/2006/main">
            <a:ext uri="{FF2B5EF4-FFF2-40B4-BE49-F238E27FC236}">
              <a16:creationId xmlns:a16="http://schemas.microsoft.com/office/drawing/2014/main" id="{906098A6-FE4A-E390-2FE2-F614A03F640D}"/>
            </a:ext>
          </a:extLst>
        </cdr:cNvPr>
        <cdr:cNvSpPr txBox="1"/>
      </cdr:nvSpPr>
      <cdr:spPr>
        <a:xfrm xmlns:a="http://schemas.openxmlformats.org/drawingml/2006/main">
          <a:off x="10890571" y="0"/>
          <a:ext cx="665429" cy="593991"/>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Bija kādi citi iemesli</a:t>
          </a:r>
        </a:p>
      </cdr:txBody>
    </cdr:sp>
  </cdr:relSizeAnchor>
  <cdr:relSizeAnchor xmlns:cdr="http://schemas.openxmlformats.org/drawingml/2006/chartDrawing">
    <cdr:from>
      <cdr:x>0.08401</cdr:x>
      <cdr:y>0.62275</cdr:y>
    </cdr:from>
    <cdr:to>
      <cdr:x>0.31766</cdr:x>
      <cdr:y>0.65376</cdr:y>
    </cdr:to>
    <cdr:sp macro="" textlink="">
      <cdr:nvSpPr>
        <cdr:cNvPr id="15" name="TextBox 1">
          <a:extLst xmlns:a="http://schemas.openxmlformats.org/drawingml/2006/main">
            <a:ext uri="{FF2B5EF4-FFF2-40B4-BE49-F238E27FC236}">
              <a16:creationId xmlns:a16="http://schemas.microsoft.com/office/drawing/2014/main" id="{FD331649-0AC8-8E11-16EF-980E41F1E799}"/>
            </a:ext>
          </a:extLst>
        </cdr:cNvPr>
        <cdr:cNvSpPr txBox="1"/>
      </cdr:nvSpPr>
      <cdr:spPr>
        <a:xfrm xmlns:a="http://schemas.openxmlformats.org/drawingml/2006/main">
          <a:off x="970824" y="3779840"/>
          <a:ext cx="2700059" cy="18821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0.08401</cdr:x>
      <cdr:y>0.71156</cdr:y>
    </cdr:from>
    <cdr:to>
      <cdr:x>0.33479</cdr:x>
      <cdr:y>0.74121</cdr:y>
    </cdr:to>
    <cdr:sp macro="" textlink="">
      <cdr:nvSpPr>
        <cdr:cNvPr id="16" name="TextBox 1">
          <a:extLst xmlns:a="http://schemas.openxmlformats.org/drawingml/2006/main">
            <a:ext uri="{FF2B5EF4-FFF2-40B4-BE49-F238E27FC236}">
              <a16:creationId xmlns:a16="http://schemas.microsoft.com/office/drawing/2014/main" id="{BA6701E4-E536-F800-B989-9FA6D1BB2DDA}"/>
            </a:ext>
          </a:extLst>
        </cdr:cNvPr>
        <cdr:cNvSpPr txBox="1"/>
      </cdr:nvSpPr>
      <cdr:spPr>
        <a:xfrm xmlns:a="http://schemas.openxmlformats.org/drawingml/2006/main">
          <a:off x="970824" y="4318908"/>
          <a:ext cx="2898013" cy="179963"/>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LABĀKAS CENAS PIEDĀVĀJUMS / AKCIJA</a:t>
          </a:r>
        </a:p>
      </cdr:txBody>
    </cdr:sp>
  </cdr:relSizeAnchor>
  <cdr:relSizeAnchor xmlns:cdr="http://schemas.openxmlformats.org/drawingml/2006/chartDrawing">
    <cdr:from>
      <cdr:x>0.08401</cdr:x>
      <cdr:y>0.80522</cdr:y>
    </cdr:from>
    <cdr:to>
      <cdr:x>0.36997</cdr:x>
      <cdr:y>0.82877</cdr:y>
    </cdr:to>
    <cdr:sp macro="" textlink="">
      <cdr:nvSpPr>
        <cdr:cNvPr id="17" name="TextBox 1">
          <a:extLst xmlns:a="http://schemas.openxmlformats.org/drawingml/2006/main">
            <a:ext uri="{FF2B5EF4-FFF2-40B4-BE49-F238E27FC236}">
              <a16:creationId xmlns:a16="http://schemas.microsoft.com/office/drawing/2014/main" id="{08A9FB62-BB21-8382-9DC1-C1757513A8D8}"/>
            </a:ext>
          </a:extLst>
        </cdr:cNvPr>
        <cdr:cNvSpPr txBox="1"/>
      </cdr:nvSpPr>
      <cdr:spPr>
        <a:xfrm xmlns:a="http://schemas.openxmlformats.org/drawingml/2006/main">
          <a:off x="970824" y="4887379"/>
          <a:ext cx="3304553" cy="142939"/>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0.08401</cdr:x>
      <cdr:y>0.89408</cdr:y>
    </cdr:from>
    <cdr:to>
      <cdr:x>0.33479</cdr:x>
      <cdr:y>0.92373</cdr:y>
    </cdr:to>
    <cdr:sp macro="" textlink="">
      <cdr:nvSpPr>
        <cdr:cNvPr id="18" name="TextBox 1">
          <a:extLst xmlns:a="http://schemas.openxmlformats.org/drawingml/2006/main">
            <a:ext uri="{FF2B5EF4-FFF2-40B4-BE49-F238E27FC236}">
              <a16:creationId xmlns:a16="http://schemas.microsoft.com/office/drawing/2014/main" id="{82E03B08-FAB2-C6DE-0CCD-3552463C2C1D}"/>
            </a:ext>
          </a:extLst>
        </cdr:cNvPr>
        <cdr:cNvSpPr txBox="1"/>
      </cdr:nvSpPr>
      <cdr:spPr>
        <a:xfrm xmlns:a="http://schemas.openxmlformats.org/drawingml/2006/main">
          <a:off x="970824" y="5426697"/>
          <a:ext cx="2898013" cy="179963"/>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IETEICA AR ĀRSTNIECĪBU SAIST. PERSONAS</a:t>
          </a:r>
        </a:p>
      </cdr:txBody>
    </cdr:sp>
  </cdr:relSizeAnchor>
  <cdr:relSizeAnchor xmlns:cdr="http://schemas.openxmlformats.org/drawingml/2006/chartDrawing">
    <cdr:from>
      <cdr:x>0.04662</cdr:x>
      <cdr:y>0.13887</cdr:y>
    </cdr:from>
    <cdr:to>
      <cdr:x>0.25999</cdr:x>
      <cdr:y>0.17199</cdr:y>
    </cdr:to>
    <cdr:sp macro="" textlink="">
      <cdr:nvSpPr>
        <cdr:cNvPr id="19" name="TextBox 1">
          <a:extLst xmlns:a="http://schemas.openxmlformats.org/drawingml/2006/main">
            <a:ext uri="{FF2B5EF4-FFF2-40B4-BE49-F238E27FC236}">
              <a16:creationId xmlns:a16="http://schemas.microsoft.com/office/drawing/2014/main" id="{E5DC6CCA-C1C4-71DC-280D-43FDD878271F}"/>
            </a:ext>
          </a:extLst>
        </cdr:cNvPr>
        <cdr:cNvSpPr txBox="1"/>
      </cdr:nvSpPr>
      <cdr:spPr>
        <a:xfrm xmlns:a="http://schemas.openxmlformats.org/drawingml/2006/main">
          <a:off x="538776" y="842883"/>
          <a:ext cx="2465703" cy="2010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PAKALP. SNIEGŠANAS VIETA PĒD. REIZĒ</a:t>
          </a:r>
        </a:p>
      </cdr:txBody>
    </cdr:sp>
  </cdr:relSizeAnchor>
</c:userShapes>
</file>

<file path=ppt/drawings/drawing35.xml><?xml version="1.0" encoding="utf-8"?>
<c:userShapes xmlns:c="http://schemas.openxmlformats.org/drawingml/2006/chart">
  <cdr:relSizeAnchor xmlns:cdr="http://schemas.openxmlformats.org/drawingml/2006/chartDrawing">
    <cdr:from>
      <cdr:x>0.47794</cdr:x>
      <cdr:y>0</cdr:y>
    </cdr:from>
    <cdr:to>
      <cdr:x>0.56618</cdr:x>
      <cdr:y>0.13086</cdr:y>
    </cdr:to>
    <cdr:sp macro="" textlink="">
      <cdr:nvSpPr>
        <cdr:cNvPr id="2" name="TextBox 2">
          <a:extLst xmlns:a="http://schemas.openxmlformats.org/drawingml/2006/main">
            <a:ext uri="{FF2B5EF4-FFF2-40B4-BE49-F238E27FC236}">
              <a16:creationId xmlns:a16="http://schemas.microsoft.com/office/drawing/2014/main" id="{9F4F191D-5D9C-4791-AE90-A8080E35BB0D}"/>
            </a:ext>
          </a:extLst>
        </cdr:cNvPr>
        <cdr:cNvSpPr txBox="1"/>
      </cdr:nvSpPr>
      <cdr:spPr>
        <a:xfrm xmlns:a="http://schemas.openxmlformats.org/drawingml/2006/main">
          <a:off x="4680520" y="-1153474"/>
          <a:ext cx="864096" cy="631339"/>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0.68382</cdr:x>
      <cdr:y>0</cdr:y>
    </cdr:from>
    <cdr:to>
      <cdr:x>0.93382</cdr:x>
      <cdr:y>0.13086</cdr:y>
    </cdr:to>
    <cdr:sp macro="" textlink="">
      <cdr:nvSpPr>
        <cdr:cNvPr id="3" name="TextBox 2">
          <a:extLst xmlns:a="http://schemas.openxmlformats.org/drawingml/2006/main">
            <a:ext uri="{FF2B5EF4-FFF2-40B4-BE49-F238E27FC236}">
              <a16:creationId xmlns:a16="http://schemas.microsoft.com/office/drawing/2014/main" id="{95A251A8-D894-4EAF-A39E-8D42FD9AB195}"/>
            </a:ext>
          </a:extLst>
        </cdr:cNvPr>
        <cdr:cNvSpPr txBox="1"/>
      </cdr:nvSpPr>
      <cdr:spPr>
        <a:xfrm xmlns:a="http://schemas.openxmlformats.org/drawingml/2006/main">
          <a:off x="6696744" y="0"/>
          <a:ext cx="2448273" cy="631339"/>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1000" b="1" dirty="0">
              <a:solidFill>
                <a:schemeClr val="bg1"/>
              </a:solidFill>
              <a:effectLst/>
              <a:latin typeface="Arial" panose="020B0604020202020204" pitchFamily="34" charset="0"/>
              <a:ea typeface="+mn-ea"/>
              <a:cs typeface="Arial" panose="020B0604020202020204" pitchFamily="34" charset="0"/>
            </a:rPr>
            <a:t>Ļoti </a:t>
          </a:r>
          <a:br>
            <a:rPr lang="lv-LV" sz="1000" b="1" dirty="0">
              <a:solidFill>
                <a:schemeClr val="bg1"/>
              </a:solidFill>
              <a:effectLst/>
              <a:latin typeface="Arial" panose="020B0604020202020204" pitchFamily="34" charset="0"/>
              <a:ea typeface="+mn-ea"/>
              <a:cs typeface="Arial" panose="020B0604020202020204" pitchFamily="34" charset="0"/>
            </a:rPr>
          </a:br>
          <a:r>
            <a:rPr lang="lv-LV" sz="1000" b="1" dirty="0">
              <a:solidFill>
                <a:schemeClr val="bg1"/>
              </a:solidFill>
              <a:effectLst/>
              <a:latin typeface="Arial" panose="020B0604020202020204" pitchFamily="34" charset="0"/>
              <a:ea typeface="+mn-ea"/>
              <a:cs typeface="Arial" panose="020B0604020202020204" pitchFamily="34" charset="0"/>
            </a:rPr>
            <a:t>svarīgi</a:t>
          </a:r>
        </a:p>
      </cdr:txBody>
    </cdr:sp>
  </cdr:relSizeAnchor>
  <cdr:relSizeAnchor xmlns:cdr="http://schemas.openxmlformats.org/drawingml/2006/chartDrawing">
    <cdr:from>
      <cdr:x>0.56618</cdr:x>
      <cdr:y>0</cdr:y>
    </cdr:from>
    <cdr:to>
      <cdr:x>0.61765</cdr:x>
      <cdr:y>0.13086</cdr:y>
    </cdr:to>
    <cdr:sp macro="" textlink="">
      <cdr:nvSpPr>
        <cdr:cNvPr id="4" name="TextBox 2">
          <a:extLst xmlns:a="http://schemas.openxmlformats.org/drawingml/2006/main">
            <a:ext uri="{FF2B5EF4-FFF2-40B4-BE49-F238E27FC236}">
              <a16:creationId xmlns:a16="http://schemas.microsoft.com/office/drawing/2014/main" id="{AA6434E4-53A4-4F52-AADE-8512FD65FAD0}"/>
            </a:ext>
          </a:extLst>
        </cdr:cNvPr>
        <cdr:cNvSpPr txBox="1"/>
      </cdr:nvSpPr>
      <cdr:spPr>
        <a:xfrm xmlns:a="http://schemas.openxmlformats.org/drawingml/2006/main">
          <a:off x="5544616" y="-1153474"/>
          <a:ext cx="504056" cy="631339"/>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effectLst/>
              <a:latin typeface="Arial" panose="020B0604020202020204" pitchFamily="34" charset="0"/>
              <a:ea typeface="+mn-ea"/>
              <a:cs typeface="Arial" panose="020B0604020202020204" pitchFamily="34" charset="0"/>
            </a:rPr>
            <a:t>Drīzāk nebija svarīgi </a:t>
          </a:r>
        </a:p>
      </cdr:txBody>
    </cdr:sp>
  </cdr:relSizeAnchor>
  <cdr:relSizeAnchor xmlns:cdr="http://schemas.openxmlformats.org/drawingml/2006/chartDrawing">
    <cdr:from>
      <cdr:x>0.93382</cdr:x>
      <cdr:y>0</cdr:y>
    </cdr:from>
    <cdr:to>
      <cdr:x>1</cdr:x>
      <cdr:y>0.13086</cdr:y>
    </cdr:to>
    <cdr:sp macro="" textlink="">
      <cdr:nvSpPr>
        <cdr:cNvPr id="6" name="TextBox 2">
          <a:extLst xmlns:a="http://schemas.openxmlformats.org/drawingml/2006/main">
            <a:ext uri="{FF2B5EF4-FFF2-40B4-BE49-F238E27FC236}">
              <a16:creationId xmlns:a16="http://schemas.microsoft.com/office/drawing/2014/main" id="{4BA2A207-DFE0-4AAA-BE30-CC7BFCCD22DB}"/>
            </a:ext>
          </a:extLst>
        </cdr:cNvPr>
        <cdr:cNvSpPr txBox="1"/>
      </cdr:nvSpPr>
      <cdr:spPr>
        <a:xfrm xmlns:a="http://schemas.openxmlformats.org/drawingml/2006/main">
          <a:off x="9145016" y="0"/>
          <a:ext cx="648072" cy="631339"/>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10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0.61765</cdr:x>
      <cdr:y>0</cdr:y>
    </cdr:from>
    <cdr:to>
      <cdr:x>0.68382</cdr:x>
      <cdr:y>0.13086</cdr:y>
    </cdr:to>
    <cdr:sp macro="" textlink="">
      <cdr:nvSpPr>
        <cdr:cNvPr id="7" name="TextBox 2">
          <a:extLst xmlns:a="http://schemas.openxmlformats.org/drawingml/2006/main">
            <a:ext uri="{FF2B5EF4-FFF2-40B4-BE49-F238E27FC236}">
              <a16:creationId xmlns:a16="http://schemas.microsoft.com/office/drawing/2014/main" id="{F6891EE2-C9FF-4D9A-85C4-9C3D93BC8999}"/>
            </a:ext>
          </a:extLst>
        </cdr:cNvPr>
        <cdr:cNvSpPr txBox="1"/>
      </cdr:nvSpPr>
      <cdr:spPr>
        <a:xfrm xmlns:a="http://schemas.openxmlformats.org/drawingml/2006/main">
          <a:off x="6048673" y="0"/>
          <a:ext cx="648072" cy="631339"/>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effectLst/>
              <a:latin typeface="Arial" panose="020B0604020202020204" pitchFamily="34" charset="0"/>
              <a:ea typeface="+mn-ea"/>
              <a:cs typeface="Arial" panose="020B0604020202020204" pitchFamily="34" charset="0"/>
            </a:rPr>
            <a:t>Drīzāk svarīgi </a:t>
          </a:r>
        </a:p>
      </cdr:txBody>
    </cdr:sp>
  </cdr:relSizeAnchor>
  <cdr:relSizeAnchor xmlns:cdr="http://schemas.openxmlformats.org/drawingml/2006/chartDrawing">
    <cdr:from>
      <cdr:x>0.11029</cdr:x>
      <cdr:y>0.2312</cdr:y>
    </cdr:from>
    <cdr:to>
      <cdr:x>0.47555</cdr:x>
      <cdr:y>0.34792</cdr:y>
    </cdr:to>
    <cdr:sp macro="" textlink="">
      <cdr:nvSpPr>
        <cdr:cNvPr id="5" name="TextBox 4">
          <a:extLst xmlns:a="http://schemas.openxmlformats.org/drawingml/2006/main">
            <a:ext uri="{FF2B5EF4-FFF2-40B4-BE49-F238E27FC236}">
              <a16:creationId xmlns:a16="http://schemas.microsoft.com/office/drawing/2014/main" id="{1BC63AB7-24AC-FF9E-82EC-BFE6C6D51130}"/>
            </a:ext>
          </a:extLst>
        </cdr:cNvPr>
        <cdr:cNvSpPr txBox="1"/>
      </cdr:nvSpPr>
      <cdr:spPr>
        <a:xfrm xmlns:a="http://schemas.openxmlformats.org/drawingml/2006/main">
          <a:off x="1080120" y="1115433"/>
          <a:ext cx="3577017" cy="563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lv-LV" sz="1000" dirty="0">
              <a:latin typeface="Arial" panose="020B0604020202020204" pitchFamily="34" charset="0"/>
              <a:cs typeface="Arial" panose="020B0604020202020204" pitchFamily="34" charset="0"/>
            </a:rPr>
            <a:t>Konkrētā speciālista kvalifikācija </a:t>
          </a:r>
          <a:br>
            <a:rPr lang="lv-LV" sz="1000" dirty="0">
              <a:latin typeface="Arial" panose="020B0604020202020204" pitchFamily="34" charset="0"/>
              <a:cs typeface="Arial" panose="020B0604020202020204" pitchFamily="34" charset="0"/>
            </a:rPr>
          </a:br>
          <a:r>
            <a:rPr lang="lv-LV" sz="1000" dirty="0">
              <a:latin typeface="Arial" panose="020B0604020202020204" pitchFamily="34" charset="0"/>
              <a:cs typeface="Arial" panose="020B0604020202020204" pitchFamily="34" charset="0"/>
            </a:rPr>
            <a:t>(speciālistam ir atbilstošs sertifikāts, izglītības dokumenti) </a:t>
          </a:r>
        </a:p>
      </cdr:txBody>
    </cdr:sp>
  </cdr:relSizeAnchor>
  <cdr:relSizeAnchor xmlns:cdr="http://schemas.openxmlformats.org/drawingml/2006/chartDrawing">
    <cdr:from>
      <cdr:x>0.05531</cdr:x>
      <cdr:y>0.55862</cdr:y>
    </cdr:from>
    <cdr:to>
      <cdr:x>0.47204</cdr:x>
      <cdr:y>0.67535</cdr:y>
    </cdr:to>
    <cdr:sp macro="" textlink="">
      <cdr:nvSpPr>
        <cdr:cNvPr id="8" name="TextBox 1">
          <a:extLst xmlns:a="http://schemas.openxmlformats.org/drawingml/2006/main">
            <a:ext uri="{FF2B5EF4-FFF2-40B4-BE49-F238E27FC236}">
              <a16:creationId xmlns:a16="http://schemas.microsoft.com/office/drawing/2014/main" id="{664FF8CF-7E0B-397C-C725-8FFFAF437659}"/>
            </a:ext>
          </a:extLst>
        </cdr:cNvPr>
        <cdr:cNvSpPr txBox="1"/>
      </cdr:nvSpPr>
      <cdr:spPr>
        <a:xfrm xmlns:a="http://schemas.openxmlformats.org/drawingml/2006/main">
          <a:off x="501072" y="2154959"/>
          <a:ext cx="3775363" cy="4502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dirty="0">
              <a:latin typeface="Arial" panose="020B0604020202020204" pitchFamily="34" charset="0"/>
              <a:cs typeface="Arial" panose="020B0604020202020204" pitchFamily="34" charset="0"/>
            </a:rPr>
            <a:t>Iestāde ir reģistrēta atbilstošā nozares reģistrā (ārstniecības vai skaistumkopšanas iestādes reģistrā)</a:t>
          </a:r>
        </a:p>
      </cdr:txBody>
    </cdr:sp>
  </cdr:relSizeAnchor>
  <cdr:relSizeAnchor xmlns:cdr="http://schemas.openxmlformats.org/drawingml/2006/chartDrawing">
    <cdr:from>
      <cdr:x>0.04862</cdr:x>
      <cdr:y>0.73371</cdr:y>
    </cdr:from>
    <cdr:to>
      <cdr:x>0.46535</cdr:x>
      <cdr:y>0.85043</cdr:y>
    </cdr:to>
    <cdr:sp macro="" textlink="">
      <cdr:nvSpPr>
        <cdr:cNvPr id="9" name="TextBox 1">
          <a:extLst xmlns:a="http://schemas.openxmlformats.org/drawingml/2006/main">
            <a:ext uri="{FF2B5EF4-FFF2-40B4-BE49-F238E27FC236}">
              <a16:creationId xmlns:a16="http://schemas.microsoft.com/office/drawing/2014/main" id="{59789FF4-E91E-8953-1C89-BA21BD8B4C0D}"/>
            </a:ext>
          </a:extLst>
        </cdr:cNvPr>
        <cdr:cNvSpPr txBox="1"/>
      </cdr:nvSpPr>
      <cdr:spPr>
        <a:xfrm xmlns:a="http://schemas.openxmlformats.org/drawingml/2006/main">
          <a:off x="440458" y="2830368"/>
          <a:ext cx="3775363" cy="4502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dirty="0">
              <a:latin typeface="Arial" panose="020B0604020202020204" pitchFamily="34" charset="0"/>
              <a:cs typeface="Arial" panose="020B0604020202020204" pitchFamily="34" charset="0"/>
            </a:rPr>
            <a:t>Konkrētā speciālista, kurš sniedza pakalpojumu (piemēram, veica procedūru), reputācija, pieredze</a:t>
          </a:r>
        </a:p>
      </cdr:txBody>
    </cdr:sp>
  </cdr:relSizeAnchor>
  <cdr:relSizeAnchor xmlns:cdr="http://schemas.openxmlformats.org/drawingml/2006/chartDrawing">
    <cdr:from>
      <cdr:x>0</cdr:x>
      <cdr:y>0.14925</cdr:y>
    </cdr:from>
    <cdr:to>
      <cdr:x>0.47059</cdr:x>
      <cdr:y>0.24258</cdr:y>
    </cdr:to>
    <cdr:sp macro="" textlink="">
      <cdr:nvSpPr>
        <cdr:cNvPr id="10" name="TextBox 1">
          <a:extLst xmlns:a="http://schemas.openxmlformats.org/drawingml/2006/main">
            <a:ext uri="{FF2B5EF4-FFF2-40B4-BE49-F238E27FC236}">
              <a16:creationId xmlns:a16="http://schemas.microsoft.com/office/drawing/2014/main" id="{26FFCC7A-D213-A78B-0242-39C9EF94DB66}"/>
            </a:ext>
          </a:extLst>
        </cdr:cNvPr>
        <cdr:cNvSpPr txBox="1"/>
      </cdr:nvSpPr>
      <cdr:spPr>
        <a:xfrm xmlns:a="http://schemas.openxmlformats.org/drawingml/2006/main">
          <a:off x="0" y="720080"/>
          <a:ext cx="4608512" cy="4502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000" dirty="0">
              <a:latin typeface="Arial" panose="020B0604020202020204" pitchFamily="34" charset="0"/>
              <a:cs typeface="Arial" panose="020B0604020202020204" pitchFamily="34" charset="0"/>
            </a:rPr>
            <a:t>Iestādē ir ieviests higiēnas un dezinfekcijas plāns. </a:t>
          </a:r>
          <a:br>
            <a:rPr lang="lv-LV" sz="1000" dirty="0">
              <a:latin typeface="Arial" panose="020B0604020202020204" pitchFamily="34" charset="0"/>
              <a:cs typeface="Arial" panose="020B0604020202020204" pitchFamily="34" charset="0"/>
            </a:rPr>
          </a:br>
          <a:r>
            <a:rPr lang="lv-LV" sz="1000" dirty="0">
              <a:latin typeface="Arial" panose="020B0604020202020204" pitchFamily="34" charset="0"/>
              <a:cs typeface="Arial" panose="020B0604020202020204" pitchFamily="34" charset="0"/>
            </a:rPr>
            <a:t>Speciālisti izmanto individuālos aizsardzības līdzekļus (procedūra ir droša)</a:t>
          </a:r>
        </a:p>
      </cdr:txBody>
    </cdr:sp>
  </cdr:relSizeAnchor>
</c:userShapes>
</file>

<file path=ppt/drawings/drawing36.xml><?xml version="1.0" encoding="utf-8"?>
<c:userShapes xmlns:c="http://schemas.openxmlformats.org/drawingml/2006/chart">
  <cdr:relSizeAnchor xmlns:cdr="http://schemas.openxmlformats.org/drawingml/2006/chartDrawing">
    <cdr:from>
      <cdr:x>0.3794</cdr:x>
      <cdr:y>0</cdr:y>
    </cdr:from>
    <cdr:to>
      <cdr:x>0.46001</cdr:x>
      <cdr:y>0.08519</cdr:y>
    </cdr:to>
    <cdr:sp macro="" textlink="">
      <cdr:nvSpPr>
        <cdr:cNvPr id="2" name="TextBox 1">
          <a:extLst xmlns:a="http://schemas.openxmlformats.org/drawingml/2006/main">
            <a:ext uri="{FF2B5EF4-FFF2-40B4-BE49-F238E27FC236}">
              <a16:creationId xmlns:a16="http://schemas.microsoft.com/office/drawing/2014/main" id="{6B6979B2-1A8A-3594-DAC8-09F91D49C5D7}"/>
            </a:ext>
          </a:extLst>
        </cdr:cNvPr>
        <cdr:cNvSpPr txBox="1"/>
      </cdr:nvSpPr>
      <cdr:spPr>
        <a:xfrm xmlns:a="http://schemas.openxmlformats.org/drawingml/2006/main">
          <a:off x="2300521" y="0"/>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0.61818</cdr:x>
      <cdr:y>0</cdr:y>
    </cdr:from>
    <cdr:to>
      <cdr:x>0.89132</cdr:x>
      <cdr:y>0.08519</cdr:y>
    </cdr:to>
    <cdr:sp macro="" textlink="">
      <cdr:nvSpPr>
        <cdr:cNvPr id="4" name="TextBox 2">
          <a:extLst xmlns:a="http://schemas.openxmlformats.org/drawingml/2006/main">
            <a:ext uri="{FF2B5EF4-FFF2-40B4-BE49-F238E27FC236}">
              <a16:creationId xmlns:a16="http://schemas.microsoft.com/office/drawing/2014/main" id="{37F4ECDF-2371-0C45-0768-A4724EE0C848}"/>
            </a:ext>
          </a:extLst>
        </cdr:cNvPr>
        <cdr:cNvSpPr txBox="1"/>
      </cdr:nvSpPr>
      <cdr:spPr>
        <a:xfrm xmlns:a="http://schemas.openxmlformats.org/drawingml/2006/main">
          <a:off x="3748441" y="0"/>
          <a:ext cx="1656184"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0.45723</cdr:x>
      <cdr:y>0</cdr:y>
    </cdr:from>
    <cdr:to>
      <cdr:x>0.53784</cdr:x>
      <cdr:y>0.08519</cdr:y>
    </cdr:to>
    <cdr:sp macro="" textlink="">
      <cdr:nvSpPr>
        <cdr:cNvPr id="6" name="TextBox 2">
          <a:extLst xmlns:a="http://schemas.openxmlformats.org/drawingml/2006/main">
            <a:ext uri="{FF2B5EF4-FFF2-40B4-BE49-F238E27FC236}">
              <a16:creationId xmlns:a16="http://schemas.microsoft.com/office/drawing/2014/main" id="{5E6FC42A-9AA6-151B-6EF0-7D2226DAB5DA}"/>
            </a:ext>
          </a:extLst>
        </cdr:cNvPr>
        <cdr:cNvSpPr txBox="1"/>
      </cdr:nvSpPr>
      <cdr:spPr>
        <a:xfrm xmlns:a="http://schemas.openxmlformats.org/drawingml/2006/main">
          <a:off x="2772453" y="0"/>
          <a:ext cx="48878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0.89132</cdr:x>
      <cdr:y>0</cdr:y>
    </cdr:from>
    <cdr:to>
      <cdr:x>0.97722</cdr:x>
      <cdr:y>0.08519</cdr:y>
    </cdr:to>
    <cdr:sp macro="" textlink="">
      <cdr:nvSpPr>
        <cdr:cNvPr id="10" name="TextBox 2">
          <a:extLst xmlns:a="http://schemas.openxmlformats.org/drawingml/2006/main">
            <a:ext uri="{FF2B5EF4-FFF2-40B4-BE49-F238E27FC236}">
              <a16:creationId xmlns:a16="http://schemas.microsoft.com/office/drawing/2014/main" id="{C0F4870A-1FD0-3EB3-4B0E-320EECC1AD6C}"/>
            </a:ext>
          </a:extLst>
        </cdr:cNvPr>
        <cdr:cNvSpPr txBox="1"/>
      </cdr:nvSpPr>
      <cdr:spPr>
        <a:xfrm xmlns:a="http://schemas.openxmlformats.org/drawingml/2006/main">
          <a:off x="5404625" y="0"/>
          <a:ext cx="520865"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0.53506</cdr:x>
      <cdr:y>0</cdr:y>
    </cdr:from>
    <cdr:to>
      <cdr:x>0.61818</cdr:x>
      <cdr:y>0.08519</cdr:y>
    </cdr:to>
    <cdr:sp macro="" textlink="">
      <cdr:nvSpPr>
        <cdr:cNvPr id="11" name="TextBox 2">
          <a:extLst xmlns:a="http://schemas.openxmlformats.org/drawingml/2006/main">
            <a:ext uri="{FF2B5EF4-FFF2-40B4-BE49-F238E27FC236}">
              <a16:creationId xmlns:a16="http://schemas.microsoft.com/office/drawing/2014/main" id="{26001800-8115-3148-11B9-5B7A077EBC31}"/>
            </a:ext>
          </a:extLst>
        </cdr:cNvPr>
        <cdr:cNvSpPr txBox="1"/>
      </cdr:nvSpPr>
      <cdr:spPr>
        <a:xfrm xmlns:a="http://schemas.openxmlformats.org/drawingml/2006/main">
          <a:off x="3244385" y="0"/>
          <a:ext cx="504056"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37.xml><?xml version="1.0" encoding="utf-8"?>
<c:userShapes xmlns:c="http://schemas.openxmlformats.org/drawingml/2006/chart">
  <cdr:relSizeAnchor xmlns:cdr="http://schemas.openxmlformats.org/drawingml/2006/chartDrawing">
    <cdr:from>
      <cdr:x>0.0224</cdr:x>
      <cdr:y>0.5684</cdr:y>
    </cdr:from>
    <cdr:to>
      <cdr:x>0.46781</cdr:x>
      <cdr:y>0.61501</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5825" y="3368096"/>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0.77773</cdr:y>
    </cdr:from>
    <cdr:to>
      <cdr:x>0.53433</cdr:x>
      <cdr:y>0.81395</cdr:y>
    </cdr:to>
    <cdr:sp macro="" textlink="">
      <cdr:nvSpPr>
        <cdr:cNvPr id="2" name="TextBox 1">
          <a:extLst xmlns:a="http://schemas.openxmlformats.org/drawingml/2006/main">
            <a:ext uri="{FF2B5EF4-FFF2-40B4-BE49-F238E27FC236}">
              <a16:creationId xmlns:a16="http://schemas.microsoft.com/office/drawing/2014/main" id="{F0AAA5BF-8D03-69A6-E284-2C8B60B3E493}"/>
            </a:ext>
          </a:extLst>
        </cdr:cNvPr>
        <cdr:cNvSpPr txBox="1"/>
      </cdr:nvSpPr>
      <cdr:spPr>
        <a:xfrm xmlns:a="http://schemas.openxmlformats.org/drawingml/2006/main">
          <a:off x="0" y="4608513"/>
          <a:ext cx="3239978" cy="21463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0.37874</cdr:x>
      <cdr:y>0</cdr:y>
    </cdr:from>
    <cdr:to>
      <cdr:x>0.45935</cdr:x>
      <cdr:y>0.08519</cdr:y>
    </cdr:to>
    <cdr:sp macro="" textlink="">
      <cdr:nvSpPr>
        <cdr:cNvPr id="3" name="TextBox 1">
          <a:extLst xmlns:a="http://schemas.openxmlformats.org/drawingml/2006/main">
            <a:ext uri="{FF2B5EF4-FFF2-40B4-BE49-F238E27FC236}">
              <a16:creationId xmlns:a16="http://schemas.microsoft.com/office/drawing/2014/main" id="{96A57A3E-0F3F-E60D-508B-3377B07F699A}"/>
            </a:ext>
          </a:extLst>
        </cdr:cNvPr>
        <cdr:cNvSpPr txBox="1"/>
      </cdr:nvSpPr>
      <cdr:spPr>
        <a:xfrm xmlns:a="http://schemas.openxmlformats.org/drawingml/2006/main">
          <a:off x="2296543" y="-764704"/>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0.61752</cdr:x>
      <cdr:y>0</cdr:y>
    </cdr:from>
    <cdr:to>
      <cdr:x>0.89066</cdr:x>
      <cdr:y>0.08519</cdr:y>
    </cdr:to>
    <cdr:sp macro="" textlink="">
      <cdr:nvSpPr>
        <cdr:cNvPr id="4" name="TextBox 2">
          <a:extLst xmlns:a="http://schemas.openxmlformats.org/drawingml/2006/main">
            <a:ext uri="{FF2B5EF4-FFF2-40B4-BE49-F238E27FC236}">
              <a16:creationId xmlns:a16="http://schemas.microsoft.com/office/drawing/2014/main" id="{2BD3D8FD-1D3F-0FA9-7B46-A78B151B50CE}"/>
            </a:ext>
          </a:extLst>
        </cdr:cNvPr>
        <cdr:cNvSpPr txBox="1"/>
      </cdr:nvSpPr>
      <cdr:spPr>
        <a:xfrm xmlns:a="http://schemas.openxmlformats.org/drawingml/2006/main">
          <a:off x="3744416" y="-764704"/>
          <a:ext cx="1656219"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0.45657</cdr:x>
      <cdr:y>0</cdr:y>
    </cdr:from>
    <cdr:to>
      <cdr:x>0.53718</cdr:x>
      <cdr:y>0.08519</cdr:y>
    </cdr:to>
    <cdr:sp macro="" textlink="">
      <cdr:nvSpPr>
        <cdr:cNvPr id="6" name="TextBox 2">
          <a:extLst xmlns:a="http://schemas.openxmlformats.org/drawingml/2006/main">
            <a:ext uri="{FF2B5EF4-FFF2-40B4-BE49-F238E27FC236}">
              <a16:creationId xmlns:a16="http://schemas.microsoft.com/office/drawing/2014/main" id="{DD1581B2-43AD-6DCC-0DDF-10ADDB75462A}"/>
            </a:ext>
          </a:extLst>
        </cdr:cNvPr>
        <cdr:cNvSpPr txBox="1"/>
      </cdr:nvSpPr>
      <cdr:spPr>
        <a:xfrm xmlns:a="http://schemas.openxmlformats.org/drawingml/2006/main">
          <a:off x="2768475" y="-764704"/>
          <a:ext cx="48878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0.89066</cdr:x>
      <cdr:y>0</cdr:y>
    </cdr:from>
    <cdr:to>
      <cdr:x>0.97656</cdr:x>
      <cdr:y>0.08519</cdr:y>
    </cdr:to>
    <cdr:sp macro="" textlink="">
      <cdr:nvSpPr>
        <cdr:cNvPr id="12" name="TextBox 2">
          <a:extLst xmlns:a="http://schemas.openxmlformats.org/drawingml/2006/main">
            <a:ext uri="{FF2B5EF4-FFF2-40B4-BE49-F238E27FC236}">
              <a16:creationId xmlns:a16="http://schemas.microsoft.com/office/drawing/2014/main" id="{4AB4DAF7-A762-E9D4-FFCF-4C5C117A2719}"/>
            </a:ext>
          </a:extLst>
        </cdr:cNvPr>
        <cdr:cNvSpPr txBox="1"/>
      </cdr:nvSpPr>
      <cdr:spPr>
        <a:xfrm xmlns:a="http://schemas.openxmlformats.org/drawingml/2006/main">
          <a:off x="5400635" y="-764704"/>
          <a:ext cx="520866"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0.5344</cdr:x>
      <cdr:y>0</cdr:y>
    </cdr:from>
    <cdr:to>
      <cdr:x>0.61752</cdr:x>
      <cdr:y>0.08519</cdr:y>
    </cdr:to>
    <cdr:sp macro="" textlink="">
      <cdr:nvSpPr>
        <cdr:cNvPr id="13" name="TextBox 2">
          <a:extLst xmlns:a="http://schemas.openxmlformats.org/drawingml/2006/main">
            <a:ext uri="{FF2B5EF4-FFF2-40B4-BE49-F238E27FC236}">
              <a16:creationId xmlns:a16="http://schemas.microsoft.com/office/drawing/2014/main" id="{8727F4E3-F9BC-E166-B790-06B65B964C04}"/>
            </a:ext>
          </a:extLst>
        </cdr:cNvPr>
        <cdr:cNvSpPr txBox="1"/>
      </cdr:nvSpPr>
      <cdr:spPr>
        <a:xfrm xmlns:a="http://schemas.openxmlformats.org/drawingml/2006/main">
          <a:off x="3240407" y="0"/>
          <a:ext cx="504009"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38.xml><?xml version="1.0" encoding="utf-8"?>
<c:userShapes xmlns:c="http://schemas.openxmlformats.org/drawingml/2006/chart">
  <cdr:relSizeAnchor xmlns:cdr="http://schemas.openxmlformats.org/drawingml/2006/chartDrawing">
    <cdr:from>
      <cdr:x>0.40377</cdr:x>
      <cdr:y>0</cdr:y>
    </cdr:from>
    <cdr:to>
      <cdr:x>0.48438</cdr:x>
      <cdr:y>0.08519</cdr:y>
    </cdr:to>
    <cdr:sp macro="" textlink="">
      <cdr:nvSpPr>
        <cdr:cNvPr id="2" name="TextBox 1">
          <a:extLst xmlns:a="http://schemas.openxmlformats.org/drawingml/2006/main">
            <a:ext uri="{FF2B5EF4-FFF2-40B4-BE49-F238E27FC236}">
              <a16:creationId xmlns:a16="http://schemas.microsoft.com/office/drawing/2014/main" id="{D3E54F10-F00B-3D3D-FE46-ED1F4C148E7C}"/>
            </a:ext>
          </a:extLst>
        </cdr:cNvPr>
        <cdr:cNvSpPr txBox="1"/>
      </cdr:nvSpPr>
      <cdr:spPr>
        <a:xfrm xmlns:a="http://schemas.openxmlformats.org/drawingml/2006/main">
          <a:off x="2448283" y="0"/>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0.6537</cdr:x>
      <cdr:y>0</cdr:y>
    </cdr:from>
    <cdr:to>
      <cdr:x>0.91496</cdr:x>
      <cdr:y>0.08519</cdr:y>
    </cdr:to>
    <cdr:sp macro="" textlink="">
      <cdr:nvSpPr>
        <cdr:cNvPr id="4" name="TextBox 2">
          <a:extLst xmlns:a="http://schemas.openxmlformats.org/drawingml/2006/main">
            <a:ext uri="{FF2B5EF4-FFF2-40B4-BE49-F238E27FC236}">
              <a16:creationId xmlns:a16="http://schemas.microsoft.com/office/drawing/2014/main" id="{8A91159B-02AE-C518-F81E-EC4EF366729A}"/>
            </a:ext>
          </a:extLst>
        </cdr:cNvPr>
        <cdr:cNvSpPr txBox="1"/>
      </cdr:nvSpPr>
      <cdr:spPr>
        <a:xfrm xmlns:a="http://schemas.openxmlformats.org/drawingml/2006/main">
          <a:off x="3963777" y="0"/>
          <a:ext cx="1584176"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0.4816</cdr:x>
      <cdr:y>0</cdr:y>
    </cdr:from>
    <cdr:to>
      <cdr:x>0.56221</cdr:x>
      <cdr:y>0.08519</cdr:y>
    </cdr:to>
    <cdr:sp macro="" textlink="">
      <cdr:nvSpPr>
        <cdr:cNvPr id="6" name="TextBox 2">
          <a:extLst xmlns:a="http://schemas.openxmlformats.org/drawingml/2006/main">
            <a:ext uri="{FF2B5EF4-FFF2-40B4-BE49-F238E27FC236}">
              <a16:creationId xmlns:a16="http://schemas.microsoft.com/office/drawing/2014/main" id="{AA619C77-B2A1-23EE-65CE-474D48488F8C}"/>
            </a:ext>
          </a:extLst>
        </cdr:cNvPr>
        <cdr:cNvSpPr txBox="1"/>
      </cdr:nvSpPr>
      <cdr:spPr>
        <a:xfrm xmlns:a="http://schemas.openxmlformats.org/drawingml/2006/main">
          <a:off x="2920215" y="0"/>
          <a:ext cx="48878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0.9141</cdr:x>
      <cdr:y>0</cdr:y>
    </cdr:from>
    <cdr:to>
      <cdr:x>1</cdr:x>
      <cdr:y>0.08519</cdr:y>
    </cdr:to>
    <cdr:sp macro="" textlink="">
      <cdr:nvSpPr>
        <cdr:cNvPr id="10" name="TextBox 2">
          <a:extLst xmlns:a="http://schemas.openxmlformats.org/drawingml/2006/main">
            <a:ext uri="{FF2B5EF4-FFF2-40B4-BE49-F238E27FC236}">
              <a16:creationId xmlns:a16="http://schemas.microsoft.com/office/drawing/2014/main" id="{1280C30D-FF60-805B-4477-B9DEEAF888A9}"/>
            </a:ext>
          </a:extLst>
        </cdr:cNvPr>
        <cdr:cNvSpPr txBox="1"/>
      </cdr:nvSpPr>
      <cdr:spPr>
        <a:xfrm xmlns:a="http://schemas.openxmlformats.org/drawingml/2006/main">
          <a:off x="5542762" y="0"/>
          <a:ext cx="520865"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0.55943</cdr:x>
      <cdr:y>0</cdr:y>
    </cdr:from>
    <cdr:to>
      <cdr:x>0.6537</cdr:x>
      <cdr:y>0.08519</cdr:y>
    </cdr:to>
    <cdr:sp macro="" textlink="">
      <cdr:nvSpPr>
        <cdr:cNvPr id="11" name="TextBox 2">
          <a:extLst xmlns:a="http://schemas.openxmlformats.org/drawingml/2006/main">
            <a:ext uri="{FF2B5EF4-FFF2-40B4-BE49-F238E27FC236}">
              <a16:creationId xmlns:a16="http://schemas.microsoft.com/office/drawing/2014/main" id="{3D806A7F-2F16-D5C5-1655-BE1607E06A85}"/>
            </a:ext>
          </a:extLst>
        </cdr:cNvPr>
        <cdr:cNvSpPr txBox="1"/>
      </cdr:nvSpPr>
      <cdr:spPr>
        <a:xfrm xmlns:a="http://schemas.openxmlformats.org/drawingml/2006/main">
          <a:off x="3392147" y="0"/>
          <a:ext cx="571630"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39.xml><?xml version="1.0" encoding="utf-8"?>
<c:userShapes xmlns:c="http://schemas.openxmlformats.org/drawingml/2006/chart">
  <cdr:relSizeAnchor xmlns:cdr="http://schemas.openxmlformats.org/drawingml/2006/chartDrawing">
    <cdr:from>
      <cdr:x>0.02383</cdr:x>
      <cdr:y>0.57132</cdr:y>
    </cdr:from>
    <cdr:to>
      <cdr:x>0.46924</cdr:x>
      <cdr:y>0.61793</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44484" y="3385414"/>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0.77868</cdr:y>
    </cdr:from>
    <cdr:to>
      <cdr:x>0.53433</cdr:x>
      <cdr:y>0.81102</cdr:y>
    </cdr:to>
    <cdr:sp macro="" textlink="">
      <cdr:nvSpPr>
        <cdr:cNvPr id="2" name="TextBox 1">
          <a:extLst xmlns:a="http://schemas.openxmlformats.org/drawingml/2006/main">
            <a:ext uri="{FF2B5EF4-FFF2-40B4-BE49-F238E27FC236}">
              <a16:creationId xmlns:a16="http://schemas.microsoft.com/office/drawing/2014/main" id="{E97C9B2A-7719-1BA2-1C2C-0E687F413665}"/>
            </a:ext>
          </a:extLst>
        </cdr:cNvPr>
        <cdr:cNvSpPr txBox="1"/>
      </cdr:nvSpPr>
      <cdr:spPr>
        <a:xfrm xmlns:a="http://schemas.openxmlformats.org/drawingml/2006/main">
          <a:off x="0" y="4614140"/>
          <a:ext cx="3240000" cy="191655"/>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0.36613</cdr:x>
      <cdr:y>0</cdr:y>
    </cdr:from>
    <cdr:to>
      <cdr:x>0.45456</cdr:x>
      <cdr:y>0.08519</cdr:y>
    </cdr:to>
    <cdr:sp macro="" textlink="">
      <cdr:nvSpPr>
        <cdr:cNvPr id="3" name="TextBox 1">
          <a:extLst xmlns:a="http://schemas.openxmlformats.org/drawingml/2006/main">
            <a:ext uri="{FF2B5EF4-FFF2-40B4-BE49-F238E27FC236}">
              <a16:creationId xmlns:a16="http://schemas.microsoft.com/office/drawing/2014/main" id="{50870256-ECB7-240F-30A8-3352BACB8415}"/>
            </a:ext>
          </a:extLst>
        </cdr:cNvPr>
        <cdr:cNvSpPr txBox="1"/>
      </cdr:nvSpPr>
      <cdr:spPr>
        <a:xfrm xmlns:a="http://schemas.openxmlformats.org/drawingml/2006/main">
          <a:off x="2220101" y="0"/>
          <a:ext cx="536174"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0.63469</cdr:x>
      <cdr:y>0</cdr:y>
    </cdr:from>
    <cdr:to>
      <cdr:x>0.89395</cdr:x>
      <cdr:y>0.08519</cdr:y>
    </cdr:to>
    <cdr:sp macro="" textlink="">
      <cdr:nvSpPr>
        <cdr:cNvPr id="4" name="TextBox 2">
          <a:extLst xmlns:a="http://schemas.openxmlformats.org/drawingml/2006/main">
            <a:ext uri="{FF2B5EF4-FFF2-40B4-BE49-F238E27FC236}">
              <a16:creationId xmlns:a16="http://schemas.microsoft.com/office/drawing/2014/main" id="{B72D92A7-2B88-6DDD-5B80-25F8EF3D8E19}"/>
            </a:ext>
          </a:extLst>
        </cdr:cNvPr>
        <cdr:cNvSpPr txBox="1"/>
      </cdr:nvSpPr>
      <cdr:spPr>
        <a:xfrm xmlns:a="http://schemas.openxmlformats.org/drawingml/2006/main">
          <a:off x="3848521" y="0"/>
          <a:ext cx="1572050"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0.45456</cdr:x>
      <cdr:y>0</cdr:y>
    </cdr:from>
    <cdr:to>
      <cdr:x>0.53769</cdr:x>
      <cdr:y>0.08519</cdr:y>
    </cdr:to>
    <cdr:sp macro="" textlink="">
      <cdr:nvSpPr>
        <cdr:cNvPr id="6" name="TextBox 2">
          <a:extLst xmlns:a="http://schemas.openxmlformats.org/drawingml/2006/main">
            <a:ext uri="{FF2B5EF4-FFF2-40B4-BE49-F238E27FC236}">
              <a16:creationId xmlns:a16="http://schemas.microsoft.com/office/drawing/2014/main" id="{7D35267F-66F0-7686-D39F-B121EAD156C4}"/>
            </a:ext>
          </a:extLst>
        </cdr:cNvPr>
        <cdr:cNvSpPr txBox="1"/>
      </cdr:nvSpPr>
      <cdr:spPr>
        <a:xfrm xmlns:a="http://schemas.openxmlformats.org/drawingml/2006/main">
          <a:off x="2756275" y="0"/>
          <a:ext cx="504056"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0.89395</cdr:x>
      <cdr:y>0</cdr:y>
    </cdr:from>
    <cdr:to>
      <cdr:x>0.97985</cdr:x>
      <cdr:y>0.08519</cdr:y>
    </cdr:to>
    <cdr:sp macro="" textlink="">
      <cdr:nvSpPr>
        <cdr:cNvPr id="12" name="TextBox 2">
          <a:extLst xmlns:a="http://schemas.openxmlformats.org/drawingml/2006/main">
            <a:ext uri="{FF2B5EF4-FFF2-40B4-BE49-F238E27FC236}">
              <a16:creationId xmlns:a16="http://schemas.microsoft.com/office/drawing/2014/main" id="{C421581C-8D75-6D3F-9BED-61A891665275}"/>
            </a:ext>
          </a:extLst>
        </cdr:cNvPr>
        <cdr:cNvSpPr txBox="1"/>
      </cdr:nvSpPr>
      <cdr:spPr>
        <a:xfrm xmlns:a="http://schemas.openxmlformats.org/drawingml/2006/main">
          <a:off x="5420571" y="0"/>
          <a:ext cx="520866"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0.53769</cdr:x>
      <cdr:y>0</cdr:y>
    </cdr:from>
    <cdr:to>
      <cdr:x>0.63469</cdr:x>
      <cdr:y>0.08519</cdr:y>
    </cdr:to>
    <cdr:sp macro="" textlink="">
      <cdr:nvSpPr>
        <cdr:cNvPr id="13" name="TextBox 2">
          <a:extLst xmlns:a="http://schemas.openxmlformats.org/drawingml/2006/main">
            <a:ext uri="{FF2B5EF4-FFF2-40B4-BE49-F238E27FC236}">
              <a16:creationId xmlns:a16="http://schemas.microsoft.com/office/drawing/2014/main" id="{0F6FF445-8314-AB9B-2EF1-BE5E2BA245A2}"/>
            </a:ext>
          </a:extLst>
        </cdr:cNvPr>
        <cdr:cNvSpPr txBox="1"/>
      </cdr:nvSpPr>
      <cdr:spPr>
        <a:xfrm xmlns:a="http://schemas.openxmlformats.org/drawingml/2006/main">
          <a:off x="3260331" y="0"/>
          <a:ext cx="588190"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xml><?xml version="1.0" encoding="utf-8"?>
<c:userShapes xmlns:c="http://schemas.openxmlformats.org/drawingml/2006/chart">
  <cdr:relSizeAnchor xmlns:cdr="http://schemas.openxmlformats.org/drawingml/2006/chartDrawing">
    <cdr:from>
      <cdr:x>0.88581</cdr:x>
      <cdr:y>0</cdr:y>
    </cdr:from>
    <cdr:to>
      <cdr:x>0.95918</cdr:x>
      <cdr:y>0.08426</cdr:y>
    </cdr:to>
    <cdr:sp macro="" textlink="">
      <cdr:nvSpPr>
        <cdr:cNvPr id="12" name="TextBox 2">
          <a:extLst xmlns:a="http://schemas.openxmlformats.org/drawingml/2006/main">
            <a:ext uri="{FF2B5EF4-FFF2-40B4-BE49-F238E27FC236}">
              <a16:creationId xmlns:a16="http://schemas.microsoft.com/office/drawing/2014/main" id="{65AD7CFB-38CC-B847-DF28-2CF5E27A2741}"/>
            </a:ext>
          </a:extLst>
        </cdr:cNvPr>
        <cdr:cNvSpPr txBox="1"/>
      </cdr:nvSpPr>
      <cdr:spPr>
        <a:xfrm xmlns:a="http://schemas.openxmlformats.org/drawingml/2006/main">
          <a:off x="5369202" y="0"/>
          <a:ext cx="444722" cy="4992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0.42249</cdr:x>
      <cdr:y>0</cdr:y>
    </cdr:from>
    <cdr:to>
      <cdr:x>0.52941</cdr:x>
      <cdr:y>0.08426</cdr:y>
    </cdr:to>
    <cdr:sp macro="" textlink="">
      <cdr:nvSpPr>
        <cdr:cNvPr id="2" name="TextBox 2">
          <a:extLst xmlns:a="http://schemas.openxmlformats.org/drawingml/2006/main">
            <a:ext uri="{FF2B5EF4-FFF2-40B4-BE49-F238E27FC236}">
              <a16:creationId xmlns:a16="http://schemas.microsoft.com/office/drawing/2014/main" id="{C8FDB09A-E4EF-8DA1-8B5C-4D46797A8EE9}"/>
            </a:ext>
          </a:extLst>
        </cdr:cNvPr>
        <cdr:cNvSpPr txBox="1"/>
      </cdr:nvSpPr>
      <cdr:spPr>
        <a:xfrm xmlns:a="http://schemas.openxmlformats.org/drawingml/2006/main">
          <a:off x="2560851" y="0"/>
          <a:ext cx="648081"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0.52941</cdr:x>
      <cdr:y>0</cdr:y>
    </cdr:from>
    <cdr:to>
      <cdr:x>0.63633</cdr:x>
      <cdr:y>0.08426</cdr:y>
    </cdr:to>
    <cdr:sp macro="" textlink="">
      <cdr:nvSpPr>
        <cdr:cNvPr id="3" name="TextBox 2">
          <a:extLst xmlns:a="http://schemas.openxmlformats.org/drawingml/2006/main">
            <a:ext uri="{FF2B5EF4-FFF2-40B4-BE49-F238E27FC236}">
              <a16:creationId xmlns:a16="http://schemas.microsoft.com/office/drawing/2014/main" id="{5B78BF58-AFC9-C18D-8DF3-D0E214CC860A}"/>
            </a:ext>
          </a:extLst>
        </cdr:cNvPr>
        <cdr:cNvSpPr txBox="1"/>
      </cdr:nvSpPr>
      <cdr:spPr>
        <a:xfrm xmlns:a="http://schemas.openxmlformats.org/drawingml/2006/main">
          <a:off x="3208932" y="0"/>
          <a:ext cx="64808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0.81453</cdr:x>
      <cdr:y>0</cdr:y>
    </cdr:from>
    <cdr:to>
      <cdr:x>0.88581</cdr:x>
      <cdr:y>0.08426</cdr:y>
    </cdr:to>
    <cdr:sp macro="" textlink="">
      <cdr:nvSpPr>
        <cdr:cNvPr id="4" name="TextBox 2">
          <a:extLst xmlns:a="http://schemas.openxmlformats.org/drawingml/2006/main">
            <a:ext uri="{FF2B5EF4-FFF2-40B4-BE49-F238E27FC236}">
              <a16:creationId xmlns:a16="http://schemas.microsoft.com/office/drawing/2014/main" id="{AB99082D-A97E-09B7-26C5-056DF5CED2E2}"/>
            </a:ext>
          </a:extLst>
        </cdr:cNvPr>
        <cdr:cNvSpPr txBox="1"/>
      </cdr:nvSpPr>
      <cdr:spPr>
        <a:xfrm xmlns:a="http://schemas.openxmlformats.org/drawingml/2006/main">
          <a:off x="4937148" y="0"/>
          <a:ext cx="432054"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Nekad</a:t>
          </a:r>
          <a:r>
            <a:rPr lang="en-GB" sz="900" b="1" dirty="0">
              <a:solidFill>
                <a:sysClr val="windowText" lastClr="000000"/>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0.63633</cdr:x>
      <cdr:y>0</cdr:y>
    </cdr:from>
    <cdr:to>
      <cdr:x>0.74325</cdr:x>
      <cdr:y>0.08426</cdr:y>
    </cdr:to>
    <cdr:sp macro="" textlink="">
      <cdr:nvSpPr>
        <cdr:cNvPr id="5" name="TextBox 2">
          <a:extLst xmlns:a="http://schemas.openxmlformats.org/drawingml/2006/main">
            <a:ext uri="{FF2B5EF4-FFF2-40B4-BE49-F238E27FC236}">
              <a16:creationId xmlns:a16="http://schemas.microsoft.com/office/drawing/2014/main" id="{A3B5CA63-3FF2-4176-CFFE-C529F102EF19}"/>
            </a:ext>
          </a:extLst>
        </cdr:cNvPr>
        <cdr:cNvSpPr txBox="1"/>
      </cdr:nvSpPr>
      <cdr:spPr>
        <a:xfrm xmlns:a="http://schemas.openxmlformats.org/drawingml/2006/main">
          <a:off x="3857013" y="0"/>
          <a:ext cx="64808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dr:relSizeAnchor xmlns:cdr="http://schemas.openxmlformats.org/drawingml/2006/chartDrawing">
    <cdr:from>
      <cdr:x>0.74325</cdr:x>
      <cdr:y>0</cdr:y>
    </cdr:from>
    <cdr:to>
      <cdr:x>0.81453</cdr:x>
      <cdr:y>0.08426</cdr:y>
    </cdr:to>
    <cdr:sp macro="" textlink="">
      <cdr:nvSpPr>
        <cdr:cNvPr id="6" name="TextBox 2">
          <a:extLst xmlns:a="http://schemas.openxmlformats.org/drawingml/2006/main">
            <a:ext uri="{FF2B5EF4-FFF2-40B4-BE49-F238E27FC236}">
              <a16:creationId xmlns:a16="http://schemas.microsoft.com/office/drawing/2014/main" id="{E86F7731-4701-F616-472F-CB559329C206}"/>
            </a:ext>
          </a:extLst>
        </cdr:cNvPr>
        <cdr:cNvSpPr txBox="1"/>
      </cdr:nvSpPr>
      <cdr:spPr>
        <a:xfrm xmlns:a="http://schemas.openxmlformats.org/drawingml/2006/main">
          <a:off x="4505094" y="0"/>
          <a:ext cx="432054"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userShapes>
</file>

<file path=ppt/drawings/drawing40.xml><?xml version="1.0" encoding="utf-8"?>
<c:userShapes xmlns:c="http://schemas.openxmlformats.org/drawingml/2006/chart">
  <cdr:relSizeAnchor xmlns:cdr="http://schemas.openxmlformats.org/drawingml/2006/chartDrawing">
    <cdr:from>
      <cdr:x>0.42666</cdr:x>
      <cdr:y>0</cdr:y>
    </cdr:from>
    <cdr:to>
      <cdr:x>0.50727</cdr:x>
      <cdr:y>0.08519</cdr:y>
    </cdr:to>
    <cdr:sp macro="" textlink="">
      <cdr:nvSpPr>
        <cdr:cNvPr id="3" name="TextBox 2">
          <a:extLst xmlns:a="http://schemas.openxmlformats.org/drawingml/2006/main">
            <a:ext uri="{FF2B5EF4-FFF2-40B4-BE49-F238E27FC236}">
              <a16:creationId xmlns:a16="http://schemas.microsoft.com/office/drawing/2014/main" id="{AA8C13E6-03F9-C39A-E2A0-12473BFFF938}"/>
            </a:ext>
          </a:extLst>
        </cdr:cNvPr>
        <cdr:cNvSpPr txBox="1"/>
      </cdr:nvSpPr>
      <cdr:spPr>
        <a:xfrm xmlns:a="http://schemas.openxmlformats.org/drawingml/2006/main">
          <a:off x="2610871" y="0"/>
          <a:ext cx="493257" cy="495818"/>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0.72409</cdr:x>
      <cdr:y>0</cdr:y>
    </cdr:from>
    <cdr:to>
      <cdr:x>0.9141</cdr:x>
      <cdr:y>0.08519</cdr:y>
    </cdr:to>
    <cdr:sp macro="" textlink="">
      <cdr:nvSpPr>
        <cdr:cNvPr id="5" name="TextBox 2">
          <a:extLst xmlns:a="http://schemas.openxmlformats.org/drawingml/2006/main">
            <a:ext uri="{FF2B5EF4-FFF2-40B4-BE49-F238E27FC236}">
              <a16:creationId xmlns:a16="http://schemas.microsoft.com/office/drawing/2014/main" id="{AAF5F567-C841-17FD-457C-A2007EC06474}"/>
            </a:ext>
          </a:extLst>
        </cdr:cNvPr>
        <cdr:cNvSpPr txBox="1"/>
      </cdr:nvSpPr>
      <cdr:spPr>
        <a:xfrm xmlns:a="http://schemas.openxmlformats.org/drawingml/2006/main">
          <a:off x="4390633" y="0"/>
          <a:ext cx="1152129"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0.50449</cdr:x>
      <cdr:y>0</cdr:y>
    </cdr:from>
    <cdr:to>
      <cdr:x>0.5851</cdr:x>
      <cdr:y>0.08519</cdr:y>
    </cdr:to>
    <cdr:sp macro="" textlink="">
      <cdr:nvSpPr>
        <cdr:cNvPr id="7" name="TextBox 2">
          <a:extLst xmlns:a="http://schemas.openxmlformats.org/drawingml/2006/main">
            <a:ext uri="{FF2B5EF4-FFF2-40B4-BE49-F238E27FC236}">
              <a16:creationId xmlns:a16="http://schemas.microsoft.com/office/drawing/2014/main" id="{EAEAA4CB-A4FA-1A99-E97B-D16F220E2926}"/>
            </a:ext>
          </a:extLst>
        </cdr:cNvPr>
        <cdr:cNvSpPr txBox="1"/>
      </cdr:nvSpPr>
      <cdr:spPr>
        <a:xfrm xmlns:a="http://schemas.openxmlformats.org/drawingml/2006/main">
          <a:off x="3087121" y="0"/>
          <a:ext cx="493257" cy="495818"/>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0.9141</cdr:x>
      <cdr:y>0</cdr:y>
    </cdr:from>
    <cdr:to>
      <cdr:x>1</cdr:x>
      <cdr:y>0.08519</cdr:y>
    </cdr:to>
    <cdr:sp macro="" textlink="">
      <cdr:nvSpPr>
        <cdr:cNvPr id="8" name="TextBox 2">
          <a:extLst xmlns:a="http://schemas.openxmlformats.org/drawingml/2006/main">
            <a:ext uri="{FF2B5EF4-FFF2-40B4-BE49-F238E27FC236}">
              <a16:creationId xmlns:a16="http://schemas.microsoft.com/office/drawing/2014/main" id="{3B09A69B-A5DB-934F-F8C3-F68C5A23E913}"/>
            </a:ext>
          </a:extLst>
        </cdr:cNvPr>
        <cdr:cNvSpPr txBox="1"/>
      </cdr:nvSpPr>
      <cdr:spPr>
        <a:xfrm xmlns:a="http://schemas.openxmlformats.org/drawingml/2006/main">
          <a:off x="5542762" y="0"/>
          <a:ext cx="520865"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0.58232</cdr:x>
      <cdr:y>0</cdr:y>
    </cdr:from>
    <cdr:to>
      <cdr:x>0.72409</cdr:x>
      <cdr:y>0.08519</cdr:y>
    </cdr:to>
    <cdr:sp macro="" textlink="">
      <cdr:nvSpPr>
        <cdr:cNvPr id="9" name="TextBox 2">
          <a:extLst xmlns:a="http://schemas.openxmlformats.org/drawingml/2006/main">
            <a:ext uri="{FF2B5EF4-FFF2-40B4-BE49-F238E27FC236}">
              <a16:creationId xmlns:a16="http://schemas.microsoft.com/office/drawing/2014/main" id="{6446C251-9583-AF5E-C708-188D187EF6AA}"/>
            </a:ext>
          </a:extLst>
        </cdr:cNvPr>
        <cdr:cNvSpPr txBox="1"/>
      </cdr:nvSpPr>
      <cdr:spPr>
        <a:xfrm xmlns:a="http://schemas.openxmlformats.org/drawingml/2006/main">
          <a:off x="3530971" y="0"/>
          <a:ext cx="859662"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1.xml><?xml version="1.0" encoding="utf-8"?>
<c:userShapes xmlns:c="http://schemas.openxmlformats.org/drawingml/2006/chart">
  <cdr:relSizeAnchor xmlns:cdr="http://schemas.openxmlformats.org/drawingml/2006/chartDrawing">
    <cdr:from>
      <cdr:x>0.0224</cdr:x>
      <cdr:y>0.57132</cdr:y>
    </cdr:from>
    <cdr:to>
      <cdr:x>0.46781</cdr:x>
      <cdr:y>0.61793</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5825" y="3385414"/>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0.77407</cdr:y>
    </cdr:from>
    <cdr:to>
      <cdr:x>0.54498</cdr:x>
      <cdr:y>0.81053</cdr:y>
    </cdr:to>
    <cdr:sp macro="" textlink="">
      <cdr:nvSpPr>
        <cdr:cNvPr id="2" name="TextBox 1">
          <a:extLst xmlns:a="http://schemas.openxmlformats.org/drawingml/2006/main">
            <a:ext uri="{FF2B5EF4-FFF2-40B4-BE49-F238E27FC236}">
              <a16:creationId xmlns:a16="http://schemas.microsoft.com/office/drawing/2014/main" id="{3FB1C587-0633-2AB9-8682-94D7EDADE9CC}"/>
            </a:ext>
          </a:extLst>
        </cdr:cNvPr>
        <cdr:cNvSpPr txBox="1"/>
      </cdr:nvSpPr>
      <cdr:spPr>
        <a:xfrm xmlns:a="http://schemas.openxmlformats.org/drawingml/2006/main">
          <a:off x="0" y="4586837"/>
          <a:ext cx="3304553" cy="216024"/>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0.40322</cdr:x>
      <cdr:y>0</cdr:y>
    </cdr:from>
    <cdr:to>
      <cdr:x>0.48689</cdr:x>
      <cdr:y>0.08519</cdr:y>
    </cdr:to>
    <cdr:sp macro="" textlink="">
      <cdr:nvSpPr>
        <cdr:cNvPr id="4" name="TextBox 1">
          <a:extLst xmlns:a="http://schemas.openxmlformats.org/drawingml/2006/main">
            <a:ext uri="{FF2B5EF4-FFF2-40B4-BE49-F238E27FC236}">
              <a16:creationId xmlns:a16="http://schemas.microsoft.com/office/drawing/2014/main" id="{109025C9-2C01-BCC7-D04A-8967DCC5E786}"/>
            </a:ext>
          </a:extLst>
        </cdr:cNvPr>
        <cdr:cNvSpPr txBox="1"/>
      </cdr:nvSpPr>
      <cdr:spPr>
        <a:xfrm xmlns:a="http://schemas.openxmlformats.org/drawingml/2006/main">
          <a:off x="2444967" y="0"/>
          <a:ext cx="507361"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0.71805</cdr:x>
      <cdr:y>0</cdr:y>
    </cdr:from>
    <cdr:to>
      <cdr:x>0.90253</cdr:x>
      <cdr:y>0.08519</cdr:y>
    </cdr:to>
    <cdr:sp macro="" textlink="">
      <cdr:nvSpPr>
        <cdr:cNvPr id="6" name="TextBox 2">
          <a:extLst xmlns:a="http://schemas.openxmlformats.org/drawingml/2006/main">
            <a:ext uri="{FF2B5EF4-FFF2-40B4-BE49-F238E27FC236}">
              <a16:creationId xmlns:a16="http://schemas.microsoft.com/office/drawing/2014/main" id="{51A3F425-23BE-F5AB-AA90-ABEB3C1567EF}"/>
            </a:ext>
          </a:extLst>
        </cdr:cNvPr>
        <cdr:cNvSpPr txBox="1"/>
      </cdr:nvSpPr>
      <cdr:spPr>
        <a:xfrm xmlns:a="http://schemas.openxmlformats.org/drawingml/2006/main">
          <a:off x="4353994" y="0"/>
          <a:ext cx="1118613"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0.48689</cdr:x>
      <cdr:y>0</cdr:y>
    </cdr:from>
    <cdr:to>
      <cdr:x>0.57002</cdr:x>
      <cdr:y>0.08519</cdr:y>
    </cdr:to>
    <cdr:sp macro="" textlink="">
      <cdr:nvSpPr>
        <cdr:cNvPr id="12" name="TextBox 2">
          <a:extLst xmlns:a="http://schemas.openxmlformats.org/drawingml/2006/main">
            <a:ext uri="{FF2B5EF4-FFF2-40B4-BE49-F238E27FC236}">
              <a16:creationId xmlns:a16="http://schemas.microsoft.com/office/drawing/2014/main" id="{6866F61C-2661-EE18-78D6-66A0B9C31025}"/>
            </a:ext>
          </a:extLst>
        </cdr:cNvPr>
        <cdr:cNvSpPr txBox="1"/>
      </cdr:nvSpPr>
      <cdr:spPr>
        <a:xfrm xmlns:a="http://schemas.openxmlformats.org/drawingml/2006/main">
          <a:off x="2952328" y="0"/>
          <a:ext cx="504056"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0.90253</cdr:x>
      <cdr:y>0</cdr:y>
    </cdr:from>
    <cdr:to>
      <cdr:x>0.98843</cdr:x>
      <cdr:y>0.08519</cdr:y>
    </cdr:to>
    <cdr:sp macro="" textlink="">
      <cdr:nvSpPr>
        <cdr:cNvPr id="13" name="TextBox 2">
          <a:extLst xmlns:a="http://schemas.openxmlformats.org/drawingml/2006/main">
            <a:ext uri="{FF2B5EF4-FFF2-40B4-BE49-F238E27FC236}">
              <a16:creationId xmlns:a16="http://schemas.microsoft.com/office/drawing/2014/main" id="{4B63FC14-2D98-EA02-A070-415A709E3619}"/>
            </a:ext>
          </a:extLst>
        </cdr:cNvPr>
        <cdr:cNvSpPr txBox="1"/>
      </cdr:nvSpPr>
      <cdr:spPr>
        <a:xfrm xmlns:a="http://schemas.openxmlformats.org/drawingml/2006/main">
          <a:off x="5472608" y="-786379"/>
          <a:ext cx="520866"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0.57002</cdr:x>
      <cdr:y>0</cdr:y>
    </cdr:from>
    <cdr:to>
      <cdr:x>0.71805</cdr:x>
      <cdr:y>0.08519</cdr:y>
    </cdr:to>
    <cdr:sp macro="" textlink="">
      <cdr:nvSpPr>
        <cdr:cNvPr id="14" name="TextBox 2">
          <a:extLst xmlns:a="http://schemas.openxmlformats.org/drawingml/2006/main">
            <a:ext uri="{FF2B5EF4-FFF2-40B4-BE49-F238E27FC236}">
              <a16:creationId xmlns:a16="http://schemas.microsoft.com/office/drawing/2014/main" id="{5415B65B-2E09-8592-A662-D462C0D7C80B}"/>
            </a:ext>
          </a:extLst>
        </cdr:cNvPr>
        <cdr:cNvSpPr txBox="1"/>
      </cdr:nvSpPr>
      <cdr:spPr>
        <a:xfrm xmlns:a="http://schemas.openxmlformats.org/drawingml/2006/main">
          <a:off x="3456383" y="0"/>
          <a:ext cx="897611"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2.xml><?xml version="1.0" encoding="utf-8"?>
<c:userShapes xmlns:c="http://schemas.openxmlformats.org/drawingml/2006/chart">
  <cdr:relSizeAnchor xmlns:cdr="http://schemas.openxmlformats.org/drawingml/2006/chartDrawing">
    <cdr:from>
      <cdr:x>0.41206</cdr:x>
      <cdr:y>0</cdr:y>
    </cdr:from>
    <cdr:to>
      <cdr:x>0.49267</cdr:x>
      <cdr:y>0.08519</cdr:y>
    </cdr:to>
    <cdr:sp macro="" textlink="">
      <cdr:nvSpPr>
        <cdr:cNvPr id="2" name="TextBox 1">
          <a:extLst xmlns:a="http://schemas.openxmlformats.org/drawingml/2006/main">
            <a:ext uri="{FF2B5EF4-FFF2-40B4-BE49-F238E27FC236}">
              <a16:creationId xmlns:a16="http://schemas.microsoft.com/office/drawing/2014/main" id="{E726C383-58C7-1F6E-8089-85CCB9115E93}"/>
            </a:ext>
          </a:extLst>
        </cdr:cNvPr>
        <cdr:cNvSpPr txBox="1"/>
      </cdr:nvSpPr>
      <cdr:spPr>
        <a:xfrm xmlns:a="http://schemas.openxmlformats.org/drawingml/2006/main">
          <a:off x="2498562" y="-819758"/>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0.69762</cdr:x>
      <cdr:y>0</cdr:y>
    </cdr:from>
    <cdr:to>
      <cdr:x>0.88762</cdr:x>
      <cdr:y>0.08519</cdr:y>
    </cdr:to>
    <cdr:sp macro="" textlink="">
      <cdr:nvSpPr>
        <cdr:cNvPr id="4" name="TextBox 2">
          <a:extLst xmlns:a="http://schemas.openxmlformats.org/drawingml/2006/main">
            <a:ext uri="{FF2B5EF4-FFF2-40B4-BE49-F238E27FC236}">
              <a16:creationId xmlns:a16="http://schemas.microsoft.com/office/drawing/2014/main" id="{B40D5D2D-B63B-A1F3-57A3-27DF76A81CA5}"/>
            </a:ext>
          </a:extLst>
        </cdr:cNvPr>
        <cdr:cNvSpPr txBox="1"/>
      </cdr:nvSpPr>
      <cdr:spPr>
        <a:xfrm xmlns:a="http://schemas.openxmlformats.org/drawingml/2006/main">
          <a:off x="4230081" y="0"/>
          <a:ext cx="1152128"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0.48989</cdr:x>
      <cdr:y>0</cdr:y>
    </cdr:from>
    <cdr:to>
      <cdr:x>0.5705</cdr:x>
      <cdr:y>0.08519</cdr:y>
    </cdr:to>
    <cdr:sp macro="" textlink="">
      <cdr:nvSpPr>
        <cdr:cNvPr id="6" name="TextBox 2">
          <a:extLst xmlns:a="http://schemas.openxmlformats.org/drawingml/2006/main">
            <a:ext uri="{FF2B5EF4-FFF2-40B4-BE49-F238E27FC236}">
              <a16:creationId xmlns:a16="http://schemas.microsoft.com/office/drawing/2014/main" id="{C2DE80D8-D0DE-9A5B-B7A8-0DF27B890B46}"/>
            </a:ext>
          </a:extLst>
        </cdr:cNvPr>
        <cdr:cNvSpPr txBox="1"/>
      </cdr:nvSpPr>
      <cdr:spPr>
        <a:xfrm xmlns:a="http://schemas.openxmlformats.org/drawingml/2006/main">
          <a:off x="2970494" y="-819758"/>
          <a:ext cx="48878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0.88762</cdr:x>
      <cdr:y>0</cdr:y>
    </cdr:from>
    <cdr:to>
      <cdr:x>0.97702</cdr:x>
      <cdr:y>0.08519</cdr:y>
    </cdr:to>
    <cdr:sp macro="" textlink="">
      <cdr:nvSpPr>
        <cdr:cNvPr id="10" name="TextBox 2">
          <a:extLst xmlns:a="http://schemas.openxmlformats.org/drawingml/2006/main">
            <a:ext uri="{FF2B5EF4-FFF2-40B4-BE49-F238E27FC236}">
              <a16:creationId xmlns:a16="http://schemas.microsoft.com/office/drawing/2014/main" id="{E95AE1B6-7E19-D461-9BA2-B06C857E0402}"/>
            </a:ext>
          </a:extLst>
        </cdr:cNvPr>
        <cdr:cNvSpPr txBox="1"/>
      </cdr:nvSpPr>
      <cdr:spPr>
        <a:xfrm xmlns:a="http://schemas.openxmlformats.org/drawingml/2006/main">
          <a:off x="5382209" y="0"/>
          <a:ext cx="542074"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0.56772</cdr:x>
      <cdr:y>0</cdr:y>
    </cdr:from>
    <cdr:to>
      <cdr:x>0.69762</cdr:x>
      <cdr:y>0.08519</cdr:y>
    </cdr:to>
    <cdr:sp macro="" textlink="">
      <cdr:nvSpPr>
        <cdr:cNvPr id="11" name="TextBox 2">
          <a:extLst xmlns:a="http://schemas.openxmlformats.org/drawingml/2006/main">
            <a:ext uri="{FF2B5EF4-FFF2-40B4-BE49-F238E27FC236}">
              <a16:creationId xmlns:a16="http://schemas.microsoft.com/office/drawing/2014/main" id="{206A4AF6-061E-0FA6-1274-192F6AD843A8}"/>
            </a:ext>
          </a:extLst>
        </cdr:cNvPr>
        <cdr:cNvSpPr txBox="1"/>
      </cdr:nvSpPr>
      <cdr:spPr>
        <a:xfrm xmlns:a="http://schemas.openxmlformats.org/drawingml/2006/main">
          <a:off x="3442426" y="0"/>
          <a:ext cx="787654"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3.xml><?xml version="1.0" encoding="utf-8"?>
<c:userShapes xmlns:c="http://schemas.openxmlformats.org/drawingml/2006/chart">
  <cdr:relSizeAnchor xmlns:cdr="http://schemas.openxmlformats.org/drawingml/2006/chartDrawing">
    <cdr:from>
      <cdr:x>0.00086</cdr:x>
      <cdr:y>0.77736</cdr:y>
    </cdr:from>
    <cdr:to>
      <cdr:x>0.53551</cdr:x>
      <cdr:y>0.80328</cdr:y>
    </cdr:to>
    <cdr:sp macro="" textlink="">
      <cdr:nvSpPr>
        <cdr:cNvPr id="3" name="TextBox 2">
          <a:extLst xmlns:a="http://schemas.openxmlformats.org/drawingml/2006/main">
            <a:ext uri="{FF2B5EF4-FFF2-40B4-BE49-F238E27FC236}">
              <a16:creationId xmlns:a16="http://schemas.microsoft.com/office/drawing/2014/main" id="{F1679746-AA85-9CA3-A0EC-685426F8E0AF}"/>
            </a:ext>
          </a:extLst>
        </cdr:cNvPr>
        <cdr:cNvSpPr txBox="1"/>
      </cdr:nvSpPr>
      <cdr:spPr>
        <a:xfrm xmlns:a="http://schemas.openxmlformats.org/drawingml/2006/main">
          <a:off x="5215" y="4606323"/>
          <a:ext cx="3241944" cy="15358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0.0224</cdr:x>
      <cdr:y>0.57278</cdr:y>
    </cdr:from>
    <cdr:to>
      <cdr:x>0.46781</cdr:x>
      <cdr:y>0.61939</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5825" y="3394073"/>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0.40871</cdr:x>
      <cdr:y>0</cdr:y>
    </cdr:from>
    <cdr:to>
      <cdr:x>0.48689</cdr:x>
      <cdr:y>0.08519</cdr:y>
    </cdr:to>
    <cdr:sp macro="" textlink="">
      <cdr:nvSpPr>
        <cdr:cNvPr id="2" name="TextBox 1">
          <a:extLst xmlns:a="http://schemas.openxmlformats.org/drawingml/2006/main">
            <a:ext uri="{FF2B5EF4-FFF2-40B4-BE49-F238E27FC236}">
              <a16:creationId xmlns:a16="http://schemas.microsoft.com/office/drawing/2014/main" id="{8D59310B-686A-A645-C054-6294DA1EF8CD}"/>
            </a:ext>
          </a:extLst>
        </cdr:cNvPr>
        <cdr:cNvSpPr txBox="1"/>
      </cdr:nvSpPr>
      <cdr:spPr>
        <a:xfrm xmlns:a="http://schemas.openxmlformats.org/drawingml/2006/main">
          <a:off x="2478283" y="0"/>
          <a:ext cx="474046"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0.71252</cdr:x>
      <cdr:y>0</cdr:y>
    </cdr:from>
    <cdr:to>
      <cdr:x>0.89066</cdr:x>
      <cdr:y>0.08519</cdr:y>
    </cdr:to>
    <cdr:sp macro="" textlink="">
      <cdr:nvSpPr>
        <cdr:cNvPr id="4" name="TextBox 2">
          <a:extLst xmlns:a="http://schemas.openxmlformats.org/drawingml/2006/main">
            <a:ext uri="{FF2B5EF4-FFF2-40B4-BE49-F238E27FC236}">
              <a16:creationId xmlns:a16="http://schemas.microsoft.com/office/drawing/2014/main" id="{26BB0D02-3616-F289-8C13-A9D7D0AAEFE4}"/>
            </a:ext>
          </a:extLst>
        </cdr:cNvPr>
        <cdr:cNvSpPr txBox="1"/>
      </cdr:nvSpPr>
      <cdr:spPr>
        <a:xfrm xmlns:a="http://schemas.openxmlformats.org/drawingml/2006/main">
          <a:off x="4320481" y="0"/>
          <a:ext cx="1080120"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0.48654</cdr:x>
      <cdr:y>0</cdr:y>
    </cdr:from>
    <cdr:to>
      <cdr:x>0.57002</cdr:x>
      <cdr:y>0.08519</cdr:y>
    </cdr:to>
    <cdr:sp macro="" textlink="">
      <cdr:nvSpPr>
        <cdr:cNvPr id="6" name="TextBox 2">
          <a:extLst xmlns:a="http://schemas.openxmlformats.org/drawingml/2006/main">
            <a:ext uri="{FF2B5EF4-FFF2-40B4-BE49-F238E27FC236}">
              <a16:creationId xmlns:a16="http://schemas.microsoft.com/office/drawing/2014/main" id="{86696F20-2194-D5DA-13B5-13EEF9F63844}"/>
            </a:ext>
          </a:extLst>
        </cdr:cNvPr>
        <cdr:cNvSpPr txBox="1"/>
      </cdr:nvSpPr>
      <cdr:spPr>
        <a:xfrm xmlns:a="http://schemas.openxmlformats.org/drawingml/2006/main">
          <a:off x="2950214" y="0"/>
          <a:ext cx="506170"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0.89066</cdr:x>
      <cdr:y>0</cdr:y>
    </cdr:from>
    <cdr:to>
      <cdr:x>0.97378</cdr:x>
      <cdr:y>0.08519</cdr:y>
    </cdr:to>
    <cdr:sp macro="" textlink="">
      <cdr:nvSpPr>
        <cdr:cNvPr id="12" name="TextBox 2">
          <a:extLst xmlns:a="http://schemas.openxmlformats.org/drawingml/2006/main">
            <a:ext uri="{FF2B5EF4-FFF2-40B4-BE49-F238E27FC236}">
              <a16:creationId xmlns:a16="http://schemas.microsoft.com/office/drawing/2014/main" id="{B90275B4-0892-92DD-8659-80BDCB9FE41A}"/>
            </a:ext>
          </a:extLst>
        </cdr:cNvPr>
        <cdr:cNvSpPr txBox="1"/>
      </cdr:nvSpPr>
      <cdr:spPr>
        <a:xfrm xmlns:a="http://schemas.openxmlformats.org/drawingml/2006/main">
          <a:off x="5400600" y="0"/>
          <a:ext cx="504055"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0.57002</cdr:x>
      <cdr:y>0</cdr:y>
    </cdr:from>
    <cdr:to>
      <cdr:x>0.71252</cdr:x>
      <cdr:y>0.08519</cdr:y>
    </cdr:to>
    <cdr:sp macro="" textlink="">
      <cdr:nvSpPr>
        <cdr:cNvPr id="13" name="TextBox 2">
          <a:extLst xmlns:a="http://schemas.openxmlformats.org/drawingml/2006/main">
            <a:ext uri="{FF2B5EF4-FFF2-40B4-BE49-F238E27FC236}">
              <a16:creationId xmlns:a16="http://schemas.microsoft.com/office/drawing/2014/main" id="{B83D4B74-DAEC-2BB8-16A0-CF024D2603EC}"/>
            </a:ext>
          </a:extLst>
        </cdr:cNvPr>
        <cdr:cNvSpPr txBox="1"/>
      </cdr:nvSpPr>
      <cdr:spPr>
        <a:xfrm xmlns:a="http://schemas.openxmlformats.org/drawingml/2006/main">
          <a:off x="3456384" y="0"/>
          <a:ext cx="864096"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4.xml><?xml version="1.0" encoding="utf-8"?>
<c:userShapes xmlns:c="http://schemas.openxmlformats.org/drawingml/2006/chart">
  <cdr:relSizeAnchor xmlns:cdr="http://schemas.openxmlformats.org/drawingml/2006/chartDrawing">
    <cdr:from>
      <cdr:x>0.39857</cdr:x>
      <cdr:y>0</cdr:y>
    </cdr:from>
    <cdr:to>
      <cdr:x>0.47918</cdr:x>
      <cdr:y>0.08519</cdr:y>
    </cdr:to>
    <cdr:sp macro="" textlink="">
      <cdr:nvSpPr>
        <cdr:cNvPr id="2" name="TextBox 1">
          <a:extLst xmlns:a="http://schemas.openxmlformats.org/drawingml/2006/main">
            <a:ext uri="{FF2B5EF4-FFF2-40B4-BE49-F238E27FC236}">
              <a16:creationId xmlns:a16="http://schemas.microsoft.com/office/drawing/2014/main" id="{9A51E4AF-4D7A-0910-B272-B0BE7EB093D7}"/>
            </a:ext>
          </a:extLst>
        </cdr:cNvPr>
        <cdr:cNvSpPr txBox="1"/>
      </cdr:nvSpPr>
      <cdr:spPr>
        <a:xfrm xmlns:a="http://schemas.openxmlformats.org/drawingml/2006/main">
          <a:off x="2416785" y="-836712"/>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0.63824</cdr:x>
      <cdr:y>0</cdr:y>
    </cdr:from>
    <cdr:to>
      <cdr:x>0.87414</cdr:x>
      <cdr:y>0.08519</cdr:y>
    </cdr:to>
    <cdr:sp macro="" textlink="">
      <cdr:nvSpPr>
        <cdr:cNvPr id="4" name="TextBox 2">
          <a:extLst xmlns:a="http://schemas.openxmlformats.org/drawingml/2006/main">
            <a:ext uri="{FF2B5EF4-FFF2-40B4-BE49-F238E27FC236}">
              <a16:creationId xmlns:a16="http://schemas.microsoft.com/office/drawing/2014/main" id="{45D517EF-ACF4-A42A-60D7-34E67E248A47}"/>
            </a:ext>
          </a:extLst>
        </cdr:cNvPr>
        <cdr:cNvSpPr txBox="1"/>
      </cdr:nvSpPr>
      <cdr:spPr>
        <a:xfrm xmlns:a="http://schemas.openxmlformats.org/drawingml/2006/main">
          <a:off x="3870040" y="-836712"/>
          <a:ext cx="1430392"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0.4764</cdr:x>
      <cdr:y>0</cdr:y>
    </cdr:from>
    <cdr:to>
      <cdr:x>0.55701</cdr:x>
      <cdr:y>0.08519</cdr:y>
    </cdr:to>
    <cdr:sp macro="" textlink="">
      <cdr:nvSpPr>
        <cdr:cNvPr id="6" name="TextBox 2">
          <a:extLst xmlns:a="http://schemas.openxmlformats.org/drawingml/2006/main">
            <a:ext uri="{FF2B5EF4-FFF2-40B4-BE49-F238E27FC236}">
              <a16:creationId xmlns:a16="http://schemas.microsoft.com/office/drawing/2014/main" id="{866AEBBD-32C3-1A57-9D36-170809A2CF09}"/>
            </a:ext>
          </a:extLst>
        </cdr:cNvPr>
        <cdr:cNvSpPr txBox="1"/>
      </cdr:nvSpPr>
      <cdr:spPr>
        <a:xfrm xmlns:a="http://schemas.openxmlformats.org/drawingml/2006/main">
          <a:off x="2888717" y="-836712"/>
          <a:ext cx="48878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0.87414</cdr:x>
      <cdr:y>0</cdr:y>
    </cdr:from>
    <cdr:to>
      <cdr:x>0.96353</cdr:x>
      <cdr:y>0.08519</cdr:y>
    </cdr:to>
    <cdr:sp macro="" textlink="">
      <cdr:nvSpPr>
        <cdr:cNvPr id="10" name="TextBox 2">
          <a:extLst xmlns:a="http://schemas.openxmlformats.org/drawingml/2006/main">
            <a:ext uri="{FF2B5EF4-FFF2-40B4-BE49-F238E27FC236}">
              <a16:creationId xmlns:a16="http://schemas.microsoft.com/office/drawing/2014/main" id="{DAEFDFF5-E0A4-FF25-DE19-D9F56B8A3856}"/>
            </a:ext>
          </a:extLst>
        </cdr:cNvPr>
        <cdr:cNvSpPr txBox="1"/>
      </cdr:nvSpPr>
      <cdr:spPr>
        <a:xfrm xmlns:a="http://schemas.openxmlformats.org/drawingml/2006/main">
          <a:off x="5300432" y="-836712"/>
          <a:ext cx="542074"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0.55423</cdr:x>
      <cdr:y>0</cdr:y>
    </cdr:from>
    <cdr:to>
      <cdr:x>0.63824</cdr:x>
      <cdr:y>0.08519</cdr:y>
    </cdr:to>
    <cdr:sp macro="" textlink="">
      <cdr:nvSpPr>
        <cdr:cNvPr id="11" name="TextBox 2">
          <a:extLst xmlns:a="http://schemas.openxmlformats.org/drawingml/2006/main">
            <a:ext uri="{FF2B5EF4-FFF2-40B4-BE49-F238E27FC236}">
              <a16:creationId xmlns:a16="http://schemas.microsoft.com/office/drawing/2014/main" id="{679CA789-6739-90B9-243C-47D8800E9240}"/>
            </a:ext>
          </a:extLst>
        </cdr:cNvPr>
        <cdr:cNvSpPr txBox="1"/>
      </cdr:nvSpPr>
      <cdr:spPr>
        <a:xfrm xmlns:a="http://schemas.openxmlformats.org/drawingml/2006/main">
          <a:off x="3360649" y="-836712"/>
          <a:ext cx="509391"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5.xml><?xml version="1.0" encoding="utf-8"?>
<c:userShapes xmlns:c="http://schemas.openxmlformats.org/drawingml/2006/chart">
  <cdr:relSizeAnchor xmlns:cdr="http://schemas.openxmlformats.org/drawingml/2006/chartDrawing">
    <cdr:from>
      <cdr:x>0.0224</cdr:x>
      <cdr:y>0.56986</cdr:y>
    </cdr:from>
    <cdr:to>
      <cdr:x>0.46781</cdr:x>
      <cdr:y>0.61647</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5825" y="3376755"/>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0.7743</cdr:y>
    </cdr:from>
    <cdr:to>
      <cdr:x>0.53433</cdr:x>
      <cdr:y>0.80664</cdr:y>
    </cdr:to>
    <cdr:sp macro="" textlink="">
      <cdr:nvSpPr>
        <cdr:cNvPr id="2" name="TextBox 1">
          <a:extLst xmlns:a="http://schemas.openxmlformats.org/drawingml/2006/main">
            <a:ext uri="{FF2B5EF4-FFF2-40B4-BE49-F238E27FC236}">
              <a16:creationId xmlns:a16="http://schemas.microsoft.com/office/drawing/2014/main" id="{CC95B526-FD1C-9810-84E1-D150AF6D746E}"/>
            </a:ext>
          </a:extLst>
        </cdr:cNvPr>
        <cdr:cNvSpPr txBox="1"/>
      </cdr:nvSpPr>
      <cdr:spPr>
        <a:xfrm xmlns:a="http://schemas.openxmlformats.org/drawingml/2006/main">
          <a:off x="0" y="4588163"/>
          <a:ext cx="3240000" cy="191655"/>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0.4016</cdr:x>
      <cdr:y>0</cdr:y>
    </cdr:from>
    <cdr:to>
      <cdr:x>0.48221</cdr:x>
      <cdr:y>0.08519</cdr:y>
    </cdr:to>
    <cdr:sp macro="" textlink="">
      <cdr:nvSpPr>
        <cdr:cNvPr id="3" name="TextBox 1">
          <a:extLst xmlns:a="http://schemas.openxmlformats.org/drawingml/2006/main">
            <a:ext uri="{FF2B5EF4-FFF2-40B4-BE49-F238E27FC236}">
              <a16:creationId xmlns:a16="http://schemas.microsoft.com/office/drawing/2014/main" id="{73E13BDF-8F01-40C8-AA13-7E7EBF3169F2}"/>
            </a:ext>
          </a:extLst>
        </cdr:cNvPr>
        <cdr:cNvSpPr txBox="1"/>
      </cdr:nvSpPr>
      <cdr:spPr>
        <a:xfrm xmlns:a="http://schemas.openxmlformats.org/drawingml/2006/main">
          <a:off x="2435163" y="-836712"/>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0.65315</cdr:x>
      <cdr:y>0</cdr:y>
    </cdr:from>
    <cdr:to>
      <cdr:x>0.89066</cdr:x>
      <cdr:y>0.08519</cdr:y>
    </cdr:to>
    <cdr:sp macro="" textlink="">
      <cdr:nvSpPr>
        <cdr:cNvPr id="4" name="TextBox 2">
          <a:extLst xmlns:a="http://schemas.openxmlformats.org/drawingml/2006/main">
            <a:ext uri="{FF2B5EF4-FFF2-40B4-BE49-F238E27FC236}">
              <a16:creationId xmlns:a16="http://schemas.microsoft.com/office/drawing/2014/main" id="{B0F30094-4FAB-F368-49B8-6FA35A91962E}"/>
            </a:ext>
          </a:extLst>
        </cdr:cNvPr>
        <cdr:cNvSpPr txBox="1"/>
      </cdr:nvSpPr>
      <cdr:spPr>
        <a:xfrm xmlns:a="http://schemas.openxmlformats.org/drawingml/2006/main">
          <a:off x="3960440" y="0"/>
          <a:ext cx="1440160"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0.47943</cdr:x>
      <cdr:y>0</cdr:y>
    </cdr:from>
    <cdr:to>
      <cdr:x>0.56004</cdr:x>
      <cdr:y>0.08519</cdr:y>
    </cdr:to>
    <cdr:sp macro="" textlink="">
      <cdr:nvSpPr>
        <cdr:cNvPr id="6" name="TextBox 2">
          <a:extLst xmlns:a="http://schemas.openxmlformats.org/drawingml/2006/main">
            <a:ext uri="{FF2B5EF4-FFF2-40B4-BE49-F238E27FC236}">
              <a16:creationId xmlns:a16="http://schemas.microsoft.com/office/drawing/2014/main" id="{9F6D9EDB-81A6-5F64-9CA0-28FC699FAC7D}"/>
            </a:ext>
          </a:extLst>
        </cdr:cNvPr>
        <cdr:cNvSpPr txBox="1"/>
      </cdr:nvSpPr>
      <cdr:spPr>
        <a:xfrm xmlns:a="http://schemas.openxmlformats.org/drawingml/2006/main">
          <a:off x="2907095" y="-836712"/>
          <a:ext cx="48878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0.89066</cdr:x>
      <cdr:y>0</cdr:y>
    </cdr:from>
    <cdr:to>
      <cdr:x>0.98005</cdr:x>
      <cdr:y>0.08519</cdr:y>
    </cdr:to>
    <cdr:sp macro="" textlink="">
      <cdr:nvSpPr>
        <cdr:cNvPr id="12" name="TextBox 2">
          <a:extLst xmlns:a="http://schemas.openxmlformats.org/drawingml/2006/main">
            <a:ext uri="{FF2B5EF4-FFF2-40B4-BE49-F238E27FC236}">
              <a16:creationId xmlns:a16="http://schemas.microsoft.com/office/drawing/2014/main" id="{0B9C2D4E-2F60-CAD3-CC13-EF5124C06BB3}"/>
            </a:ext>
          </a:extLst>
        </cdr:cNvPr>
        <cdr:cNvSpPr txBox="1"/>
      </cdr:nvSpPr>
      <cdr:spPr>
        <a:xfrm xmlns:a="http://schemas.openxmlformats.org/drawingml/2006/main">
          <a:off x="5400600" y="0"/>
          <a:ext cx="542028"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0.55726</cdr:x>
      <cdr:y>0</cdr:y>
    </cdr:from>
    <cdr:to>
      <cdr:x>0.65315</cdr:x>
      <cdr:y>0.08519</cdr:y>
    </cdr:to>
    <cdr:sp macro="" textlink="">
      <cdr:nvSpPr>
        <cdr:cNvPr id="13" name="TextBox 2">
          <a:extLst xmlns:a="http://schemas.openxmlformats.org/drawingml/2006/main">
            <a:ext uri="{FF2B5EF4-FFF2-40B4-BE49-F238E27FC236}">
              <a16:creationId xmlns:a16="http://schemas.microsoft.com/office/drawing/2014/main" id="{5E678CEE-7E00-C23D-D91E-9A3ACC0FFF53}"/>
            </a:ext>
          </a:extLst>
        </cdr:cNvPr>
        <cdr:cNvSpPr txBox="1"/>
      </cdr:nvSpPr>
      <cdr:spPr>
        <a:xfrm xmlns:a="http://schemas.openxmlformats.org/drawingml/2006/main">
          <a:off x="3379027" y="0"/>
          <a:ext cx="581413"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6.xml><?xml version="1.0" encoding="utf-8"?>
<c:userShapes xmlns:c="http://schemas.openxmlformats.org/drawingml/2006/chart">
  <cdr:relSizeAnchor xmlns:cdr="http://schemas.openxmlformats.org/drawingml/2006/chartDrawing">
    <cdr:from>
      <cdr:x>0.40314</cdr:x>
      <cdr:y>0</cdr:y>
    </cdr:from>
    <cdr:to>
      <cdr:x>0.48375</cdr:x>
      <cdr:y>0.08519</cdr:y>
    </cdr:to>
    <cdr:sp macro="" textlink="">
      <cdr:nvSpPr>
        <cdr:cNvPr id="2" name="TextBox 1">
          <a:extLst xmlns:a="http://schemas.openxmlformats.org/drawingml/2006/main">
            <a:ext uri="{FF2B5EF4-FFF2-40B4-BE49-F238E27FC236}">
              <a16:creationId xmlns:a16="http://schemas.microsoft.com/office/drawing/2014/main" id="{A6727233-4328-471E-9EF3-15C219210D72}"/>
            </a:ext>
          </a:extLst>
        </cdr:cNvPr>
        <cdr:cNvSpPr txBox="1"/>
      </cdr:nvSpPr>
      <cdr:spPr>
        <a:xfrm xmlns:a="http://schemas.openxmlformats.org/drawingml/2006/main">
          <a:off x="2444477" y="0"/>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0.64281</cdr:x>
      <cdr:y>0</cdr:y>
    </cdr:from>
    <cdr:to>
      <cdr:x>0.8787</cdr:x>
      <cdr:y>0.08519</cdr:y>
    </cdr:to>
    <cdr:sp macro="" textlink="">
      <cdr:nvSpPr>
        <cdr:cNvPr id="4" name="TextBox 2">
          <a:extLst xmlns:a="http://schemas.openxmlformats.org/drawingml/2006/main">
            <a:ext uri="{FF2B5EF4-FFF2-40B4-BE49-F238E27FC236}">
              <a16:creationId xmlns:a16="http://schemas.microsoft.com/office/drawing/2014/main" id="{FE593B67-4987-84B1-D6F9-24F6D09F1691}"/>
            </a:ext>
          </a:extLst>
        </cdr:cNvPr>
        <cdr:cNvSpPr txBox="1"/>
      </cdr:nvSpPr>
      <cdr:spPr>
        <a:xfrm xmlns:a="http://schemas.openxmlformats.org/drawingml/2006/main">
          <a:off x="3897732" y="0"/>
          <a:ext cx="1430392"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0.48097</cdr:x>
      <cdr:y>0</cdr:y>
    </cdr:from>
    <cdr:to>
      <cdr:x>0.56158</cdr:x>
      <cdr:y>0.08519</cdr:y>
    </cdr:to>
    <cdr:sp macro="" textlink="">
      <cdr:nvSpPr>
        <cdr:cNvPr id="6" name="TextBox 2">
          <a:extLst xmlns:a="http://schemas.openxmlformats.org/drawingml/2006/main">
            <a:ext uri="{FF2B5EF4-FFF2-40B4-BE49-F238E27FC236}">
              <a16:creationId xmlns:a16="http://schemas.microsoft.com/office/drawing/2014/main" id="{F6FAC86B-13EF-E481-9800-720926A31D8E}"/>
            </a:ext>
          </a:extLst>
        </cdr:cNvPr>
        <cdr:cNvSpPr txBox="1"/>
      </cdr:nvSpPr>
      <cdr:spPr>
        <a:xfrm xmlns:a="http://schemas.openxmlformats.org/drawingml/2006/main">
          <a:off x="2916409" y="0"/>
          <a:ext cx="48878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0.8787</cdr:x>
      <cdr:y>0</cdr:y>
    </cdr:from>
    <cdr:to>
      <cdr:x>0.9681</cdr:x>
      <cdr:y>0.08519</cdr:y>
    </cdr:to>
    <cdr:sp macro="" textlink="">
      <cdr:nvSpPr>
        <cdr:cNvPr id="10" name="TextBox 2">
          <a:extLst xmlns:a="http://schemas.openxmlformats.org/drawingml/2006/main">
            <a:ext uri="{FF2B5EF4-FFF2-40B4-BE49-F238E27FC236}">
              <a16:creationId xmlns:a16="http://schemas.microsoft.com/office/drawing/2014/main" id="{48008CEF-4BC8-05BC-BADC-C65CE7DBCF32}"/>
            </a:ext>
          </a:extLst>
        </cdr:cNvPr>
        <cdr:cNvSpPr txBox="1"/>
      </cdr:nvSpPr>
      <cdr:spPr>
        <a:xfrm xmlns:a="http://schemas.openxmlformats.org/drawingml/2006/main">
          <a:off x="5328124" y="0"/>
          <a:ext cx="542074"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0.5588</cdr:x>
      <cdr:y>0</cdr:y>
    </cdr:from>
    <cdr:to>
      <cdr:x>0.64281</cdr:x>
      <cdr:y>0.08519</cdr:y>
    </cdr:to>
    <cdr:sp macro="" textlink="">
      <cdr:nvSpPr>
        <cdr:cNvPr id="11" name="TextBox 2">
          <a:extLst xmlns:a="http://schemas.openxmlformats.org/drawingml/2006/main">
            <a:ext uri="{FF2B5EF4-FFF2-40B4-BE49-F238E27FC236}">
              <a16:creationId xmlns:a16="http://schemas.microsoft.com/office/drawing/2014/main" id="{7412EB3E-BCD4-9CCA-2D80-725F9AEC7A75}"/>
            </a:ext>
          </a:extLst>
        </cdr:cNvPr>
        <cdr:cNvSpPr txBox="1"/>
      </cdr:nvSpPr>
      <cdr:spPr>
        <a:xfrm xmlns:a="http://schemas.openxmlformats.org/drawingml/2006/main">
          <a:off x="3388341" y="0"/>
          <a:ext cx="509391"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7.xml><?xml version="1.0" encoding="utf-8"?>
<c:userShapes xmlns:c="http://schemas.openxmlformats.org/drawingml/2006/chart">
  <cdr:relSizeAnchor xmlns:cdr="http://schemas.openxmlformats.org/drawingml/2006/chartDrawing">
    <cdr:from>
      <cdr:x>0.02526</cdr:x>
      <cdr:y>0.57278</cdr:y>
    </cdr:from>
    <cdr:to>
      <cdr:x>0.47067</cdr:x>
      <cdr:y>0.61939</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53143" y="3394073"/>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0.77722</cdr:y>
    </cdr:from>
    <cdr:to>
      <cdr:x>0.53433</cdr:x>
      <cdr:y>0.80956</cdr:y>
    </cdr:to>
    <cdr:sp macro="" textlink="">
      <cdr:nvSpPr>
        <cdr:cNvPr id="2" name="TextBox 1">
          <a:extLst xmlns:a="http://schemas.openxmlformats.org/drawingml/2006/main">
            <a:ext uri="{FF2B5EF4-FFF2-40B4-BE49-F238E27FC236}">
              <a16:creationId xmlns:a16="http://schemas.microsoft.com/office/drawing/2014/main" id="{989EB415-A5EE-31A4-471D-BA9F5802FFD6}"/>
            </a:ext>
          </a:extLst>
        </cdr:cNvPr>
        <cdr:cNvSpPr txBox="1"/>
      </cdr:nvSpPr>
      <cdr:spPr>
        <a:xfrm xmlns:a="http://schemas.openxmlformats.org/drawingml/2006/main">
          <a:off x="0" y="4605481"/>
          <a:ext cx="3240000" cy="191655"/>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0.40781</cdr:x>
      <cdr:y>0</cdr:y>
    </cdr:from>
    <cdr:to>
      <cdr:x>0.48842</cdr:x>
      <cdr:y>0.08519</cdr:y>
    </cdr:to>
    <cdr:sp macro="" textlink="">
      <cdr:nvSpPr>
        <cdr:cNvPr id="3" name="TextBox 1">
          <a:extLst xmlns:a="http://schemas.openxmlformats.org/drawingml/2006/main">
            <a:ext uri="{FF2B5EF4-FFF2-40B4-BE49-F238E27FC236}">
              <a16:creationId xmlns:a16="http://schemas.microsoft.com/office/drawing/2014/main" id="{83672C1C-F8C6-B5A0-9E90-A5039566B123}"/>
            </a:ext>
          </a:extLst>
        </cdr:cNvPr>
        <cdr:cNvSpPr txBox="1"/>
      </cdr:nvSpPr>
      <cdr:spPr>
        <a:xfrm xmlns:a="http://schemas.openxmlformats.org/drawingml/2006/main">
          <a:off x="2472821" y="-764704"/>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0.64748</cdr:x>
      <cdr:y>0</cdr:y>
    </cdr:from>
    <cdr:to>
      <cdr:x>0.88337</cdr:x>
      <cdr:y>0.08519</cdr:y>
    </cdr:to>
    <cdr:sp macro="" textlink="">
      <cdr:nvSpPr>
        <cdr:cNvPr id="4" name="TextBox 2">
          <a:extLst xmlns:a="http://schemas.openxmlformats.org/drawingml/2006/main">
            <a:ext uri="{FF2B5EF4-FFF2-40B4-BE49-F238E27FC236}">
              <a16:creationId xmlns:a16="http://schemas.microsoft.com/office/drawing/2014/main" id="{66612244-EE5A-86F1-84CD-F522DA27C037}"/>
            </a:ext>
          </a:extLst>
        </cdr:cNvPr>
        <cdr:cNvSpPr txBox="1"/>
      </cdr:nvSpPr>
      <cdr:spPr>
        <a:xfrm xmlns:a="http://schemas.openxmlformats.org/drawingml/2006/main">
          <a:off x="3926090" y="-764704"/>
          <a:ext cx="1430349"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0.48564</cdr:x>
      <cdr:y>0</cdr:y>
    </cdr:from>
    <cdr:to>
      <cdr:x>0.56625</cdr:x>
      <cdr:y>0.08519</cdr:y>
    </cdr:to>
    <cdr:sp macro="" textlink="">
      <cdr:nvSpPr>
        <cdr:cNvPr id="6" name="TextBox 2">
          <a:extLst xmlns:a="http://schemas.openxmlformats.org/drawingml/2006/main">
            <a:ext uri="{FF2B5EF4-FFF2-40B4-BE49-F238E27FC236}">
              <a16:creationId xmlns:a16="http://schemas.microsoft.com/office/drawing/2014/main" id="{24BDBAFA-C7D5-0879-720D-B97FAAB7D58F}"/>
            </a:ext>
          </a:extLst>
        </cdr:cNvPr>
        <cdr:cNvSpPr txBox="1"/>
      </cdr:nvSpPr>
      <cdr:spPr>
        <a:xfrm xmlns:a="http://schemas.openxmlformats.org/drawingml/2006/main">
          <a:off x="2944753" y="-764704"/>
          <a:ext cx="48878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0.88337</cdr:x>
      <cdr:y>0</cdr:y>
    </cdr:from>
    <cdr:to>
      <cdr:x>0.97277</cdr:x>
      <cdr:y>0.08519</cdr:y>
    </cdr:to>
    <cdr:sp macro="" textlink="">
      <cdr:nvSpPr>
        <cdr:cNvPr id="12" name="TextBox 2">
          <a:extLst xmlns:a="http://schemas.openxmlformats.org/drawingml/2006/main">
            <a:ext uri="{FF2B5EF4-FFF2-40B4-BE49-F238E27FC236}">
              <a16:creationId xmlns:a16="http://schemas.microsoft.com/office/drawing/2014/main" id="{A9485AED-3514-E343-7F2A-034922E7FFBB}"/>
            </a:ext>
          </a:extLst>
        </cdr:cNvPr>
        <cdr:cNvSpPr txBox="1"/>
      </cdr:nvSpPr>
      <cdr:spPr>
        <a:xfrm xmlns:a="http://schemas.openxmlformats.org/drawingml/2006/main">
          <a:off x="5356439" y="-764704"/>
          <a:ext cx="542088"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0.56347</cdr:x>
      <cdr:y>0</cdr:y>
    </cdr:from>
    <cdr:to>
      <cdr:x>0.64748</cdr:x>
      <cdr:y>0.08519</cdr:y>
    </cdr:to>
    <cdr:sp macro="" textlink="">
      <cdr:nvSpPr>
        <cdr:cNvPr id="13" name="TextBox 2">
          <a:extLst xmlns:a="http://schemas.openxmlformats.org/drawingml/2006/main">
            <a:ext uri="{FF2B5EF4-FFF2-40B4-BE49-F238E27FC236}">
              <a16:creationId xmlns:a16="http://schemas.microsoft.com/office/drawing/2014/main" id="{7ABF3C4C-E2D4-DF0B-87C8-B2AFB0574512}"/>
            </a:ext>
          </a:extLst>
        </cdr:cNvPr>
        <cdr:cNvSpPr txBox="1"/>
      </cdr:nvSpPr>
      <cdr:spPr>
        <a:xfrm xmlns:a="http://schemas.openxmlformats.org/drawingml/2006/main">
          <a:off x="3416685" y="-764704"/>
          <a:ext cx="509405"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8.xml><?xml version="1.0" encoding="utf-8"?>
<c:userShapes xmlns:c="http://schemas.openxmlformats.org/drawingml/2006/chart">
  <cdr:relSizeAnchor xmlns:cdr="http://schemas.openxmlformats.org/drawingml/2006/chartDrawing">
    <cdr:from>
      <cdr:x>0.42881</cdr:x>
      <cdr:y>0</cdr:y>
    </cdr:from>
    <cdr:to>
      <cdr:x>0.50942</cdr:x>
      <cdr:y>0.08519</cdr:y>
    </cdr:to>
    <cdr:sp macro="" textlink="">
      <cdr:nvSpPr>
        <cdr:cNvPr id="2" name="TextBox 1">
          <a:extLst xmlns:a="http://schemas.openxmlformats.org/drawingml/2006/main">
            <a:ext uri="{FF2B5EF4-FFF2-40B4-BE49-F238E27FC236}">
              <a16:creationId xmlns:a16="http://schemas.microsoft.com/office/drawing/2014/main" id="{4B2EA27B-4FF5-4E8B-6DD7-54AC51F98B46}"/>
            </a:ext>
          </a:extLst>
        </cdr:cNvPr>
        <cdr:cNvSpPr txBox="1"/>
      </cdr:nvSpPr>
      <cdr:spPr>
        <a:xfrm xmlns:a="http://schemas.openxmlformats.org/drawingml/2006/main">
          <a:off x="2600162" y="0"/>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0.68528</cdr:x>
      <cdr:y>0</cdr:y>
    </cdr:from>
    <cdr:to>
      <cdr:x>0.91091</cdr:x>
      <cdr:y>0.08519</cdr:y>
    </cdr:to>
    <cdr:sp macro="" textlink="">
      <cdr:nvSpPr>
        <cdr:cNvPr id="4" name="TextBox 2">
          <a:extLst xmlns:a="http://schemas.openxmlformats.org/drawingml/2006/main">
            <a:ext uri="{FF2B5EF4-FFF2-40B4-BE49-F238E27FC236}">
              <a16:creationId xmlns:a16="http://schemas.microsoft.com/office/drawing/2014/main" id="{B1394942-C028-A47B-469E-B2B76E8CA66D}"/>
            </a:ext>
          </a:extLst>
        </cdr:cNvPr>
        <cdr:cNvSpPr txBox="1"/>
      </cdr:nvSpPr>
      <cdr:spPr>
        <a:xfrm xmlns:a="http://schemas.openxmlformats.org/drawingml/2006/main">
          <a:off x="4155256" y="0"/>
          <a:ext cx="1368152"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0.50714</cdr:x>
      <cdr:y>0</cdr:y>
    </cdr:from>
    <cdr:to>
      <cdr:x>0.58725</cdr:x>
      <cdr:y>0.08519</cdr:y>
    </cdr:to>
    <cdr:sp macro="" textlink="">
      <cdr:nvSpPr>
        <cdr:cNvPr id="6" name="TextBox 2">
          <a:extLst xmlns:a="http://schemas.openxmlformats.org/drawingml/2006/main">
            <a:ext uri="{FF2B5EF4-FFF2-40B4-BE49-F238E27FC236}">
              <a16:creationId xmlns:a16="http://schemas.microsoft.com/office/drawing/2014/main" id="{E58FC21E-24C4-8CEB-A5A9-BB614F7FECD3}"/>
            </a:ext>
          </a:extLst>
        </cdr:cNvPr>
        <cdr:cNvSpPr txBox="1"/>
      </cdr:nvSpPr>
      <cdr:spPr>
        <a:xfrm xmlns:a="http://schemas.openxmlformats.org/drawingml/2006/main">
          <a:off x="3075136" y="0"/>
          <a:ext cx="485747"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0.9106</cdr:x>
      <cdr:y>0</cdr:y>
    </cdr:from>
    <cdr:to>
      <cdr:x>1</cdr:x>
      <cdr:y>0.08519</cdr:y>
    </cdr:to>
    <cdr:sp macro="" textlink="">
      <cdr:nvSpPr>
        <cdr:cNvPr id="10" name="TextBox 2">
          <a:extLst xmlns:a="http://schemas.openxmlformats.org/drawingml/2006/main">
            <a:ext uri="{FF2B5EF4-FFF2-40B4-BE49-F238E27FC236}">
              <a16:creationId xmlns:a16="http://schemas.microsoft.com/office/drawing/2014/main" id="{35D6EFB4-87B7-0D1E-2AB2-F506598E0FF4}"/>
            </a:ext>
          </a:extLst>
        </cdr:cNvPr>
        <cdr:cNvSpPr txBox="1"/>
      </cdr:nvSpPr>
      <cdr:spPr>
        <a:xfrm xmlns:a="http://schemas.openxmlformats.org/drawingml/2006/main">
          <a:off x="5521553" y="0"/>
          <a:ext cx="542074"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0.58447</cdr:x>
      <cdr:y>0</cdr:y>
    </cdr:from>
    <cdr:to>
      <cdr:x>0.68528</cdr:x>
      <cdr:y>0.08519</cdr:y>
    </cdr:to>
    <cdr:sp macro="" textlink="">
      <cdr:nvSpPr>
        <cdr:cNvPr id="11" name="TextBox 2">
          <a:extLst xmlns:a="http://schemas.openxmlformats.org/drawingml/2006/main">
            <a:ext uri="{FF2B5EF4-FFF2-40B4-BE49-F238E27FC236}">
              <a16:creationId xmlns:a16="http://schemas.microsoft.com/office/drawing/2014/main" id="{477E11F9-FDD5-4366-154C-B01B00752794}"/>
            </a:ext>
          </a:extLst>
        </cdr:cNvPr>
        <cdr:cNvSpPr txBox="1"/>
      </cdr:nvSpPr>
      <cdr:spPr>
        <a:xfrm xmlns:a="http://schemas.openxmlformats.org/drawingml/2006/main">
          <a:off x="3544026" y="0"/>
          <a:ext cx="611230"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49.xml><?xml version="1.0" encoding="utf-8"?>
<c:userShapes xmlns:c="http://schemas.openxmlformats.org/drawingml/2006/chart">
  <cdr:relSizeAnchor xmlns:cdr="http://schemas.openxmlformats.org/drawingml/2006/chartDrawing">
    <cdr:from>
      <cdr:x>0.0224</cdr:x>
      <cdr:y>0.57278</cdr:y>
    </cdr:from>
    <cdr:to>
      <cdr:x>0.46781</cdr:x>
      <cdr:y>0.61939</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5825" y="3394073"/>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0.77576</cdr:y>
    </cdr:from>
    <cdr:to>
      <cdr:x>0.53433</cdr:x>
      <cdr:y>0.8081</cdr:y>
    </cdr:to>
    <cdr:sp macro="" textlink="">
      <cdr:nvSpPr>
        <cdr:cNvPr id="2" name="TextBox 1">
          <a:extLst xmlns:a="http://schemas.openxmlformats.org/drawingml/2006/main">
            <a:ext uri="{FF2B5EF4-FFF2-40B4-BE49-F238E27FC236}">
              <a16:creationId xmlns:a16="http://schemas.microsoft.com/office/drawing/2014/main" id="{43408F01-C65F-3CD7-ECE7-4628DCF80FA0}"/>
            </a:ext>
          </a:extLst>
        </cdr:cNvPr>
        <cdr:cNvSpPr txBox="1"/>
      </cdr:nvSpPr>
      <cdr:spPr>
        <a:xfrm xmlns:a="http://schemas.openxmlformats.org/drawingml/2006/main">
          <a:off x="0" y="4596822"/>
          <a:ext cx="3240000" cy="191655"/>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0.42043</cdr:x>
      <cdr:y>0.00125</cdr:y>
    </cdr:from>
    <cdr:to>
      <cdr:x>0.50104</cdr:x>
      <cdr:y>0.08644</cdr:y>
    </cdr:to>
    <cdr:sp macro="" textlink="">
      <cdr:nvSpPr>
        <cdr:cNvPr id="3" name="TextBox 1">
          <a:extLst xmlns:a="http://schemas.openxmlformats.org/drawingml/2006/main">
            <a:ext uri="{FF2B5EF4-FFF2-40B4-BE49-F238E27FC236}">
              <a16:creationId xmlns:a16="http://schemas.microsoft.com/office/drawing/2014/main" id="{07A0E518-F30E-573C-EB19-C9067EDD8A41}"/>
            </a:ext>
          </a:extLst>
        </cdr:cNvPr>
        <cdr:cNvSpPr txBox="1"/>
      </cdr:nvSpPr>
      <cdr:spPr>
        <a:xfrm xmlns:a="http://schemas.openxmlformats.org/drawingml/2006/main">
          <a:off x="2549318" y="7422"/>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0.66502</cdr:x>
      <cdr:y>0.00125</cdr:y>
    </cdr:from>
    <cdr:to>
      <cdr:x>0.90253</cdr:x>
      <cdr:y>0.08644</cdr:y>
    </cdr:to>
    <cdr:sp macro="" textlink="">
      <cdr:nvSpPr>
        <cdr:cNvPr id="4" name="TextBox 2">
          <a:extLst xmlns:a="http://schemas.openxmlformats.org/drawingml/2006/main">
            <a:ext uri="{FF2B5EF4-FFF2-40B4-BE49-F238E27FC236}">
              <a16:creationId xmlns:a16="http://schemas.microsoft.com/office/drawing/2014/main" id="{0C3F4353-2562-C304-2C5F-C57864FA5970}"/>
            </a:ext>
          </a:extLst>
        </cdr:cNvPr>
        <cdr:cNvSpPr txBox="1"/>
      </cdr:nvSpPr>
      <cdr:spPr>
        <a:xfrm xmlns:a="http://schemas.openxmlformats.org/drawingml/2006/main">
          <a:off x="4032448" y="7422"/>
          <a:ext cx="1440144"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0.49876</cdr:x>
      <cdr:y>0.00125</cdr:y>
    </cdr:from>
    <cdr:to>
      <cdr:x>0.57887</cdr:x>
      <cdr:y>0.08644</cdr:y>
    </cdr:to>
    <cdr:sp macro="" textlink="">
      <cdr:nvSpPr>
        <cdr:cNvPr id="6" name="TextBox 2">
          <a:extLst xmlns:a="http://schemas.openxmlformats.org/drawingml/2006/main">
            <a:ext uri="{FF2B5EF4-FFF2-40B4-BE49-F238E27FC236}">
              <a16:creationId xmlns:a16="http://schemas.microsoft.com/office/drawing/2014/main" id="{C7A5A981-DE3D-4E91-7BC3-8CC61575469F}"/>
            </a:ext>
          </a:extLst>
        </cdr:cNvPr>
        <cdr:cNvSpPr txBox="1"/>
      </cdr:nvSpPr>
      <cdr:spPr>
        <a:xfrm xmlns:a="http://schemas.openxmlformats.org/drawingml/2006/main">
          <a:off x="3024282" y="7422"/>
          <a:ext cx="485757"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0.90253</cdr:x>
      <cdr:y>0.00125</cdr:y>
    </cdr:from>
    <cdr:to>
      <cdr:x>0.98324</cdr:x>
      <cdr:y>0.08644</cdr:y>
    </cdr:to>
    <cdr:sp macro="" textlink="">
      <cdr:nvSpPr>
        <cdr:cNvPr id="12" name="TextBox 2">
          <a:extLst xmlns:a="http://schemas.openxmlformats.org/drawingml/2006/main">
            <a:ext uri="{FF2B5EF4-FFF2-40B4-BE49-F238E27FC236}">
              <a16:creationId xmlns:a16="http://schemas.microsoft.com/office/drawing/2014/main" id="{7CFBE96B-AF44-6A3A-6FCF-3ACA25E2CAAE}"/>
            </a:ext>
          </a:extLst>
        </cdr:cNvPr>
        <cdr:cNvSpPr txBox="1"/>
      </cdr:nvSpPr>
      <cdr:spPr>
        <a:xfrm xmlns:a="http://schemas.openxmlformats.org/drawingml/2006/main">
          <a:off x="5472607" y="7422"/>
          <a:ext cx="489393"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0.57609</cdr:x>
      <cdr:y>0.00125</cdr:y>
    </cdr:from>
    <cdr:to>
      <cdr:x>0.66502</cdr:x>
      <cdr:y>0.08644</cdr:y>
    </cdr:to>
    <cdr:sp macro="" textlink="">
      <cdr:nvSpPr>
        <cdr:cNvPr id="13" name="TextBox 2">
          <a:extLst xmlns:a="http://schemas.openxmlformats.org/drawingml/2006/main">
            <a:ext uri="{FF2B5EF4-FFF2-40B4-BE49-F238E27FC236}">
              <a16:creationId xmlns:a16="http://schemas.microsoft.com/office/drawing/2014/main" id="{6D4B07BC-42DF-A192-7FFB-61520594F4A7}"/>
            </a:ext>
          </a:extLst>
        </cdr:cNvPr>
        <cdr:cNvSpPr txBox="1"/>
      </cdr:nvSpPr>
      <cdr:spPr>
        <a:xfrm xmlns:a="http://schemas.openxmlformats.org/drawingml/2006/main">
          <a:off x="3493182" y="7422"/>
          <a:ext cx="539266"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5.xml><?xml version="1.0" encoding="utf-8"?>
<c:userShapes xmlns:c="http://schemas.openxmlformats.org/drawingml/2006/chart">
  <cdr:relSizeAnchor xmlns:cdr="http://schemas.openxmlformats.org/drawingml/2006/chartDrawing">
    <cdr:from>
      <cdr:x>0.90287</cdr:x>
      <cdr:y>0</cdr:y>
    </cdr:from>
    <cdr:to>
      <cdr:x>0.97624</cdr:x>
      <cdr:y>0.08426</cdr:y>
    </cdr:to>
    <cdr:sp macro="" textlink="">
      <cdr:nvSpPr>
        <cdr:cNvPr id="12" name="TextBox 2">
          <a:extLst xmlns:a="http://schemas.openxmlformats.org/drawingml/2006/main">
            <a:ext uri="{FF2B5EF4-FFF2-40B4-BE49-F238E27FC236}">
              <a16:creationId xmlns:a16="http://schemas.microsoft.com/office/drawing/2014/main" id="{65AD7CFB-38CC-B847-DF28-2CF5E27A2741}"/>
            </a:ext>
          </a:extLst>
        </cdr:cNvPr>
        <cdr:cNvSpPr txBox="1"/>
      </cdr:nvSpPr>
      <cdr:spPr>
        <a:xfrm xmlns:a="http://schemas.openxmlformats.org/drawingml/2006/main">
          <a:off x="5472608" y="0"/>
          <a:ext cx="444722" cy="4992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0.02203</cdr:x>
      <cdr:y>0.60488</cdr:y>
    </cdr:from>
    <cdr:to>
      <cdr:x>0.46734</cdr:x>
      <cdr:y>0.64134</cdr:y>
    </cdr:to>
    <cdr:sp macro="" textlink="">
      <cdr:nvSpPr>
        <cdr:cNvPr id="3" name="TextBox 1">
          <a:extLst xmlns:a="http://schemas.openxmlformats.org/drawingml/2006/main">
            <a:ext uri="{FF2B5EF4-FFF2-40B4-BE49-F238E27FC236}">
              <a16:creationId xmlns:a16="http://schemas.microsoft.com/office/drawing/2014/main" id="{10DF0D8F-EC39-23DA-9B80-B33135C0C48E}"/>
            </a:ext>
          </a:extLst>
        </cdr:cNvPr>
        <cdr:cNvSpPr txBox="1"/>
      </cdr:nvSpPr>
      <cdr:spPr>
        <a:xfrm xmlns:a="http://schemas.openxmlformats.org/drawingml/2006/main">
          <a:off x="133518" y="3583627"/>
          <a:ext cx="2699186"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0.43955</cdr:x>
      <cdr:y>0</cdr:y>
    </cdr:from>
    <cdr:to>
      <cdr:x>0.54647</cdr:x>
      <cdr:y>0.08426</cdr:y>
    </cdr:to>
    <cdr:sp macro="" textlink="">
      <cdr:nvSpPr>
        <cdr:cNvPr id="4" name="TextBox 2">
          <a:extLst xmlns:a="http://schemas.openxmlformats.org/drawingml/2006/main">
            <a:ext uri="{FF2B5EF4-FFF2-40B4-BE49-F238E27FC236}">
              <a16:creationId xmlns:a16="http://schemas.microsoft.com/office/drawing/2014/main" id="{14203991-B2B7-BB01-94D2-4466A0A55F97}"/>
            </a:ext>
          </a:extLst>
        </cdr:cNvPr>
        <cdr:cNvSpPr txBox="1"/>
      </cdr:nvSpPr>
      <cdr:spPr>
        <a:xfrm xmlns:a="http://schemas.openxmlformats.org/drawingml/2006/main">
          <a:off x="2664296" y="0"/>
          <a:ext cx="648042"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0.54647</cdr:x>
      <cdr:y>0</cdr:y>
    </cdr:from>
    <cdr:to>
      <cdr:x>0.65339</cdr:x>
      <cdr:y>0.08426</cdr:y>
    </cdr:to>
    <cdr:sp macro="" textlink="">
      <cdr:nvSpPr>
        <cdr:cNvPr id="5" name="TextBox 2">
          <a:extLst xmlns:a="http://schemas.openxmlformats.org/drawingml/2006/main">
            <a:ext uri="{FF2B5EF4-FFF2-40B4-BE49-F238E27FC236}">
              <a16:creationId xmlns:a16="http://schemas.microsoft.com/office/drawing/2014/main" id="{D6C453B9-BECD-980F-4F4A-E4C89BD6B6D4}"/>
            </a:ext>
          </a:extLst>
        </cdr:cNvPr>
        <cdr:cNvSpPr txBox="1"/>
      </cdr:nvSpPr>
      <cdr:spPr>
        <a:xfrm xmlns:a="http://schemas.openxmlformats.org/drawingml/2006/main">
          <a:off x="3312338" y="0"/>
          <a:ext cx="64808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0.83159</cdr:x>
      <cdr:y>0</cdr:y>
    </cdr:from>
    <cdr:to>
      <cdr:x>0.90287</cdr:x>
      <cdr:y>0.08426</cdr:y>
    </cdr:to>
    <cdr:sp macro="" textlink="">
      <cdr:nvSpPr>
        <cdr:cNvPr id="6" name="TextBox 2">
          <a:extLst xmlns:a="http://schemas.openxmlformats.org/drawingml/2006/main">
            <a:ext uri="{FF2B5EF4-FFF2-40B4-BE49-F238E27FC236}">
              <a16:creationId xmlns:a16="http://schemas.microsoft.com/office/drawing/2014/main" id="{2AFCEE51-0E3A-590E-9F29-22ACF2531825}"/>
            </a:ext>
          </a:extLst>
        </cdr:cNvPr>
        <cdr:cNvSpPr txBox="1"/>
      </cdr:nvSpPr>
      <cdr:spPr>
        <a:xfrm xmlns:a="http://schemas.openxmlformats.org/drawingml/2006/main">
          <a:off x="5040554" y="0"/>
          <a:ext cx="432054"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Nekad</a:t>
          </a:r>
          <a:r>
            <a:rPr lang="en-GB" sz="900" b="1" dirty="0">
              <a:solidFill>
                <a:sysClr val="windowText" lastClr="000000"/>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0.65339</cdr:x>
      <cdr:y>0</cdr:y>
    </cdr:from>
    <cdr:to>
      <cdr:x>0.76031</cdr:x>
      <cdr:y>0.08426</cdr:y>
    </cdr:to>
    <cdr:sp macro="" textlink="">
      <cdr:nvSpPr>
        <cdr:cNvPr id="7" name="TextBox 2">
          <a:extLst xmlns:a="http://schemas.openxmlformats.org/drawingml/2006/main">
            <a:ext uri="{FF2B5EF4-FFF2-40B4-BE49-F238E27FC236}">
              <a16:creationId xmlns:a16="http://schemas.microsoft.com/office/drawing/2014/main" id="{C7C47CD5-4A90-0F1F-0566-26100C6AA1CB}"/>
            </a:ext>
          </a:extLst>
        </cdr:cNvPr>
        <cdr:cNvSpPr txBox="1"/>
      </cdr:nvSpPr>
      <cdr:spPr>
        <a:xfrm xmlns:a="http://schemas.openxmlformats.org/drawingml/2006/main">
          <a:off x="3960419" y="0"/>
          <a:ext cx="64808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dr:relSizeAnchor xmlns:cdr="http://schemas.openxmlformats.org/drawingml/2006/chartDrawing">
    <cdr:from>
      <cdr:x>0.76031</cdr:x>
      <cdr:y>0</cdr:y>
    </cdr:from>
    <cdr:to>
      <cdr:x>0.83159</cdr:x>
      <cdr:y>0.08426</cdr:y>
    </cdr:to>
    <cdr:sp macro="" textlink="">
      <cdr:nvSpPr>
        <cdr:cNvPr id="14" name="TextBox 2">
          <a:extLst xmlns:a="http://schemas.openxmlformats.org/drawingml/2006/main">
            <a:ext uri="{FF2B5EF4-FFF2-40B4-BE49-F238E27FC236}">
              <a16:creationId xmlns:a16="http://schemas.microsoft.com/office/drawing/2014/main" id="{49D5E216-8613-79E5-E617-CFB6B3C76A61}"/>
            </a:ext>
          </a:extLst>
        </cdr:cNvPr>
        <cdr:cNvSpPr txBox="1"/>
      </cdr:nvSpPr>
      <cdr:spPr>
        <a:xfrm xmlns:a="http://schemas.openxmlformats.org/drawingml/2006/main">
          <a:off x="4608500" y="0"/>
          <a:ext cx="432054"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cdr:x>
      <cdr:y>0.79002</cdr:y>
    </cdr:from>
    <cdr:to>
      <cdr:x>0.59857</cdr:x>
      <cdr:y>0.8204</cdr:y>
    </cdr:to>
    <cdr:sp macro="" textlink="">
      <cdr:nvSpPr>
        <cdr:cNvPr id="15" name="TextBox 1">
          <a:extLst xmlns:a="http://schemas.openxmlformats.org/drawingml/2006/main">
            <a:ext uri="{FF2B5EF4-FFF2-40B4-BE49-F238E27FC236}">
              <a16:creationId xmlns:a16="http://schemas.microsoft.com/office/drawing/2014/main" id="{84FE3FE3-ECB4-5E66-B31F-B2F584207BBC}"/>
            </a:ext>
          </a:extLst>
        </cdr:cNvPr>
        <cdr:cNvSpPr txBox="1"/>
      </cdr:nvSpPr>
      <cdr:spPr>
        <a:xfrm xmlns:a="http://schemas.openxmlformats.org/drawingml/2006/main">
          <a:off x="0" y="4680513"/>
          <a:ext cx="3628151" cy="179988"/>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userShapes>
</file>

<file path=ppt/drawings/drawing50.xml><?xml version="1.0" encoding="utf-8"?>
<c:userShapes xmlns:c="http://schemas.openxmlformats.org/drawingml/2006/chart">
  <cdr:relSizeAnchor xmlns:cdr="http://schemas.openxmlformats.org/drawingml/2006/chartDrawing">
    <cdr:from>
      <cdr:x>0.42044</cdr:x>
      <cdr:y>0</cdr:y>
    </cdr:from>
    <cdr:to>
      <cdr:x>0.50105</cdr:x>
      <cdr:y>0.08519</cdr:y>
    </cdr:to>
    <cdr:sp macro="" textlink="">
      <cdr:nvSpPr>
        <cdr:cNvPr id="2" name="TextBox 1">
          <a:extLst xmlns:a="http://schemas.openxmlformats.org/drawingml/2006/main">
            <a:ext uri="{FF2B5EF4-FFF2-40B4-BE49-F238E27FC236}">
              <a16:creationId xmlns:a16="http://schemas.microsoft.com/office/drawing/2014/main" id="{DF6CFCE5-AE02-2ECA-0FCB-F251AB77EDFD}"/>
            </a:ext>
          </a:extLst>
        </cdr:cNvPr>
        <cdr:cNvSpPr txBox="1"/>
      </cdr:nvSpPr>
      <cdr:spPr>
        <a:xfrm xmlns:a="http://schemas.openxmlformats.org/drawingml/2006/main">
          <a:off x="2549362" y="-816648"/>
          <a:ext cx="48878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0.6769</cdr:x>
      <cdr:y>0</cdr:y>
    </cdr:from>
    <cdr:to>
      <cdr:x>0.90253</cdr:x>
      <cdr:y>0.08519</cdr:y>
    </cdr:to>
    <cdr:sp macro="" textlink="">
      <cdr:nvSpPr>
        <cdr:cNvPr id="4" name="TextBox 2">
          <a:extLst xmlns:a="http://schemas.openxmlformats.org/drawingml/2006/main">
            <a:ext uri="{FF2B5EF4-FFF2-40B4-BE49-F238E27FC236}">
              <a16:creationId xmlns:a16="http://schemas.microsoft.com/office/drawing/2014/main" id="{AC4D1AA7-D93C-F959-674C-ED3872DE931D}"/>
            </a:ext>
          </a:extLst>
        </cdr:cNvPr>
        <cdr:cNvSpPr txBox="1"/>
      </cdr:nvSpPr>
      <cdr:spPr>
        <a:xfrm xmlns:a="http://schemas.openxmlformats.org/drawingml/2006/main">
          <a:off x="4104456" y="0"/>
          <a:ext cx="1368152"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0.49877</cdr:x>
      <cdr:y>0</cdr:y>
    </cdr:from>
    <cdr:to>
      <cdr:x>0.57888</cdr:x>
      <cdr:y>0.08519</cdr:y>
    </cdr:to>
    <cdr:sp macro="" textlink="">
      <cdr:nvSpPr>
        <cdr:cNvPr id="6" name="TextBox 2">
          <a:extLst xmlns:a="http://schemas.openxmlformats.org/drawingml/2006/main">
            <a:ext uri="{FF2B5EF4-FFF2-40B4-BE49-F238E27FC236}">
              <a16:creationId xmlns:a16="http://schemas.microsoft.com/office/drawing/2014/main" id="{7A590148-EFC7-374B-D953-2D863F09053E}"/>
            </a:ext>
          </a:extLst>
        </cdr:cNvPr>
        <cdr:cNvSpPr txBox="1"/>
      </cdr:nvSpPr>
      <cdr:spPr>
        <a:xfrm xmlns:a="http://schemas.openxmlformats.org/drawingml/2006/main">
          <a:off x="3024336" y="0"/>
          <a:ext cx="485747"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0.90253</cdr:x>
      <cdr:y>0</cdr:y>
    </cdr:from>
    <cdr:to>
      <cdr:x>0.99193</cdr:x>
      <cdr:y>0.08519</cdr:y>
    </cdr:to>
    <cdr:sp macro="" textlink="">
      <cdr:nvSpPr>
        <cdr:cNvPr id="10" name="TextBox 2">
          <a:extLst xmlns:a="http://schemas.openxmlformats.org/drawingml/2006/main">
            <a:ext uri="{FF2B5EF4-FFF2-40B4-BE49-F238E27FC236}">
              <a16:creationId xmlns:a16="http://schemas.microsoft.com/office/drawing/2014/main" id="{3555E04E-ECD2-F404-9739-402F436ACFDC}"/>
            </a:ext>
          </a:extLst>
        </cdr:cNvPr>
        <cdr:cNvSpPr txBox="1"/>
      </cdr:nvSpPr>
      <cdr:spPr>
        <a:xfrm xmlns:a="http://schemas.openxmlformats.org/drawingml/2006/main">
          <a:off x="5472608" y="0"/>
          <a:ext cx="542074"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0.5761</cdr:x>
      <cdr:y>0</cdr:y>
    </cdr:from>
    <cdr:to>
      <cdr:x>0.6769</cdr:x>
      <cdr:y>0.08519</cdr:y>
    </cdr:to>
    <cdr:sp macro="" textlink="">
      <cdr:nvSpPr>
        <cdr:cNvPr id="11" name="TextBox 2">
          <a:extLst xmlns:a="http://schemas.openxmlformats.org/drawingml/2006/main">
            <a:ext uri="{FF2B5EF4-FFF2-40B4-BE49-F238E27FC236}">
              <a16:creationId xmlns:a16="http://schemas.microsoft.com/office/drawing/2014/main" id="{8A8712BF-8579-E0F8-2FE1-61B3BDFE3F95}"/>
            </a:ext>
          </a:extLst>
        </cdr:cNvPr>
        <cdr:cNvSpPr txBox="1"/>
      </cdr:nvSpPr>
      <cdr:spPr>
        <a:xfrm xmlns:a="http://schemas.openxmlformats.org/drawingml/2006/main">
          <a:off x="3493226" y="0"/>
          <a:ext cx="611230"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0.86347</cdr:x>
      <cdr:y>0.17351</cdr:y>
    </cdr:from>
    <cdr:to>
      <cdr:x>0.91097</cdr:x>
      <cdr:y>0.24643</cdr:y>
    </cdr:to>
    <cdr:cxnSp macro="">
      <cdr:nvCxnSpPr>
        <cdr:cNvPr id="3" name="Straight Arrow Connector 2">
          <a:extLst xmlns:a="http://schemas.openxmlformats.org/drawingml/2006/main">
            <a:ext uri="{FF2B5EF4-FFF2-40B4-BE49-F238E27FC236}">
              <a16:creationId xmlns:a16="http://schemas.microsoft.com/office/drawing/2014/main" id="{3E84AF3E-22BB-1104-986F-3070BC036A13}"/>
            </a:ext>
          </a:extLst>
        </cdr:cNvPr>
        <cdr:cNvCxnSpPr>
          <a:cxnSpLocks xmlns:a="http://schemas.openxmlformats.org/drawingml/2006/main"/>
        </cdr:cNvCxnSpPr>
      </cdr:nvCxnSpPr>
      <cdr:spPr>
        <a:xfrm xmlns:a="http://schemas.openxmlformats.org/drawingml/2006/main">
          <a:off x="5235745" y="1028176"/>
          <a:ext cx="288032" cy="432048"/>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1.xml><?xml version="1.0" encoding="utf-8"?>
<c:userShapes xmlns:c="http://schemas.openxmlformats.org/drawingml/2006/chart">
  <cdr:relSizeAnchor xmlns:cdr="http://schemas.openxmlformats.org/drawingml/2006/chartDrawing">
    <cdr:from>
      <cdr:x>0.03668</cdr:x>
      <cdr:y>0.57278</cdr:y>
    </cdr:from>
    <cdr:to>
      <cdr:x>0.48209</cdr:x>
      <cdr:y>0.61939</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222415" y="3394073"/>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0.77722</cdr:y>
    </cdr:from>
    <cdr:to>
      <cdr:x>0.53465</cdr:x>
      <cdr:y>0.80314</cdr:y>
    </cdr:to>
    <cdr:sp macro="" textlink="">
      <cdr:nvSpPr>
        <cdr:cNvPr id="2" name="TextBox 1">
          <a:extLst xmlns:a="http://schemas.openxmlformats.org/drawingml/2006/main">
            <a:ext uri="{FF2B5EF4-FFF2-40B4-BE49-F238E27FC236}">
              <a16:creationId xmlns:a16="http://schemas.microsoft.com/office/drawing/2014/main" id="{7D2F3C39-B61A-250A-C078-138689D8BE60}"/>
            </a:ext>
          </a:extLst>
        </cdr:cNvPr>
        <cdr:cNvSpPr txBox="1"/>
      </cdr:nvSpPr>
      <cdr:spPr>
        <a:xfrm xmlns:a="http://schemas.openxmlformats.org/drawingml/2006/main">
          <a:off x="0" y="4605481"/>
          <a:ext cx="3241944" cy="15358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0.43939</cdr:x>
      <cdr:y>0</cdr:y>
    </cdr:from>
    <cdr:to>
      <cdr:x>0.52252</cdr:x>
      <cdr:y>0.08519</cdr:y>
    </cdr:to>
    <cdr:sp macro="" textlink="">
      <cdr:nvSpPr>
        <cdr:cNvPr id="3" name="TextBox 1">
          <a:extLst xmlns:a="http://schemas.openxmlformats.org/drawingml/2006/main">
            <a:ext uri="{FF2B5EF4-FFF2-40B4-BE49-F238E27FC236}">
              <a16:creationId xmlns:a16="http://schemas.microsoft.com/office/drawing/2014/main" id="{3BCF820D-AFFB-05E7-1B42-2BFEB9A94A42}"/>
            </a:ext>
          </a:extLst>
        </cdr:cNvPr>
        <cdr:cNvSpPr txBox="1"/>
      </cdr:nvSpPr>
      <cdr:spPr>
        <a:xfrm xmlns:a="http://schemas.openxmlformats.org/drawingml/2006/main">
          <a:off x="2664296" y="0"/>
          <a:ext cx="504056"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0.68877</cdr:x>
      <cdr:y>0</cdr:y>
    </cdr:from>
    <cdr:to>
      <cdr:x>0.91091</cdr:x>
      <cdr:y>0.08519</cdr:y>
    </cdr:to>
    <cdr:sp macro="" textlink="">
      <cdr:nvSpPr>
        <cdr:cNvPr id="4" name="TextBox 2">
          <a:extLst xmlns:a="http://schemas.openxmlformats.org/drawingml/2006/main">
            <a:ext uri="{FF2B5EF4-FFF2-40B4-BE49-F238E27FC236}">
              <a16:creationId xmlns:a16="http://schemas.microsoft.com/office/drawing/2014/main" id="{D3AF2607-D457-BA82-2265-D8E244B7F698}"/>
            </a:ext>
          </a:extLst>
        </cdr:cNvPr>
        <cdr:cNvSpPr txBox="1"/>
      </cdr:nvSpPr>
      <cdr:spPr>
        <a:xfrm xmlns:a="http://schemas.openxmlformats.org/drawingml/2006/main">
          <a:off x="4176463" y="0"/>
          <a:ext cx="1346941"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0.52252</cdr:x>
      <cdr:y>0</cdr:y>
    </cdr:from>
    <cdr:to>
      <cdr:x>0.59967</cdr:x>
      <cdr:y>0.08519</cdr:y>
    </cdr:to>
    <cdr:sp macro="" textlink="">
      <cdr:nvSpPr>
        <cdr:cNvPr id="6" name="TextBox 2">
          <a:extLst xmlns:a="http://schemas.openxmlformats.org/drawingml/2006/main">
            <a:ext uri="{FF2B5EF4-FFF2-40B4-BE49-F238E27FC236}">
              <a16:creationId xmlns:a16="http://schemas.microsoft.com/office/drawing/2014/main" id="{6AA50879-DD7D-6F78-362A-1F6F43F62894}"/>
            </a:ext>
          </a:extLst>
        </cdr:cNvPr>
        <cdr:cNvSpPr txBox="1"/>
      </cdr:nvSpPr>
      <cdr:spPr>
        <a:xfrm xmlns:a="http://schemas.openxmlformats.org/drawingml/2006/main">
          <a:off x="3168352" y="0"/>
          <a:ext cx="467842"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0.9106</cdr:x>
      <cdr:y>0</cdr:y>
    </cdr:from>
    <cdr:to>
      <cdr:x>1</cdr:x>
      <cdr:y>0.08519</cdr:y>
    </cdr:to>
    <cdr:sp macro="" textlink="">
      <cdr:nvSpPr>
        <cdr:cNvPr id="12" name="TextBox 2">
          <a:extLst xmlns:a="http://schemas.openxmlformats.org/drawingml/2006/main">
            <a:ext uri="{FF2B5EF4-FFF2-40B4-BE49-F238E27FC236}">
              <a16:creationId xmlns:a16="http://schemas.microsoft.com/office/drawing/2014/main" id="{BF443505-5249-8F07-FDCB-FEF750F15CBE}"/>
            </a:ext>
          </a:extLst>
        </cdr:cNvPr>
        <cdr:cNvSpPr txBox="1"/>
      </cdr:nvSpPr>
      <cdr:spPr>
        <a:xfrm xmlns:a="http://schemas.openxmlformats.org/drawingml/2006/main">
          <a:off x="5521538" y="-816648"/>
          <a:ext cx="542089"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0.59967</cdr:x>
      <cdr:y>0</cdr:y>
    </cdr:from>
    <cdr:to>
      <cdr:x>0.68877</cdr:x>
      <cdr:y>0.08519</cdr:y>
    </cdr:to>
    <cdr:sp macro="" textlink="">
      <cdr:nvSpPr>
        <cdr:cNvPr id="13" name="TextBox 2">
          <a:extLst xmlns:a="http://schemas.openxmlformats.org/drawingml/2006/main">
            <a:ext uri="{FF2B5EF4-FFF2-40B4-BE49-F238E27FC236}">
              <a16:creationId xmlns:a16="http://schemas.microsoft.com/office/drawing/2014/main" id="{343F1AC2-DEA4-4CD4-B3DA-5D683431A7D9}"/>
            </a:ext>
          </a:extLst>
        </cdr:cNvPr>
        <cdr:cNvSpPr txBox="1"/>
      </cdr:nvSpPr>
      <cdr:spPr>
        <a:xfrm xmlns:a="http://schemas.openxmlformats.org/drawingml/2006/main">
          <a:off x="3636194" y="0"/>
          <a:ext cx="540270"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52.xml><?xml version="1.0" encoding="utf-8"?>
<c:userShapes xmlns:c="http://schemas.openxmlformats.org/drawingml/2006/chart">
  <cdr:relSizeAnchor xmlns:cdr="http://schemas.openxmlformats.org/drawingml/2006/chartDrawing">
    <cdr:from>
      <cdr:x>0.46011</cdr:x>
      <cdr:y>0</cdr:y>
    </cdr:from>
    <cdr:to>
      <cdr:x>0.54324</cdr:x>
      <cdr:y>0.08519</cdr:y>
    </cdr:to>
    <cdr:sp macro="" textlink="">
      <cdr:nvSpPr>
        <cdr:cNvPr id="2" name="TextBox 1">
          <a:extLst xmlns:a="http://schemas.openxmlformats.org/drawingml/2006/main">
            <a:ext uri="{FF2B5EF4-FFF2-40B4-BE49-F238E27FC236}">
              <a16:creationId xmlns:a16="http://schemas.microsoft.com/office/drawing/2014/main" id="{4DEAC556-285D-DE7F-0ACC-417311F5CB33}"/>
            </a:ext>
          </a:extLst>
        </cdr:cNvPr>
        <cdr:cNvSpPr txBox="1"/>
      </cdr:nvSpPr>
      <cdr:spPr>
        <a:xfrm xmlns:a="http://schemas.openxmlformats.org/drawingml/2006/main">
          <a:off x="2789920" y="0"/>
          <a:ext cx="504056"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0.73324</cdr:x>
      <cdr:y>0</cdr:y>
    </cdr:from>
    <cdr:to>
      <cdr:x>0.91091</cdr:x>
      <cdr:y>0.08519</cdr:y>
    </cdr:to>
    <cdr:sp macro="" textlink="">
      <cdr:nvSpPr>
        <cdr:cNvPr id="4" name="TextBox 2">
          <a:extLst xmlns:a="http://schemas.openxmlformats.org/drawingml/2006/main">
            <a:ext uri="{FF2B5EF4-FFF2-40B4-BE49-F238E27FC236}">
              <a16:creationId xmlns:a16="http://schemas.microsoft.com/office/drawing/2014/main" id="{F3FFE1CE-244E-0AE7-F68E-05BD07E024C3}"/>
            </a:ext>
          </a:extLst>
        </cdr:cNvPr>
        <cdr:cNvSpPr txBox="1"/>
      </cdr:nvSpPr>
      <cdr:spPr>
        <a:xfrm xmlns:a="http://schemas.openxmlformats.org/drawingml/2006/main">
          <a:off x="4446103" y="0"/>
          <a:ext cx="1077301"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0.54324</cdr:x>
      <cdr:y>0</cdr:y>
    </cdr:from>
    <cdr:to>
      <cdr:x>0.62636</cdr:x>
      <cdr:y>0.08519</cdr:y>
    </cdr:to>
    <cdr:sp macro="" textlink="">
      <cdr:nvSpPr>
        <cdr:cNvPr id="6" name="TextBox 2">
          <a:extLst xmlns:a="http://schemas.openxmlformats.org/drawingml/2006/main">
            <a:ext uri="{FF2B5EF4-FFF2-40B4-BE49-F238E27FC236}">
              <a16:creationId xmlns:a16="http://schemas.microsoft.com/office/drawing/2014/main" id="{EDE0CF92-A07C-59BF-0A2A-D0B9453CB60C}"/>
            </a:ext>
          </a:extLst>
        </cdr:cNvPr>
        <cdr:cNvSpPr txBox="1"/>
      </cdr:nvSpPr>
      <cdr:spPr>
        <a:xfrm xmlns:a="http://schemas.openxmlformats.org/drawingml/2006/main">
          <a:off x="3293976" y="0"/>
          <a:ext cx="504056"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0.9106</cdr:x>
      <cdr:y>0</cdr:y>
    </cdr:from>
    <cdr:to>
      <cdr:x>1</cdr:x>
      <cdr:y>0.08519</cdr:y>
    </cdr:to>
    <cdr:sp macro="" textlink="">
      <cdr:nvSpPr>
        <cdr:cNvPr id="10" name="TextBox 2">
          <a:extLst xmlns:a="http://schemas.openxmlformats.org/drawingml/2006/main">
            <a:ext uri="{FF2B5EF4-FFF2-40B4-BE49-F238E27FC236}">
              <a16:creationId xmlns:a16="http://schemas.microsoft.com/office/drawing/2014/main" id="{3218D9F5-7243-7A2A-22BF-FE8E6652D209}"/>
            </a:ext>
          </a:extLst>
        </cdr:cNvPr>
        <cdr:cNvSpPr txBox="1"/>
      </cdr:nvSpPr>
      <cdr:spPr>
        <a:xfrm xmlns:a="http://schemas.openxmlformats.org/drawingml/2006/main">
          <a:off x="5521538" y="-669148"/>
          <a:ext cx="542089"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0.62636</cdr:x>
      <cdr:y>0</cdr:y>
    </cdr:from>
    <cdr:to>
      <cdr:x>0.73324</cdr:x>
      <cdr:y>0.08519</cdr:y>
    </cdr:to>
    <cdr:sp macro="" textlink="">
      <cdr:nvSpPr>
        <cdr:cNvPr id="11" name="TextBox 2">
          <a:extLst xmlns:a="http://schemas.openxmlformats.org/drawingml/2006/main">
            <a:ext uri="{FF2B5EF4-FFF2-40B4-BE49-F238E27FC236}">
              <a16:creationId xmlns:a16="http://schemas.microsoft.com/office/drawing/2014/main" id="{2AAAF231-DE22-5891-DF50-01CF645D38F8}"/>
            </a:ext>
          </a:extLst>
        </cdr:cNvPr>
        <cdr:cNvSpPr txBox="1"/>
      </cdr:nvSpPr>
      <cdr:spPr>
        <a:xfrm xmlns:a="http://schemas.openxmlformats.org/drawingml/2006/main">
          <a:off x="3798032" y="0"/>
          <a:ext cx="648072"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0.87575</cdr:x>
      <cdr:y>0.18625</cdr:y>
    </cdr:from>
    <cdr:to>
      <cdr:x>0.8995</cdr:x>
      <cdr:y>0.27131</cdr:y>
    </cdr:to>
    <cdr:cxnSp macro="">
      <cdr:nvCxnSpPr>
        <cdr:cNvPr id="7" name="Straight Arrow Connector 6">
          <a:extLst xmlns:a="http://schemas.openxmlformats.org/drawingml/2006/main">
            <a:ext uri="{FF2B5EF4-FFF2-40B4-BE49-F238E27FC236}">
              <a16:creationId xmlns:a16="http://schemas.microsoft.com/office/drawing/2014/main" id="{FA12B823-554B-0ACD-9419-ACECC8C81274}"/>
            </a:ext>
          </a:extLst>
        </cdr:cNvPr>
        <cdr:cNvCxnSpPr>
          <a:cxnSpLocks xmlns:a="http://schemas.openxmlformats.org/drawingml/2006/main"/>
        </cdr:cNvCxnSpPr>
      </cdr:nvCxnSpPr>
      <cdr:spPr>
        <a:xfrm xmlns:a="http://schemas.openxmlformats.org/drawingml/2006/main">
          <a:off x="5310200" y="1103668"/>
          <a:ext cx="144011" cy="504032"/>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3.xml><?xml version="1.0" encoding="utf-8"?>
<c:userShapes xmlns:c="http://schemas.openxmlformats.org/drawingml/2006/chart">
  <cdr:relSizeAnchor xmlns:cdr="http://schemas.openxmlformats.org/drawingml/2006/chartDrawing">
    <cdr:from>
      <cdr:x>0.0224</cdr:x>
      <cdr:y>0.57278</cdr:y>
    </cdr:from>
    <cdr:to>
      <cdr:x>0.46781</cdr:x>
      <cdr:y>0.61939</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5825" y="3394073"/>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0.77576</cdr:y>
    </cdr:from>
    <cdr:to>
      <cdr:x>0.53433</cdr:x>
      <cdr:y>0.8081</cdr:y>
    </cdr:to>
    <cdr:sp macro="" textlink="">
      <cdr:nvSpPr>
        <cdr:cNvPr id="2" name="TextBox 1">
          <a:extLst xmlns:a="http://schemas.openxmlformats.org/drawingml/2006/main">
            <a:ext uri="{FF2B5EF4-FFF2-40B4-BE49-F238E27FC236}">
              <a16:creationId xmlns:a16="http://schemas.microsoft.com/office/drawing/2014/main" id="{A1A36FF2-FC7D-A718-A2DD-646BAB132F13}"/>
            </a:ext>
          </a:extLst>
        </cdr:cNvPr>
        <cdr:cNvSpPr txBox="1"/>
      </cdr:nvSpPr>
      <cdr:spPr>
        <a:xfrm xmlns:a="http://schemas.openxmlformats.org/drawingml/2006/main">
          <a:off x="0" y="4596822"/>
          <a:ext cx="3240000" cy="191655"/>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0.45127</cdr:x>
      <cdr:y>0</cdr:y>
    </cdr:from>
    <cdr:to>
      <cdr:x>0.5344</cdr:x>
      <cdr:y>0.08519</cdr:y>
    </cdr:to>
    <cdr:sp macro="" textlink="">
      <cdr:nvSpPr>
        <cdr:cNvPr id="3" name="TextBox 1">
          <a:extLst xmlns:a="http://schemas.openxmlformats.org/drawingml/2006/main">
            <a:ext uri="{FF2B5EF4-FFF2-40B4-BE49-F238E27FC236}">
              <a16:creationId xmlns:a16="http://schemas.microsoft.com/office/drawing/2014/main" id="{7DB28655-4E74-B9FC-0931-C41C6B2A92C5}"/>
            </a:ext>
          </a:extLst>
        </cdr:cNvPr>
        <cdr:cNvSpPr txBox="1"/>
      </cdr:nvSpPr>
      <cdr:spPr>
        <a:xfrm xmlns:a="http://schemas.openxmlformats.org/drawingml/2006/main">
          <a:off x="2736329" y="-669148"/>
          <a:ext cx="504070"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0.7244</cdr:x>
      <cdr:y>0</cdr:y>
    </cdr:from>
    <cdr:to>
      <cdr:x>0.90207</cdr:x>
      <cdr:y>0.08519</cdr:y>
    </cdr:to>
    <cdr:sp macro="" textlink="">
      <cdr:nvSpPr>
        <cdr:cNvPr id="4" name="TextBox 2">
          <a:extLst xmlns:a="http://schemas.openxmlformats.org/drawingml/2006/main">
            <a:ext uri="{FF2B5EF4-FFF2-40B4-BE49-F238E27FC236}">
              <a16:creationId xmlns:a16="http://schemas.microsoft.com/office/drawing/2014/main" id="{555CF380-4BB5-460B-E5C2-8C5B1EB99077}"/>
            </a:ext>
          </a:extLst>
        </cdr:cNvPr>
        <cdr:cNvSpPr txBox="1"/>
      </cdr:nvSpPr>
      <cdr:spPr>
        <a:xfrm xmlns:a="http://schemas.openxmlformats.org/drawingml/2006/main">
          <a:off x="4392488" y="-669148"/>
          <a:ext cx="1077324"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0.5344</cdr:x>
      <cdr:y>0</cdr:y>
    </cdr:from>
    <cdr:to>
      <cdr:x>0.61752</cdr:x>
      <cdr:y>0.08519</cdr:y>
    </cdr:to>
    <cdr:sp macro="" textlink="">
      <cdr:nvSpPr>
        <cdr:cNvPr id="6" name="TextBox 2">
          <a:extLst xmlns:a="http://schemas.openxmlformats.org/drawingml/2006/main">
            <a:ext uri="{FF2B5EF4-FFF2-40B4-BE49-F238E27FC236}">
              <a16:creationId xmlns:a16="http://schemas.microsoft.com/office/drawing/2014/main" id="{9C00BFC8-5B24-AA0A-8FF2-34A967422F11}"/>
            </a:ext>
          </a:extLst>
        </cdr:cNvPr>
        <cdr:cNvSpPr txBox="1"/>
      </cdr:nvSpPr>
      <cdr:spPr>
        <a:xfrm xmlns:a="http://schemas.openxmlformats.org/drawingml/2006/main">
          <a:off x="3240399" y="-669148"/>
          <a:ext cx="504008"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0.89338</cdr:x>
      <cdr:y>0</cdr:y>
    </cdr:from>
    <cdr:to>
      <cdr:x>0.98278</cdr:x>
      <cdr:y>0.08519</cdr:y>
    </cdr:to>
    <cdr:sp macro="" textlink="">
      <cdr:nvSpPr>
        <cdr:cNvPr id="12" name="TextBox 2">
          <a:extLst xmlns:a="http://schemas.openxmlformats.org/drawingml/2006/main">
            <a:ext uri="{FF2B5EF4-FFF2-40B4-BE49-F238E27FC236}">
              <a16:creationId xmlns:a16="http://schemas.microsoft.com/office/drawing/2014/main" id="{7668F172-0D04-AA9D-D5D3-E375B731B01B}"/>
            </a:ext>
          </a:extLst>
        </cdr:cNvPr>
        <cdr:cNvSpPr txBox="1"/>
      </cdr:nvSpPr>
      <cdr:spPr>
        <a:xfrm xmlns:a="http://schemas.openxmlformats.org/drawingml/2006/main">
          <a:off x="5417133" y="-669148"/>
          <a:ext cx="542088"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0.61752</cdr:x>
      <cdr:y>0</cdr:y>
    </cdr:from>
    <cdr:to>
      <cdr:x>0.7244</cdr:x>
      <cdr:y>0.08519</cdr:y>
    </cdr:to>
    <cdr:sp macro="" textlink="">
      <cdr:nvSpPr>
        <cdr:cNvPr id="13" name="TextBox 2">
          <a:extLst xmlns:a="http://schemas.openxmlformats.org/drawingml/2006/main">
            <a:ext uri="{FF2B5EF4-FFF2-40B4-BE49-F238E27FC236}">
              <a16:creationId xmlns:a16="http://schemas.microsoft.com/office/drawing/2014/main" id="{7DC91B32-1C87-536C-46A0-0F755C1D0068}"/>
            </a:ext>
          </a:extLst>
        </cdr:cNvPr>
        <cdr:cNvSpPr txBox="1"/>
      </cdr:nvSpPr>
      <cdr:spPr>
        <a:xfrm xmlns:a="http://schemas.openxmlformats.org/drawingml/2006/main">
          <a:off x="3744407" y="-669148"/>
          <a:ext cx="648081"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54.xml><?xml version="1.0" encoding="utf-8"?>
<c:userShapes xmlns:c="http://schemas.openxmlformats.org/drawingml/2006/chart">
  <cdr:relSizeAnchor xmlns:cdr="http://schemas.openxmlformats.org/drawingml/2006/chartDrawing">
    <cdr:from>
      <cdr:x>0.47095</cdr:x>
      <cdr:y>0</cdr:y>
    </cdr:from>
    <cdr:to>
      <cdr:x>0.55407</cdr:x>
      <cdr:y>0.08519</cdr:y>
    </cdr:to>
    <cdr:sp macro="" textlink="">
      <cdr:nvSpPr>
        <cdr:cNvPr id="2" name="TextBox 1">
          <a:extLst xmlns:a="http://schemas.openxmlformats.org/drawingml/2006/main">
            <a:ext uri="{FF2B5EF4-FFF2-40B4-BE49-F238E27FC236}">
              <a16:creationId xmlns:a16="http://schemas.microsoft.com/office/drawing/2014/main" id="{E43B76FE-45DB-5671-67B0-E52C9649AEF9}"/>
            </a:ext>
          </a:extLst>
        </cdr:cNvPr>
        <cdr:cNvSpPr txBox="1"/>
      </cdr:nvSpPr>
      <cdr:spPr>
        <a:xfrm xmlns:a="http://schemas.openxmlformats.org/drawingml/2006/main">
          <a:off x="2855640" y="0"/>
          <a:ext cx="504056"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0.72033</cdr:x>
      <cdr:y>0</cdr:y>
    </cdr:from>
    <cdr:to>
      <cdr:x>0.91091</cdr:x>
      <cdr:y>0.08519</cdr:y>
    </cdr:to>
    <cdr:sp macro="" textlink="">
      <cdr:nvSpPr>
        <cdr:cNvPr id="4" name="TextBox 2">
          <a:extLst xmlns:a="http://schemas.openxmlformats.org/drawingml/2006/main">
            <a:ext uri="{FF2B5EF4-FFF2-40B4-BE49-F238E27FC236}">
              <a16:creationId xmlns:a16="http://schemas.microsoft.com/office/drawing/2014/main" id="{1EEAF40B-8927-4F1B-80D7-9CB5A534460F}"/>
            </a:ext>
          </a:extLst>
        </cdr:cNvPr>
        <cdr:cNvSpPr txBox="1"/>
      </cdr:nvSpPr>
      <cdr:spPr>
        <a:xfrm xmlns:a="http://schemas.openxmlformats.org/drawingml/2006/main">
          <a:off x="4367807" y="0"/>
          <a:ext cx="1155597"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0.55407</cdr:x>
      <cdr:y>0</cdr:y>
    </cdr:from>
    <cdr:to>
      <cdr:x>0.6372</cdr:x>
      <cdr:y>0.08519</cdr:y>
    </cdr:to>
    <cdr:sp macro="" textlink="">
      <cdr:nvSpPr>
        <cdr:cNvPr id="6" name="TextBox 2">
          <a:extLst xmlns:a="http://schemas.openxmlformats.org/drawingml/2006/main">
            <a:ext uri="{FF2B5EF4-FFF2-40B4-BE49-F238E27FC236}">
              <a16:creationId xmlns:a16="http://schemas.microsoft.com/office/drawing/2014/main" id="{76C7E000-86B3-E224-BF43-B4DC89F66B86}"/>
            </a:ext>
          </a:extLst>
        </cdr:cNvPr>
        <cdr:cNvSpPr txBox="1"/>
      </cdr:nvSpPr>
      <cdr:spPr>
        <a:xfrm xmlns:a="http://schemas.openxmlformats.org/drawingml/2006/main">
          <a:off x="3359696" y="0"/>
          <a:ext cx="504056"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0.9106</cdr:x>
      <cdr:y>0</cdr:y>
    </cdr:from>
    <cdr:to>
      <cdr:x>1</cdr:x>
      <cdr:y>0.08519</cdr:y>
    </cdr:to>
    <cdr:sp macro="" textlink="">
      <cdr:nvSpPr>
        <cdr:cNvPr id="10" name="TextBox 2">
          <a:extLst xmlns:a="http://schemas.openxmlformats.org/drawingml/2006/main">
            <a:ext uri="{FF2B5EF4-FFF2-40B4-BE49-F238E27FC236}">
              <a16:creationId xmlns:a16="http://schemas.microsoft.com/office/drawing/2014/main" id="{6DCA498B-5476-90CA-1ACE-190EC82DE514}"/>
            </a:ext>
          </a:extLst>
        </cdr:cNvPr>
        <cdr:cNvSpPr txBox="1"/>
      </cdr:nvSpPr>
      <cdr:spPr>
        <a:xfrm xmlns:a="http://schemas.openxmlformats.org/drawingml/2006/main">
          <a:off x="5521538" y="-764704"/>
          <a:ext cx="542089"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0.6372</cdr:x>
      <cdr:y>0</cdr:y>
    </cdr:from>
    <cdr:to>
      <cdr:x>0.72033</cdr:x>
      <cdr:y>0.08519</cdr:y>
    </cdr:to>
    <cdr:sp macro="" textlink="">
      <cdr:nvSpPr>
        <cdr:cNvPr id="11" name="TextBox 2">
          <a:extLst xmlns:a="http://schemas.openxmlformats.org/drawingml/2006/main">
            <a:ext uri="{FF2B5EF4-FFF2-40B4-BE49-F238E27FC236}">
              <a16:creationId xmlns:a16="http://schemas.microsoft.com/office/drawing/2014/main" id="{991E88D2-F7CE-FAE1-DC0B-C0FFB5C3431A}"/>
            </a:ext>
          </a:extLst>
        </cdr:cNvPr>
        <cdr:cNvSpPr txBox="1"/>
      </cdr:nvSpPr>
      <cdr:spPr>
        <a:xfrm xmlns:a="http://schemas.openxmlformats.org/drawingml/2006/main">
          <a:off x="3863752" y="0"/>
          <a:ext cx="504056"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55.xml><?xml version="1.0" encoding="utf-8"?>
<c:userShapes xmlns:c="http://schemas.openxmlformats.org/drawingml/2006/chart">
  <cdr:relSizeAnchor xmlns:cdr="http://schemas.openxmlformats.org/drawingml/2006/chartDrawing">
    <cdr:from>
      <cdr:x>0.0224</cdr:x>
      <cdr:y>0.57278</cdr:y>
    </cdr:from>
    <cdr:to>
      <cdr:x>0.46781</cdr:x>
      <cdr:y>0.61939</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5825" y="3394073"/>
          <a:ext cx="2700800" cy="2761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cdr:x>
      <cdr:y>0.77283</cdr:y>
    </cdr:from>
    <cdr:to>
      <cdr:x>0.53433</cdr:x>
      <cdr:y>0.80518</cdr:y>
    </cdr:to>
    <cdr:sp macro="" textlink="">
      <cdr:nvSpPr>
        <cdr:cNvPr id="2" name="TextBox 1">
          <a:extLst xmlns:a="http://schemas.openxmlformats.org/drawingml/2006/main">
            <a:ext uri="{FF2B5EF4-FFF2-40B4-BE49-F238E27FC236}">
              <a16:creationId xmlns:a16="http://schemas.microsoft.com/office/drawing/2014/main" id="{17AC63A2-CAF2-652F-AD7F-A8C23D7CCB47}"/>
            </a:ext>
          </a:extLst>
        </cdr:cNvPr>
        <cdr:cNvSpPr txBox="1"/>
      </cdr:nvSpPr>
      <cdr:spPr>
        <a:xfrm xmlns:a="http://schemas.openxmlformats.org/drawingml/2006/main">
          <a:off x="0" y="4579504"/>
          <a:ext cx="3240000" cy="191655"/>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0.47933</cdr:x>
      <cdr:y>0</cdr:y>
    </cdr:from>
    <cdr:to>
      <cdr:x>0.56245</cdr:x>
      <cdr:y>0.08519</cdr:y>
    </cdr:to>
    <cdr:sp macro="" textlink="">
      <cdr:nvSpPr>
        <cdr:cNvPr id="3" name="TextBox 1">
          <a:extLst xmlns:a="http://schemas.openxmlformats.org/drawingml/2006/main">
            <a:ext uri="{FF2B5EF4-FFF2-40B4-BE49-F238E27FC236}">
              <a16:creationId xmlns:a16="http://schemas.microsoft.com/office/drawing/2014/main" id="{B6B5EC23-1451-785F-015A-8A63DD124BC4}"/>
            </a:ext>
          </a:extLst>
        </cdr:cNvPr>
        <cdr:cNvSpPr txBox="1"/>
      </cdr:nvSpPr>
      <cdr:spPr>
        <a:xfrm xmlns:a="http://schemas.openxmlformats.org/drawingml/2006/main">
          <a:off x="2906465" y="-764704"/>
          <a:ext cx="504009" cy="504802"/>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 nebija svarīgi </a:t>
          </a:r>
        </a:p>
      </cdr:txBody>
    </cdr:sp>
  </cdr:relSizeAnchor>
  <cdr:relSizeAnchor xmlns:cdr="http://schemas.openxmlformats.org/drawingml/2006/chartDrawing">
    <cdr:from>
      <cdr:x>0.74385</cdr:x>
      <cdr:y>0</cdr:y>
    </cdr:from>
    <cdr:to>
      <cdr:x>0.91929</cdr:x>
      <cdr:y>0.08519</cdr:y>
    </cdr:to>
    <cdr:sp macro="" textlink="">
      <cdr:nvSpPr>
        <cdr:cNvPr id="4" name="TextBox 2">
          <a:extLst xmlns:a="http://schemas.openxmlformats.org/drawingml/2006/main">
            <a:ext uri="{FF2B5EF4-FFF2-40B4-BE49-F238E27FC236}">
              <a16:creationId xmlns:a16="http://schemas.microsoft.com/office/drawing/2014/main" id="{E28F3D17-819B-66F3-3C26-2A5868AEF3EC}"/>
            </a:ext>
          </a:extLst>
        </cdr:cNvPr>
        <cdr:cNvSpPr txBox="1"/>
      </cdr:nvSpPr>
      <cdr:spPr>
        <a:xfrm xmlns:a="http://schemas.openxmlformats.org/drawingml/2006/main">
          <a:off x="4510418" y="0"/>
          <a:ext cx="1063799" cy="504802"/>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0.56245</cdr:x>
      <cdr:y>0</cdr:y>
    </cdr:from>
    <cdr:to>
      <cdr:x>0.64558</cdr:x>
      <cdr:y>0.08519</cdr:y>
    </cdr:to>
    <cdr:sp macro="" textlink="">
      <cdr:nvSpPr>
        <cdr:cNvPr id="6" name="TextBox 2">
          <a:extLst xmlns:a="http://schemas.openxmlformats.org/drawingml/2006/main">
            <a:ext uri="{FF2B5EF4-FFF2-40B4-BE49-F238E27FC236}">
              <a16:creationId xmlns:a16="http://schemas.microsoft.com/office/drawing/2014/main" id="{4CE2A4B0-471D-447B-005F-40634B6421CB}"/>
            </a:ext>
          </a:extLst>
        </cdr:cNvPr>
        <cdr:cNvSpPr txBox="1"/>
      </cdr:nvSpPr>
      <cdr:spPr>
        <a:xfrm xmlns:a="http://schemas.openxmlformats.org/drawingml/2006/main">
          <a:off x="3410474" y="-764704"/>
          <a:ext cx="504069" cy="504802"/>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nebija svarīgi </a:t>
          </a:r>
        </a:p>
      </cdr:txBody>
    </cdr:sp>
  </cdr:relSizeAnchor>
  <cdr:relSizeAnchor xmlns:cdr="http://schemas.openxmlformats.org/drawingml/2006/chartDrawing">
    <cdr:from>
      <cdr:x>0.9106</cdr:x>
      <cdr:y>0</cdr:y>
    </cdr:from>
    <cdr:to>
      <cdr:x>1</cdr:x>
      <cdr:y>0.08519</cdr:y>
    </cdr:to>
    <cdr:sp macro="" textlink="">
      <cdr:nvSpPr>
        <cdr:cNvPr id="12" name="TextBox 2">
          <a:extLst xmlns:a="http://schemas.openxmlformats.org/drawingml/2006/main">
            <a:ext uri="{FF2B5EF4-FFF2-40B4-BE49-F238E27FC236}">
              <a16:creationId xmlns:a16="http://schemas.microsoft.com/office/drawing/2014/main" id="{23FDD142-79CE-99A4-7888-CECECCB6950B}"/>
            </a:ext>
          </a:extLst>
        </cdr:cNvPr>
        <cdr:cNvSpPr txBox="1"/>
      </cdr:nvSpPr>
      <cdr:spPr>
        <a:xfrm xmlns:a="http://schemas.openxmlformats.org/drawingml/2006/main">
          <a:off x="5521539" y="-764704"/>
          <a:ext cx="542088" cy="504802"/>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0.64558</cdr:x>
      <cdr:y>0</cdr:y>
    </cdr:from>
    <cdr:to>
      <cdr:x>0.74385</cdr:x>
      <cdr:y>0.08519</cdr:y>
    </cdr:to>
    <cdr:sp macro="" textlink="">
      <cdr:nvSpPr>
        <cdr:cNvPr id="13" name="TextBox 2">
          <a:extLst xmlns:a="http://schemas.openxmlformats.org/drawingml/2006/main">
            <a:ext uri="{FF2B5EF4-FFF2-40B4-BE49-F238E27FC236}">
              <a16:creationId xmlns:a16="http://schemas.microsoft.com/office/drawing/2014/main" id="{5970622C-B2C0-38E0-E265-B51755F24692}"/>
            </a:ext>
          </a:extLst>
        </cdr:cNvPr>
        <cdr:cNvSpPr txBox="1"/>
      </cdr:nvSpPr>
      <cdr:spPr>
        <a:xfrm xmlns:a="http://schemas.openxmlformats.org/drawingml/2006/main">
          <a:off x="3914543" y="0"/>
          <a:ext cx="595876" cy="504802"/>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r>
            <a:rPr lang="en-GB" sz="900" b="1" dirty="0">
              <a:solidFill>
                <a:schemeClr val="bg1"/>
              </a:solidFill>
              <a:effectLst/>
              <a:latin typeface="Arial" panose="020B0604020202020204" pitchFamily="34" charset="0"/>
              <a:ea typeface="+mn-ea"/>
              <a:cs typeface="Arial" panose="020B0604020202020204" pitchFamily="34" charset="0"/>
            </a:rPr>
            <a:t> </a:t>
          </a:r>
        </a:p>
      </cdr:txBody>
    </cdr:sp>
  </cdr:relSizeAnchor>
</c:userShapes>
</file>

<file path=ppt/drawings/drawing56.xml><?xml version="1.0" encoding="utf-8"?>
<c:userShapes xmlns:c="http://schemas.openxmlformats.org/drawingml/2006/chart">
  <cdr:relSizeAnchor xmlns:cdr="http://schemas.openxmlformats.org/drawingml/2006/chartDrawing">
    <cdr:from>
      <cdr:x>0.52847</cdr:x>
      <cdr:y>0.02956</cdr:y>
    </cdr:from>
    <cdr:to>
      <cdr:x>0.61366</cdr:x>
      <cdr:y>0.15876</cdr:y>
    </cdr:to>
    <cdr:sp macro="" textlink="">
      <cdr:nvSpPr>
        <cdr:cNvPr id="5" name="TextBox 2">
          <a:extLst xmlns:a="http://schemas.openxmlformats.org/drawingml/2006/main">
            <a:ext uri="{FF2B5EF4-FFF2-40B4-BE49-F238E27FC236}">
              <a16:creationId xmlns:a16="http://schemas.microsoft.com/office/drawing/2014/main" id="{D4B10CE7-3931-FEFC-F736-328694C25B0C}"/>
            </a:ext>
          </a:extLst>
        </cdr:cNvPr>
        <cdr:cNvSpPr txBox="1"/>
      </cdr:nvSpPr>
      <cdr:spPr>
        <a:xfrm xmlns:a="http://schemas.openxmlformats.org/drawingml/2006/main">
          <a:off x="4942690" y="123538"/>
          <a:ext cx="796769" cy="540001"/>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effectLst/>
              <a:latin typeface="Arial" panose="020B0604020202020204" pitchFamily="34" charset="0"/>
              <a:ea typeface="+mn-ea"/>
              <a:cs typeface="Arial" panose="020B0604020202020204" pitchFamily="34" charset="0"/>
            </a:rPr>
            <a:t>Nezina </a:t>
          </a:r>
        </a:p>
      </cdr:txBody>
    </cdr:sp>
  </cdr:relSizeAnchor>
  <cdr:relSizeAnchor xmlns:cdr="http://schemas.openxmlformats.org/drawingml/2006/chartDrawing">
    <cdr:from>
      <cdr:x>0.80796</cdr:x>
      <cdr:y>0.02956</cdr:y>
    </cdr:from>
    <cdr:to>
      <cdr:x>0.91393</cdr:x>
      <cdr:y>0.15876</cdr:y>
    </cdr:to>
    <cdr:sp macro="" textlink="">
      <cdr:nvSpPr>
        <cdr:cNvPr id="8" name="TextBox 2">
          <a:extLst xmlns:a="http://schemas.openxmlformats.org/drawingml/2006/main">
            <a:ext uri="{FF2B5EF4-FFF2-40B4-BE49-F238E27FC236}">
              <a16:creationId xmlns:a16="http://schemas.microsoft.com/office/drawing/2014/main" id="{6D4C52A7-BD12-85E0-C78A-A2FF71FBAB18}"/>
            </a:ext>
          </a:extLst>
        </cdr:cNvPr>
        <cdr:cNvSpPr txBox="1"/>
      </cdr:nvSpPr>
      <cdr:spPr>
        <a:xfrm xmlns:a="http://schemas.openxmlformats.org/drawingml/2006/main">
          <a:off x="7556720" y="123538"/>
          <a:ext cx="991064" cy="540001"/>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1000" b="1" dirty="0">
              <a:solidFill>
                <a:schemeClr val="bg1"/>
              </a:solidFill>
              <a:effectLst/>
              <a:latin typeface="Arial" panose="020B0604020202020204" pitchFamily="34" charset="0"/>
              <a:ea typeface="+mn-ea"/>
              <a:cs typeface="Arial" panose="020B0604020202020204" pitchFamily="34" charset="0"/>
            </a:rPr>
            <a:t>Ļoti labi </a:t>
          </a:r>
          <a:br>
            <a:rPr lang="lv-LV" sz="1000" b="1" dirty="0">
              <a:solidFill>
                <a:schemeClr val="bg1"/>
              </a:solidFill>
              <a:effectLst/>
              <a:latin typeface="Arial" panose="020B0604020202020204" pitchFamily="34" charset="0"/>
              <a:ea typeface="+mn-ea"/>
              <a:cs typeface="Arial" panose="020B0604020202020204" pitchFamily="34" charset="0"/>
            </a:rPr>
          </a:br>
          <a:r>
            <a:rPr lang="lv-LV" sz="1000" b="1" dirty="0">
              <a:solidFill>
                <a:schemeClr val="bg1"/>
              </a:solidFill>
              <a:effectLst/>
              <a:latin typeface="Arial" panose="020B0604020202020204" pitchFamily="34" charset="0"/>
              <a:ea typeface="+mn-ea"/>
              <a:cs typeface="Arial" panose="020B0604020202020204" pitchFamily="34" charset="0"/>
            </a:rPr>
            <a:t>zina </a:t>
          </a:r>
        </a:p>
      </cdr:txBody>
    </cdr:sp>
  </cdr:relSizeAnchor>
  <cdr:relSizeAnchor xmlns:cdr="http://schemas.openxmlformats.org/drawingml/2006/chartDrawing">
    <cdr:from>
      <cdr:x>0.61366</cdr:x>
      <cdr:y>0.02956</cdr:y>
    </cdr:from>
    <cdr:to>
      <cdr:x>0.70788</cdr:x>
      <cdr:y>0.15876</cdr:y>
    </cdr:to>
    <cdr:sp macro="" textlink="">
      <cdr:nvSpPr>
        <cdr:cNvPr id="9" name="TextBox 2">
          <a:extLst xmlns:a="http://schemas.openxmlformats.org/drawingml/2006/main">
            <a:ext uri="{FF2B5EF4-FFF2-40B4-BE49-F238E27FC236}">
              <a16:creationId xmlns:a16="http://schemas.microsoft.com/office/drawing/2014/main" id="{2F3AC458-9429-6F53-9ED4-9EAA1A3EEF24}"/>
            </a:ext>
          </a:extLst>
        </cdr:cNvPr>
        <cdr:cNvSpPr txBox="1"/>
      </cdr:nvSpPr>
      <cdr:spPr>
        <a:xfrm xmlns:a="http://schemas.openxmlformats.org/drawingml/2006/main">
          <a:off x="5739459" y="123538"/>
          <a:ext cx="881157" cy="540001"/>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effectLst/>
              <a:latin typeface="Arial" panose="020B0604020202020204" pitchFamily="34" charset="0"/>
              <a:ea typeface="+mn-ea"/>
              <a:cs typeface="Arial" panose="020B0604020202020204" pitchFamily="34" charset="0"/>
            </a:rPr>
            <a:t>Apmēram zina/nojauš </a:t>
          </a:r>
        </a:p>
      </cdr:txBody>
    </cdr:sp>
  </cdr:relSizeAnchor>
  <cdr:relSizeAnchor xmlns:cdr="http://schemas.openxmlformats.org/drawingml/2006/chartDrawing">
    <cdr:from>
      <cdr:x>0.91393</cdr:x>
      <cdr:y>0.02956</cdr:y>
    </cdr:from>
    <cdr:to>
      <cdr:x>0.97552</cdr:x>
      <cdr:y>0.15876</cdr:y>
    </cdr:to>
    <cdr:sp macro="" textlink="">
      <cdr:nvSpPr>
        <cdr:cNvPr id="10" name="TextBox 2">
          <a:extLst xmlns:a="http://schemas.openxmlformats.org/drawingml/2006/main">
            <a:ext uri="{FF2B5EF4-FFF2-40B4-BE49-F238E27FC236}">
              <a16:creationId xmlns:a16="http://schemas.microsoft.com/office/drawing/2014/main" id="{AADF7F7F-22EF-5CA8-D8DE-E0CEE576E9CD}"/>
            </a:ext>
          </a:extLst>
        </cdr:cNvPr>
        <cdr:cNvSpPr txBox="1"/>
      </cdr:nvSpPr>
      <cdr:spPr>
        <a:xfrm xmlns:a="http://schemas.openxmlformats.org/drawingml/2006/main">
          <a:off x="8547784" y="123538"/>
          <a:ext cx="576066" cy="540001"/>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10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0.70788</cdr:x>
      <cdr:y>0.02956</cdr:y>
    </cdr:from>
    <cdr:to>
      <cdr:x>0.80796</cdr:x>
      <cdr:y>0.15876</cdr:y>
    </cdr:to>
    <cdr:sp macro="" textlink="">
      <cdr:nvSpPr>
        <cdr:cNvPr id="11" name="TextBox 2">
          <a:extLst xmlns:a="http://schemas.openxmlformats.org/drawingml/2006/main">
            <a:ext uri="{FF2B5EF4-FFF2-40B4-BE49-F238E27FC236}">
              <a16:creationId xmlns:a16="http://schemas.microsoft.com/office/drawing/2014/main" id="{54D09057-2932-9F4E-7A8D-A77A09180D0E}"/>
            </a:ext>
          </a:extLst>
        </cdr:cNvPr>
        <cdr:cNvSpPr txBox="1"/>
      </cdr:nvSpPr>
      <cdr:spPr>
        <a:xfrm xmlns:a="http://schemas.openxmlformats.org/drawingml/2006/main">
          <a:off x="6620616" y="123538"/>
          <a:ext cx="936104" cy="540001"/>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effectLst/>
              <a:latin typeface="Arial" panose="020B0604020202020204" pitchFamily="34" charset="0"/>
              <a:ea typeface="+mn-ea"/>
              <a:cs typeface="Arial" panose="020B0604020202020204" pitchFamily="34" charset="0"/>
            </a:rPr>
            <a:t>Drīzāk labi zina </a:t>
          </a:r>
        </a:p>
      </cdr:txBody>
    </cdr:sp>
  </cdr:relSizeAnchor>
</c:userShapes>
</file>

<file path=ppt/drawings/drawing57.xml><?xml version="1.0" encoding="utf-8"?>
<c:userShapes xmlns:c="http://schemas.openxmlformats.org/drawingml/2006/chart">
  <cdr:relSizeAnchor xmlns:cdr="http://schemas.openxmlformats.org/drawingml/2006/chartDrawing">
    <cdr:from>
      <cdr:x>0.02375</cdr:x>
      <cdr:y>0.60824</cdr:y>
    </cdr:from>
    <cdr:to>
      <cdr:x>0.46916</cdr:x>
      <cdr:y>0.64003</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44016" y="3604195"/>
          <a:ext cx="2700800" cy="1883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0.44574</cdr:x>
      <cdr:y>0.00965</cdr:y>
    </cdr:from>
    <cdr:to>
      <cdr:x>0.54313</cdr:x>
      <cdr:y>0.08863</cdr:y>
    </cdr:to>
    <cdr:sp macro="" textlink="">
      <cdr:nvSpPr>
        <cdr:cNvPr id="7" name="TextBox 1">
          <a:extLst xmlns:a="http://schemas.openxmlformats.org/drawingml/2006/main">
            <a:ext uri="{FF2B5EF4-FFF2-40B4-BE49-F238E27FC236}">
              <a16:creationId xmlns:a16="http://schemas.microsoft.com/office/drawing/2014/main" id="{118A4AB0-C173-84EE-666D-6ED178DC439F}"/>
            </a:ext>
          </a:extLst>
        </cdr:cNvPr>
        <cdr:cNvSpPr txBox="1"/>
      </cdr:nvSpPr>
      <cdr:spPr>
        <a:xfrm xmlns:a="http://schemas.openxmlformats.org/drawingml/2006/main">
          <a:off x="2702786" y="57199"/>
          <a:ext cx="590537" cy="468004"/>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Nezina </a:t>
          </a:r>
        </a:p>
      </cdr:txBody>
    </cdr:sp>
  </cdr:relSizeAnchor>
  <cdr:relSizeAnchor xmlns:cdr="http://schemas.openxmlformats.org/drawingml/2006/chartDrawing">
    <cdr:from>
      <cdr:x>0.74048</cdr:x>
      <cdr:y>0.00965</cdr:y>
    </cdr:from>
    <cdr:to>
      <cdr:x>0.85923</cdr:x>
      <cdr:y>0.08863</cdr:y>
    </cdr:to>
    <cdr:sp macro="" textlink="">
      <cdr:nvSpPr>
        <cdr:cNvPr id="8" name="TextBox 2">
          <a:extLst xmlns:a="http://schemas.openxmlformats.org/drawingml/2006/main">
            <a:ext uri="{FF2B5EF4-FFF2-40B4-BE49-F238E27FC236}">
              <a16:creationId xmlns:a16="http://schemas.microsoft.com/office/drawing/2014/main" id="{8415B304-2FF0-7752-91BD-2A3301C49968}"/>
            </a:ext>
          </a:extLst>
        </cdr:cNvPr>
        <cdr:cNvSpPr txBox="1"/>
      </cdr:nvSpPr>
      <cdr:spPr>
        <a:xfrm xmlns:a="http://schemas.openxmlformats.org/drawingml/2006/main">
          <a:off x="4489980" y="57199"/>
          <a:ext cx="720055" cy="468004"/>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 labi zina </a:t>
          </a:r>
        </a:p>
      </cdr:txBody>
    </cdr:sp>
  </cdr:relSizeAnchor>
  <cdr:relSizeAnchor xmlns:cdr="http://schemas.openxmlformats.org/drawingml/2006/chartDrawing">
    <cdr:from>
      <cdr:x>0.54313</cdr:x>
      <cdr:y>0.00965</cdr:y>
    </cdr:from>
    <cdr:to>
      <cdr:x>0.66922</cdr:x>
      <cdr:y>0.08863</cdr:y>
    </cdr:to>
    <cdr:sp macro="" textlink="">
      <cdr:nvSpPr>
        <cdr:cNvPr id="9" name="TextBox 2">
          <a:extLst xmlns:a="http://schemas.openxmlformats.org/drawingml/2006/main">
            <a:ext uri="{FF2B5EF4-FFF2-40B4-BE49-F238E27FC236}">
              <a16:creationId xmlns:a16="http://schemas.microsoft.com/office/drawing/2014/main" id="{8C45B7DF-9622-6C24-84BD-99F82D075432}"/>
            </a:ext>
          </a:extLst>
        </cdr:cNvPr>
        <cdr:cNvSpPr txBox="1"/>
      </cdr:nvSpPr>
      <cdr:spPr>
        <a:xfrm xmlns:a="http://schemas.openxmlformats.org/drawingml/2006/main">
          <a:off x="3293323" y="57199"/>
          <a:ext cx="764563" cy="468004"/>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Apmēram zina/nojauš </a:t>
          </a:r>
        </a:p>
      </cdr:txBody>
    </cdr:sp>
  </cdr:relSizeAnchor>
  <cdr:relSizeAnchor xmlns:cdr="http://schemas.openxmlformats.org/drawingml/2006/chartDrawing">
    <cdr:from>
      <cdr:x>0.85923</cdr:x>
      <cdr:y>0.00965</cdr:y>
    </cdr:from>
    <cdr:to>
      <cdr:x>0.95423</cdr:x>
      <cdr:y>0.08863</cdr:y>
    </cdr:to>
    <cdr:sp macro="" textlink="">
      <cdr:nvSpPr>
        <cdr:cNvPr id="10" name="TextBox 2">
          <a:extLst xmlns:a="http://schemas.openxmlformats.org/drawingml/2006/main">
            <a:ext uri="{FF2B5EF4-FFF2-40B4-BE49-F238E27FC236}">
              <a16:creationId xmlns:a16="http://schemas.microsoft.com/office/drawing/2014/main" id="{894E34B1-9684-96FE-D2DE-D97044D94040}"/>
            </a:ext>
          </a:extLst>
        </cdr:cNvPr>
        <cdr:cNvSpPr txBox="1"/>
      </cdr:nvSpPr>
      <cdr:spPr>
        <a:xfrm xmlns:a="http://schemas.openxmlformats.org/drawingml/2006/main">
          <a:off x="5210035" y="57199"/>
          <a:ext cx="576045" cy="46800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0.66922</cdr:x>
      <cdr:y>0.00965</cdr:y>
    </cdr:from>
    <cdr:to>
      <cdr:x>0.74048</cdr:x>
      <cdr:y>0.08863</cdr:y>
    </cdr:to>
    <cdr:sp macro="" textlink="">
      <cdr:nvSpPr>
        <cdr:cNvPr id="11" name="TextBox 2">
          <a:extLst xmlns:a="http://schemas.openxmlformats.org/drawingml/2006/main">
            <a:ext uri="{FF2B5EF4-FFF2-40B4-BE49-F238E27FC236}">
              <a16:creationId xmlns:a16="http://schemas.microsoft.com/office/drawing/2014/main" id="{44B57CF1-B26B-AEE2-8224-2D953E2F3BBB}"/>
            </a:ext>
          </a:extLst>
        </cdr:cNvPr>
        <cdr:cNvSpPr txBox="1"/>
      </cdr:nvSpPr>
      <cdr:spPr>
        <a:xfrm xmlns:a="http://schemas.openxmlformats.org/drawingml/2006/main">
          <a:off x="4057886" y="57199"/>
          <a:ext cx="432094" cy="468004"/>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Drīzāk labi zina </a:t>
          </a:r>
        </a:p>
      </cdr:txBody>
    </cdr:sp>
  </cdr:relSizeAnchor>
  <cdr:relSizeAnchor xmlns:cdr="http://schemas.openxmlformats.org/drawingml/2006/chartDrawing">
    <cdr:from>
      <cdr:x>0</cdr:x>
      <cdr:y>0.79921</cdr:y>
    </cdr:from>
    <cdr:to>
      <cdr:x>0.54621</cdr:x>
      <cdr:y>0.82351</cdr:y>
    </cdr:to>
    <cdr:sp macro="" textlink="">
      <cdr:nvSpPr>
        <cdr:cNvPr id="2" name="TextBox 1">
          <a:extLst xmlns:a="http://schemas.openxmlformats.org/drawingml/2006/main">
            <a:ext uri="{FF2B5EF4-FFF2-40B4-BE49-F238E27FC236}">
              <a16:creationId xmlns:a16="http://schemas.microsoft.com/office/drawing/2014/main" id="{2B586244-BF26-699C-40AF-656E28A10E6E}"/>
            </a:ext>
          </a:extLst>
        </cdr:cNvPr>
        <cdr:cNvSpPr txBox="1"/>
      </cdr:nvSpPr>
      <cdr:spPr>
        <a:xfrm xmlns:a="http://schemas.openxmlformats.org/drawingml/2006/main">
          <a:off x="0" y="4735790"/>
          <a:ext cx="3312014" cy="143992"/>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userShapes>
</file>

<file path=ppt/drawings/drawing58.xml><?xml version="1.0" encoding="utf-8"?>
<c:userShapes xmlns:c="http://schemas.openxmlformats.org/drawingml/2006/chart">
  <cdr:relSizeAnchor xmlns:cdr="http://schemas.openxmlformats.org/drawingml/2006/chartDrawing">
    <cdr:from>
      <cdr:x>0.46075</cdr:x>
      <cdr:y>0.01556</cdr:y>
    </cdr:from>
    <cdr:to>
      <cdr:x>0.55814</cdr:x>
      <cdr:y>0.09454</cdr:y>
    </cdr:to>
    <cdr:sp macro="" textlink="">
      <cdr:nvSpPr>
        <cdr:cNvPr id="3" name="TextBox 1">
          <a:extLst xmlns:a="http://schemas.openxmlformats.org/drawingml/2006/main">
            <a:ext uri="{FF2B5EF4-FFF2-40B4-BE49-F238E27FC236}">
              <a16:creationId xmlns:a16="http://schemas.microsoft.com/office/drawing/2014/main" id="{2C781144-70B4-1FDD-C3E3-81F873786F2D}"/>
            </a:ext>
          </a:extLst>
        </cdr:cNvPr>
        <cdr:cNvSpPr txBox="1"/>
      </cdr:nvSpPr>
      <cdr:spPr>
        <a:xfrm xmlns:a="http://schemas.openxmlformats.org/drawingml/2006/main">
          <a:off x="2793816" y="92182"/>
          <a:ext cx="590537" cy="4680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Nezina </a:t>
          </a:r>
        </a:p>
      </cdr:txBody>
    </cdr:sp>
  </cdr:relSizeAnchor>
  <cdr:relSizeAnchor xmlns:cdr="http://schemas.openxmlformats.org/drawingml/2006/chartDrawing">
    <cdr:from>
      <cdr:x>0.76003</cdr:x>
      <cdr:y>0.01556</cdr:y>
    </cdr:from>
    <cdr:to>
      <cdr:x>0.87878</cdr:x>
      <cdr:y>0.09454</cdr:y>
    </cdr:to>
    <cdr:sp macro="" textlink="">
      <cdr:nvSpPr>
        <cdr:cNvPr id="5" name="TextBox 2">
          <a:extLst xmlns:a="http://schemas.openxmlformats.org/drawingml/2006/main">
            <a:ext uri="{FF2B5EF4-FFF2-40B4-BE49-F238E27FC236}">
              <a16:creationId xmlns:a16="http://schemas.microsoft.com/office/drawing/2014/main" id="{05901C3F-82BF-33F5-D357-1A919E84B1BC}"/>
            </a:ext>
          </a:extLst>
        </cdr:cNvPr>
        <cdr:cNvSpPr txBox="1"/>
      </cdr:nvSpPr>
      <cdr:spPr>
        <a:xfrm xmlns:a="http://schemas.openxmlformats.org/drawingml/2006/main">
          <a:off x="4608538" y="92182"/>
          <a:ext cx="720056" cy="4680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 labi zina </a:t>
          </a:r>
        </a:p>
      </cdr:txBody>
    </cdr:sp>
  </cdr:relSizeAnchor>
  <cdr:relSizeAnchor xmlns:cdr="http://schemas.openxmlformats.org/drawingml/2006/chartDrawing">
    <cdr:from>
      <cdr:x>0.55814</cdr:x>
      <cdr:y>0.01556</cdr:y>
    </cdr:from>
    <cdr:to>
      <cdr:x>0.6769</cdr:x>
      <cdr:y>0.09454</cdr:y>
    </cdr:to>
    <cdr:sp macro="" textlink="">
      <cdr:nvSpPr>
        <cdr:cNvPr id="7" name="TextBox 2">
          <a:extLst xmlns:a="http://schemas.openxmlformats.org/drawingml/2006/main">
            <a:ext uri="{FF2B5EF4-FFF2-40B4-BE49-F238E27FC236}">
              <a16:creationId xmlns:a16="http://schemas.microsoft.com/office/drawing/2014/main" id="{A3FA6E64-60A2-5FF4-5E7C-19C627214DD4}"/>
            </a:ext>
          </a:extLst>
        </cdr:cNvPr>
        <cdr:cNvSpPr txBox="1"/>
      </cdr:nvSpPr>
      <cdr:spPr>
        <a:xfrm xmlns:a="http://schemas.openxmlformats.org/drawingml/2006/main">
          <a:off x="3384353" y="92182"/>
          <a:ext cx="720116" cy="4680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Apmēram zina/nojauš </a:t>
          </a:r>
        </a:p>
      </cdr:txBody>
    </cdr:sp>
  </cdr:relSizeAnchor>
  <cdr:relSizeAnchor xmlns:cdr="http://schemas.openxmlformats.org/drawingml/2006/chartDrawing">
    <cdr:from>
      <cdr:x>0.87878</cdr:x>
      <cdr:y>0.01556</cdr:y>
    </cdr:from>
    <cdr:to>
      <cdr:x>0.97378</cdr:x>
      <cdr:y>0.09454</cdr:y>
    </cdr:to>
    <cdr:sp macro="" textlink="">
      <cdr:nvSpPr>
        <cdr:cNvPr id="8" name="TextBox 2">
          <a:extLst xmlns:a="http://schemas.openxmlformats.org/drawingml/2006/main">
            <a:ext uri="{FF2B5EF4-FFF2-40B4-BE49-F238E27FC236}">
              <a16:creationId xmlns:a16="http://schemas.microsoft.com/office/drawing/2014/main" id="{BF622D11-9F3F-4398-E200-AA181AE4C0CA}"/>
            </a:ext>
          </a:extLst>
        </cdr:cNvPr>
        <cdr:cNvSpPr txBox="1"/>
      </cdr:nvSpPr>
      <cdr:spPr>
        <a:xfrm xmlns:a="http://schemas.openxmlformats.org/drawingml/2006/main">
          <a:off x="5328594" y="92182"/>
          <a:ext cx="576045" cy="4680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0.6769</cdr:x>
      <cdr:y>0.01556</cdr:y>
    </cdr:from>
    <cdr:to>
      <cdr:x>0.76003</cdr:x>
      <cdr:y>0.09454</cdr:y>
    </cdr:to>
    <cdr:sp macro="" textlink="">
      <cdr:nvSpPr>
        <cdr:cNvPr id="9" name="TextBox 2">
          <a:extLst xmlns:a="http://schemas.openxmlformats.org/drawingml/2006/main">
            <a:ext uri="{FF2B5EF4-FFF2-40B4-BE49-F238E27FC236}">
              <a16:creationId xmlns:a16="http://schemas.microsoft.com/office/drawing/2014/main" id="{0D7EF4A6-0A12-D297-0102-9AAB695917B9}"/>
            </a:ext>
          </a:extLst>
        </cdr:cNvPr>
        <cdr:cNvSpPr txBox="1"/>
      </cdr:nvSpPr>
      <cdr:spPr>
        <a:xfrm xmlns:a="http://schemas.openxmlformats.org/drawingml/2006/main">
          <a:off x="4104469" y="92182"/>
          <a:ext cx="504069" cy="4680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Drīzāk labi zina </a:t>
          </a:r>
        </a:p>
      </cdr:txBody>
    </cdr:sp>
  </cdr:relSizeAnchor>
  <cdr:relSizeAnchor xmlns:cdr="http://schemas.openxmlformats.org/drawingml/2006/chartDrawing">
    <cdr:from>
      <cdr:x>0.85503</cdr:x>
      <cdr:y>0.18228</cdr:y>
    </cdr:from>
    <cdr:to>
      <cdr:x>0.89066</cdr:x>
      <cdr:y>0.26734</cdr:y>
    </cdr:to>
    <cdr:cxnSp macro="">
      <cdr:nvCxnSpPr>
        <cdr:cNvPr id="2" name="Straight Arrow Connector 1">
          <a:extLst xmlns:a="http://schemas.openxmlformats.org/drawingml/2006/main">
            <a:ext uri="{FF2B5EF4-FFF2-40B4-BE49-F238E27FC236}">
              <a16:creationId xmlns:a16="http://schemas.microsoft.com/office/drawing/2014/main" id="{DA499B20-FDD2-F507-B721-CBA39140FC10}"/>
            </a:ext>
          </a:extLst>
        </cdr:cNvPr>
        <cdr:cNvCxnSpPr>
          <a:cxnSpLocks xmlns:a="http://schemas.openxmlformats.org/drawingml/2006/main"/>
        </cdr:cNvCxnSpPr>
      </cdr:nvCxnSpPr>
      <cdr:spPr>
        <a:xfrm xmlns:a="http://schemas.openxmlformats.org/drawingml/2006/main">
          <a:off x="5184576" y="1080120"/>
          <a:ext cx="216024" cy="50405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9.xml><?xml version="1.0" encoding="utf-8"?>
<c:userShapes xmlns:c="http://schemas.openxmlformats.org/drawingml/2006/chart">
  <cdr:relSizeAnchor xmlns:cdr="http://schemas.openxmlformats.org/drawingml/2006/chartDrawing">
    <cdr:from>
      <cdr:x>0.482</cdr:x>
      <cdr:y>0.00987</cdr:y>
    </cdr:from>
    <cdr:to>
      <cdr:x>0.58207</cdr:x>
      <cdr:y>0.08885</cdr:y>
    </cdr:to>
    <cdr:sp macro="" textlink="">
      <cdr:nvSpPr>
        <cdr:cNvPr id="3" name="TextBox 2">
          <a:extLst xmlns:a="http://schemas.openxmlformats.org/drawingml/2006/main">
            <a:ext uri="{FF2B5EF4-FFF2-40B4-BE49-F238E27FC236}">
              <a16:creationId xmlns:a16="http://schemas.microsoft.com/office/drawing/2014/main" id="{31C197C0-7F49-9D71-B522-037C9DB4D30D}"/>
            </a:ext>
          </a:extLst>
        </cdr:cNvPr>
        <cdr:cNvSpPr txBox="1"/>
      </cdr:nvSpPr>
      <cdr:spPr>
        <a:xfrm xmlns:a="http://schemas.openxmlformats.org/drawingml/2006/main">
          <a:off x="2922664" y="58474"/>
          <a:ext cx="606787" cy="468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Nezina </a:t>
          </a:r>
        </a:p>
      </cdr:txBody>
    </cdr:sp>
  </cdr:relSizeAnchor>
  <cdr:relSizeAnchor xmlns:cdr="http://schemas.openxmlformats.org/drawingml/2006/chartDrawing">
    <cdr:from>
      <cdr:x>0.80185</cdr:x>
      <cdr:y>0.00987</cdr:y>
    </cdr:from>
    <cdr:to>
      <cdr:x>0.8731</cdr:x>
      <cdr:y>0.08885</cdr:y>
    </cdr:to>
    <cdr:sp macro="" textlink="">
      <cdr:nvSpPr>
        <cdr:cNvPr id="5" name="TextBox 2">
          <a:extLst xmlns:a="http://schemas.openxmlformats.org/drawingml/2006/main">
            <a:ext uri="{FF2B5EF4-FFF2-40B4-BE49-F238E27FC236}">
              <a16:creationId xmlns:a16="http://schemas.microsoft.com/office/drawing/2014/main" id="{7D9F2603-55F9-18DE-47AD-C63D52A34C32}"/>
            </a:ext>
          </a:extLst>
        </cdr:cNvPr>
        <cdr:cNvSpPr txBox="1"/>
      </cdr:nvSpPr>
      <cdr:spPr>
        <a:xfrm xmlns:a="http://schemas.openxmlformats.org/drawingml/2006/main">
          <a:off x="4862120" y="58474"/>
          <a:ext cx="432048" cy="468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 labi zina </a:t>
          </a:r>
        </a:p>
      </cdr:txBody>
    </cdr:sp>
  </cdr:relSizeAnchor>
  <cdr:relSizeAnchor xmlns:cdr="http://schemas.openxmlformats.org/drawingml/2006/chartDrawing">
    <cdr:from>
      <cdr:x>0.58207</cdr:x>
      <cdr:y>0.00987</cdr:y>
    </cdr:from>
    <cdr:to>
      <cdr:x>0.71872</cdr:x>
      <cdr:y>0.08885</cdr:y>
    </cdr:to>
    <cdr:sp macro="" textlink="">
      <cdr:nvSpPr>
        <cdr:cNvPr id="7" name="TextBox 2">
          <a:extLst xmlns:a="http://schemas.openxmlformats.org/drawingml/2006/main">
            <a:ext uri="{FF2B5EF4-FFF2-40B4-BE49-F238E27FC236}">
              <a16:creationId xmlns:a16="http://schemas.microsoft.com/office/drawing/2014/main" id="{65D7B640-631B-3537-298E-DDA0402B8E82}"/>
            </a:ext>
          </a:extLst>
        </cdr:cNvPr>
        <cdr:cNvSpPr txBox="1"/>
      </cdr:nvSpPr>
      <cdr:spPr>
        <a:xfrm xmlns:a="http://schemas.openxmlformats.org/drawingml/2006/main">
          <a:off x="3529451" y="58474"/>
          <a:ext cx="828613" cy="468000"/>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Apmēram zina/nojauš </a:t>
          </a:r>
        </a:p>
      </cdr:txBody>
    </cdr:sp>
  </cdr:relSizeAnchor>
  <cdr:relSizeAnchor xmlns:cdr="http://schemas.openxmlformats.org/drawingml/2006/chartDrawing">
    <cdr:from>
      <cdr:x>0.8731</cdr:x>
      <cdr:y>0.00987</cdr:y>
    </cdr:from>
    <cdr:to>
      <cdr:x>0.95623</cdr:x>
      <cdr:y>0.08885</cdr:y>
    </cdr:to>
    <cdr:sp macro="" textlink="">
      <cdr:nvSpPr>
        <cdr:cNvPr id="8" name="TextBox 2">
          <a:extLst xmlns:a="http://schemas.openxmlformats.org/drawingml/2006/main">
            <a:ext uri="{FF2B5EF4-FFF2-40B4-BE49-F238E27FC236}">
              <a16:creationId xmlns:a16="http://schemas.microsoft.com/office/drawing/2014/main" id="{F0CEA45B-3B11-621D-72EA-1930CECFD738}"/>
            </a:ext>
          </a:extLst>
        </cdr:cNvPr>
        <cdr:cNvSpPr txBox="1"/>
      </cdr:nvSpPr>
      <cdr:spPr>
        <a:xfrm xmlns:a="http://schemas.openxmlformats.org/drawingml/2006/main">
          <a:off x="5294168" y="58474"/>
          <a:ext cx="504056" cy="46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0.71872</cdr:x>
      <cdr:y>0.00987</cdr:y>
    </cdr:from>
    <cdr:to>
      <cdr:x>0.80185</cdr:x>
      <cdr:y>0.08885</cdr:y>
    </cdr:to>
    <cdr:sp macro="" textlink="">
      <cdr:nvSpPr>
        <cdr:cNvPr id="9" name="TextBox 2">
          <a:extLst xmlns:a="http://schemas.openxmlformats.org/drawingml/2006/main">
            <a:ext uri="{FF2B5EF4-FFF2-40B4-BE49-F238E27FC236}">
              <a16:creationId xmlns:a16="http://schemas.microsoft.com/office/drawing/2014/main" id="{8D42F046-5670-166D-1A1D-66AC84DD627A}"/>
            </a:ext>
          </a:extLst>
        </cdr:cNvPr>
        <cdr:cNvSpPr txBox="1"/>
      </cdr:nvSpPr>
      <cdr:spPr>
        <a:xfrm xmlns:a="http://schemas.openxmlformats.org/drawingml/2006/main">
          <a:off x="4358064" y="58474"/>
          <a:ext cx="504056" cy="468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Drīzāk labi zina </a:t>
          </a:r>
        </a:p>
      </cdr:txBody>
    </cdr:sp>
  </cdr:relSizeAnchor>
  <cdr:relSizeAnchor xmlns:cdr="http://schemas.openxmlformats.org/drawingml/2006/chartDrawing">
    <cdr:from>
      <cdr:x>0.86937</cdr:x>
      <cdr:y>0.18216</cdr:y>
    </cdr:from>
    <cdr:to>
      <cdr:x>0.89312</cdr:x>
      <cdr:y>0.26722</cdr:y>
    </cdr:to>
    <cdr:cxnSp macro="">
      <cdr:nvCxnSpPr>
        <cdr:cNvPr id="2" name="Straight Arrow Connector 1">
          <a:extLst xmlns:a="http://schemas.openxmlformats.org/drawingml/2006/main">
            <a:ext uri="{FF2B5EF4-FFF2-40B4-BE49-F238E27FC236}">
              <a16:creationId xmlns:a16="http://schemas.microsoft.com/office/drawing/2014/main" id="{6CA2667C-DEFC-C514-177B-0E089F4954D4}"/>
            </a:ext>
          </a:extLst>
        </cdr:cNvPr>
        <cdr:cNvCxnSpPr>
          <a:cxnSpLocks xmlns:a="http://schemas.openxmlformats.org/drawingml/2006/main"/>
        </cdr:cNvCxnSpPr>
      </cdr:nvCxnSpPr>
      <cdr:spPr>
        <a:xfrm xmlns:a="http://schemas.openxmlformats.org/drawingml/2006/main">
          <a:off x="5271539" y="1079380"/>
          <a:ext cx="144016" cy="50405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0.43677</cdr:x>
      <cdr:y>0</cdr:y>
    </cdr:from>
    <cdr:to>
      <cdr:x>0.55132</cdr:x>
      <cdr:y>0.08426</cdr:y>
    </cdr:to>
    <cdr:sp macro="" textlink="">
      <cdr:nvSpPr>
        <cdr:cNvPr id="8" name="TextBox 2">
          <a:extLst xmlns:a="http://schemas.openxmlformats.org/drawingml/2006/main">
            <a:ext uri="{FF2B5EF4-FFF2-40B4-BE49-F238E27FC236}">
              <a16:creationId xmlns:a16="http://schemas.microsoft.com/office/drawing/2014/main" id="{85E19DC4-449A-E9AC-AD1C-D8E1F1E8CF48}"/>
            </a:ext>
          </a:extLst>
        </cdr:cNvPr>
        <cdr:cNvSpPr txBox="1"/>
      </cdr:nvSpPr>
      <cdr:spPr>
        <a:xfrm xmlns:a="http://schemas.openxmlformats.org/drawingml/2006/main">
          <a:off x="2647419" y="0"/>
          <a:ext cx="694342"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0.77704</cdr:x>
      <cdr:y>0</cdr:y>
    </cdr:from>
    <cdr:to>
      <cdr:x>0.85128</cdr:x>
      <cdr:y>0.08426</cdr:y>
    </cdr:to>
    <cdr:sp macro="" textlink="">
      <cdr:nvSpPr>
        <cdr:cNvPr id="9" name="TextBox 2">
          <a:extLst xmlns:a="http://schemas.openxmlformats.org/drawingml/2006/main">
            <a:ext uri="{FF2B5EF4-FFF2-40B4-BE49-F238E27FC236}">
              <a16:creationId xmlns:a16="http://schemas.microsoft.com/office/drawing/2014/main" id="{B2B59AF7-822F-DB64-D809-A458FB4DD625}"/>
            </a:ext>
          </a:extLst>
        </cdr:cNvPr>
        <cdr:cNvSpPr txBox="1"/>
      </cdr:nvSpPr>
      <cdr:spPr>
        <a:xfrm xmlns:a="http://schemas.openxmlformats.org/drawingml/2006/main">
          <a:off x="4709914" y="0"/>
          <a:ext cx="449982"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0.55132</cdr:x>
      <cdr:y>0</cdr:y>
    </cdr:from>
    <cdr:to>
      <cdr:x>0.66382</cdr:x>
      <cdr:y>0.08426</cdr:y>
    </cdr:to>
    <cdr:sp macro="" textlink="">
      <cdr:nvSpPr>
        <cdr:cNvPr id="10" name="TextBox 2">
          <a:extLst xmlns:a="http://schemas.openxmlformats.org/drawingml/2006/main">
            <a:ext uri="{FF2B5EF4-FFF2-40B4-BE49-F238E27FC236}">
              <a16:creationId xmlns:a16="http://schemas.microsoft.com/office/drawing/2014/main" id="{12D69234-A5EC-7313-D2AA-A447CBED0553}"/>
            </a:ext>
          </a:extLst>
        </cdr:cNvPr>
        <cdr:cNvSpPr txBox="1"/>
      </cdr:nvSpPr>
      <cdr:spPr>
        <a:xfrm xmlns:a="http://schemas.openxmlformats.org/drawingml/2006/main">
          <a:off x="3341761" y="0"/>
          <a:ext cx="68189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0.85128</cdr:x>
      <cdr:y>0</cdr:y>
    </cdr:from>
    <cdr:to>
      <cdr:x>0.92256</cdr:x>
      <cdr:y>0.08426</cdr:y>
    </cdr:to>
    <cdr:sp macro="" textlink="">
      <cdr:nvSpPr>
        <cdr:cNvPr id="11" name="TextBox 2">
          <a:extLst xmlns:a="http://schemas.openxmlformats.org/drawingml/2006/main">
            <a:ext uri="{FF2B5EF4-FFF2-40B4-BE49-F238E27FC236}">
              <a16:creationId xmlns:a16="http://schemas.microsoft.com/office/drawing/2014/main" id="{4CF12C97-21B5-3AA8-57C8-CF00EF269ED1}"/>
            </a:ext>
          </a:extLst>
        </cdr:cNvPr>
        <cdr:cNvSpPr txBox="1"/>
      </cdr:nvSpPr>
      <cdr:spPr>
        <a:xfrm xmlns:a="http://schemas.openxmlformats.org/drawingml/2006/main">
          <a:off x="5159896" y="0"/>
          <a:ext cx="432048"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en-GB" sz="900" b="1">
              <a:solidFill>
                <a:sysClr val="windowText" lastClr="000000"/>
              </a:solidFill>
              <a:effectLst/>
              <a:latin typeface="Arial" panose="020B0604020202020204" pitchFamily="34" charset="0"/>
              <a:ea typeface="+mn-ea"/>
              <a:cs typeface="Arial" panose="020B0604020202020204" pitchFamily="34" charset="0"/>
            </a:rPr>
            <a:t>Nekad </a:t>
          </a:r>
        </a:p>
      </cdr:txBody>
    </cdr:sp>
  </cdr:relSizeAnchor>
  <cdr:relSizeAnchor xmlns:cdr="http://schemas.openxmlformats.org/drawingml/2006/chartDrawing">
    <cdr:from>
      <cdr:x>0.92256</cdr:x>
      <cdr:y>0</cdr:y>
    </cdr:from>
    <cdr:to>
      <cdr:x>1</cdr:x>
      <cdr:y>0.08426</cdr:y>
    </cdr:to>
    <cdr:sp macro="" textlink="">
      <cdr:nvSpPr>
        <cdr:cNvPr id="12" name="TextBox 2">
          <a:extLst xmlns:a="http://schemas.openxmlformats.org/drawingml/2006/main">
            <a:ext uri="{FF2B5EF4-FFF2-40B4-BE49-F238E27FC236}">
              <a16:creationId xmlns:a16="http://schemas.microsoft.com/office/drawing/2014/main" id="{65AD7CFB-38CC-B847-DF28-2CF5E27A2741}"/>
            </a:ext>
          </a:extLst>
        </cdr:cNvPr>
        <cdr:cNvSpPr txBox="1"/>
      </cdr:nvSpPr>
      <cdr:spPr>
        <a:xfrm xmlns:a="http://schemas.openxmlformats.org/drawingml/2006/main">
          <a:off x="5591944" y="0"/>
          <a:ext cx="469420" cy="4992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0.66382</cdr:x>
      <cdr:y>0</cdr:y>
    </cdr:from>
    <cdr:to>
      <cdr:x>0.77704</cdr:x>
      <cdr:y>0.08426</cdr:y>
    </cdr:to>
    <cdr:sp macro="" textlink="">
      <cdr:nvSpPr>
        <cdr:cNvPr id="13" name="TextBox 2">
          <a:extLst xmlns:a="http://schemas.openxmlformats.org/drawingml/2006/main">
            <a:ext uri="{FF2B5EF4-FFF2-40B4-BE49-F238E27FC236}">
              <a16:creationId xmlns:a16="http://schemas.microsoft.com/office/drawing/2014/main" id="{8B473602-3B4C-6A2C-20B0-6DD9BFADBC33}"/>
            </a:ext>
          </a:extLst>
        </cdr:cNvPr>
        <cdr:cNvSpPr txBox="1"/>
      </cdr:nvSpPr>
      <cdr:spPr>
        <a:xfrm xmlns:a="http://schemas.openxmlformats.org/drawingml/2006/main">
          <a:off x="4023652" y="0"/>
          <a:ext cx="68626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userShapes>
</file>

<file path=ppt/drawings/drawing60.xml><?xml version="1.0" encoding="utf-8"?>
<c:userShapes xmlns:c="http://schemas.openxmlformats.org/drawingml/2006/chart">
  <cdr:relSizeAnchor xmlns:cdr="http://schemas.openxmlformats.org/drawingml/2006/chartDrawing">
    <cdr:from>
      <cdr:x>0</cdr:x>
      <cdr:y>0.80191</cdr:y>
    </cdr:from>
    <cdr:to>
      <cdr:x>0.55814</cdr:x>
      <cdr:y>0.82621</cdr:y>
    </cdr:to>
    <cdr:sp macro="" textlink="">
      <cdr:nvSpPr>
        <cdr:cNvPr id="3" name="TextBox 2">
          <a:extLst xmlns:a="http://schemas.openxmlformats.org/drawingml/2006/main">
            <a:ext uri="{FF2B5EF4-FFF2-40B4-BE49-F238E27FC236}">
              <a16:creationId xmlns:a16="http://schemas.microsoft.com/office/drawing/2014/main" id="{F1679746-AA85-9CA3-A0EC-685426F8E0AF}"/>
            </a:ext>
          </a:extLst>
        </cdr:cNvPr>
        <cdr:cNvSpPr txBox="1"/>
      </cdr:nvSpPr>
      <cdr:spPr>
        <a:xfrm xmlns:a="http://schemas.openxmlformats.org/drawingml/2006/main">
          <a:off x="0" y="4751788"/>
          <a:ext cx="3384376" cy="144016"/>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0.0224</cdr:x>
      <cdr:y>0.60493</cdr:y>
    </cdr:from>
    <cdr:to>
      <cdr:x>0.46781</cdr:x>
      <cdr:y>0.65154</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6525" y="3584575"/>
          <a:ext cx="2714670"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0.4937</cdr:x>
      <cdr:y>0.00216</cdr:y>
    </cdr:from>
    <cdr:to>
      <cdr:x>0.59377</cdr:x>
      <cdr:y>0.08114</cdr:y>
    </cdr:to>
    <cdr:sp macro="" textlink="">
      <cdr:nvSpPr>
        <cdr:cNvPr id="7" name="TextBox 1">
          <a:extLst xmlns:a="http://schemas.openxmlformats.org/drawingml/2006/main">
            <a:ext uri="{FF2B5EF4-FFF2-40B4-BE49-F238E27FC236}">
              <a16:creationId xmlns:a16="http://schemas.microsoft.com/office/drawing/2014/main" id="{B81F03A2-F588-44ED-5F83-BA764DF649A3}"/>
            </a:ext>
          </a:extLst>
        </cdr:cNvPr>
        <cdr:cNvSpPr txBox="1"/>
      </cdr:nvSpPr>
      <cdr:spPr>
        <a:xfrm xmlns:a="http://schemas.openxmlformats.org/drawingml/2006/main">
          <a:off x="2993613" y="12794"/>
          <a:ext cx="606787" cy="468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Nezina </a:t>
          </a:r>
        </a:p>
      </cdr:txBody>
    </cdr:sp>
  </cdr:relSizeAnchor>
  <cdr:relSizeAnchor xmlns:cdr="http://schemas.openxmlformats.org/drawingml/2006/chartDrawing">
    <cdr:from>
      <cdr:x>0.79565</cdr:x>
      <cdr:y>0.00216</cdr:y>
    </cdr:from>
    <cdr:to>
      <cdr:x>0.89066</cdr:x>
      <cdr:y>0.08114</cdr:y>
    </cdr:to>
    <cdr:sp macro="" textlink="">
      <cdr:nvSpPr>
        <cdr:cNvPr id="8" name="TextBox 2">
          <a:extLst xmlns:a="http://schemas.openxmlformats.org/drawingml/2006/main">
            <a:ext uri="{FF2B5EF4-FFF2-40B4-BE49-F238E27FC236}">
              <a16:creationId xmlns:a16="http://schemas.microsoft.com/office/drawing/2014/main" id="{54B3365F-59AE-2C45-26B3-E9BD2EFC0221}"/>
            </a:ext>
          </a:extLst>
        </cdr:cNvPr>
        <cdr:cNvSpPr txBox="1"/>
      </cdr:nvSpPr>
      <cdr:spPr>
        <a:xfrm xmlns:a="http://schemas.openxmlformats.org/drawingml/2006/main">
          <a:off x="4824536" y="12794"/>
          <a:ext cx="576064" cy="468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labi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zina </a:t>
          </a:r>
        </a:p>
      </cdr:txBody>
    </cdr:sp>
  </cdr:relSizeAnchor>
  <cdr:relSizeAnchor xmlns:cdr="http://schemas.openxmlformats.org/drawingml/2006/chartDrawing">
    <cdr:from>
      <cdr:x>0.59377</cdr:x>
      <cdr:y>0.00216</cdr:y>
    </cdr:from>
    <cdr:to>
      <cdr:x>0.71252</cdr:x>
      <cdr:y>0.08114</cdr:y>
    </cdr:to>
    <cdr:sp macro="" textlink="">
      <cdr:nvSpPr>
        <cdr:cNvPr id="9" name="TextBox 2">
          <a:extLst xmlns:a="http://schemas.openxmlformats.org/drawingml/2006/main">
            <a:ext uri="{FF2B5EF4-FFF2-40B4-BE49-F238E27FC236}">
              <a16:creationId xmlns:a16="http://schemas.microsoft.com/office/drawing/2014/main" id="{A76F8973-EFBF-9EAE-4771-87CFE0DAAE44}"/>
            </a:ext>
          </a:extLst>
        </cdr:cNvPr>
        <cdr:cNvSpPr txBox="1"/>
      </cdr:nvSpPr>
      <cdr:spPr>
        <a:xfrm xmlns:a="http://schemas.openxmlformats.org/drawingml/2006/main">
          <a:off x="3600401" y="12794"/>
          <a:ext cx="720080" cy="468000"/>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Apmēram zina/nojauš </a:t>
          </a:r>
        </a:p>
      </cdr:txBody>
    </cdr:sp>
  </cdr:relSizeAnchor>
  <cdr:relSizeAnchor xmlns:cdr="http://schemas.openxmlformats.org/drawingml/2006/chartDrawing">
    <cdr:from>
      <cdr:x>0.89066</cdr:x>
      <cdr:y>0.00216</cdr:y>
    </cdr:from>
    <cdr:to>
      <cdr:x>0.97378</cdr:x>
      <cdr:y>0.08114</cdr:y>
    </cdr:to>
    <cdr:sp macro="" textlink="">
      <cdr:nvSpPr>
        <cdr:cNvPr id="10" name="TextBox 2">
          <a:extLst xmlns:a="http://schemas.openxmlformats.org/drawingml/2006/main">
            <a:ext uri="{FF2B5EF4-FFF2-40B4-BE49-F238E27FC236}">
              <a16:creationId xmlns:a16="http://schemas.microsoft.com/office/drawing/2014/main" id="{E69C4CFC-EAE4-4693-BC6E-19C118AB5E19}"/>
            </a:ext>
          </a:extLst>
        </cdr:cNvPr>
        <cdr:cNvSpPr txBox="1"/>
      </cdr:nvSpPr>
      <cdr:spPr>
        <a:xfrm xmlns:a="http://schemas.openxmlformats.org/drawingml/2006/main">
          <a:off x="5400600" y="12794"/>
          <a:ext cx="504056" cy="468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0.71252</cdr:x>
      <cdr:y>0.00216</cdr:y>
    </cdr:from>
    <cdr:to>
      <cdr:x>0.79565</cdr:x>
      <cdr:y>0.08114</cdr:y>
    </cdr:to>
    <cdr:sp macro="" textlink="">
      <cdr:nvSpPr>
        <cdr:cNvPr id="11" name="TextBox 2">
          <a:extLst xmlns:a="http://schemas.openxmlformats.org/drawingml/2006/main">
            <a:ext uri="{FF2B5EF4-FFF2-40B4-BE49-F238E27FC236}">
              <a16:creationId xmlns:a16="http://schemas.microsoft.com/office/drawing/2014/main" id="{6A2E5D41-E33C-F97C-CB9B-3085ABEC56BC}"/>
            </a:ext>
          </a:extLst>
        </cdr:cNvPr>
        <cdr:cNvSpPr txBox="1"/>
      </cdr:nvSpPr>
      <cdr:spPr>
        <a:xfrm xmlns:a="http://schemas.openxmlformats.org/drawingml/2006/main">
          <a:off x="4320481" y="12794"/>
          <a:ext cx="504056" cy="468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Drīzāk labi zina </a:t>
          </a:r>
        </a:p>
      </cdr:txBody>
    </cdr:sp>
  </cdr:relSizeAnchor>
</c:userShapes>
</file>

<file path=ppt/drawings/drawing61.xml><?xml version="1.0" encoding="utf-8"?>
<c:userShapes xmlns:c="http://schemas.openxmlformats.org/drawingml/2006/chart">
  <cdr:relSizeAnchor xmlns:cdr="http://schemas.openxmlformats.org/drawingml/2006/chartDrawing">
    <cdr:from>
      <cdr:x>0.48225</cdr:x>
      <cdr:y>0.01283</cdr:y>
    </cdr:from>
    <cdr:to>
      <cdr:x>0.58232</cdr:x>
      <cdr:y>0.09181</cdr:y>
    </cdr:to>
    <cdr:sp macro="" textlink="">
      <cdr:nvSpPr>
        <cdr:cNvPr id="2" name="TextBox 2">
          <a:extLst xmlns:a="http://schemas.openxmlformats.org/drawingml/2006/main">
            <a:ext uri="{FF2B5EF4-FFF2-40B4-BE49-F238E27FC236}">
              <a16:creationId xmlns:a16="http://schemas.microsoft.com/office/drawing/2014/main" id="{2F82559B-4D72-A647-399C-BD5980BF3AF2}"/>
            </a:ext>
          </a:extLst>
        </cdr:cNvPr>
        <cdr:cNvSpPr txBox="1"/>
      </cdr:nvSpPr>
      <cdr:spPr>
        <a:xfrm xmlns:a="http://schemas.openxmlformats.org/drawingml/2006/main">
          <a:off x="2924184" y="76037"/>
          <a:ext cx="606787" cy="468004"/>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Nezina </a:t>
          </a:r>
        </a:p>
      </cdr:txBody>
    </cdr:sp>
  </cdr:relSizeAnchor>
  <cdr:relSizeAnchor xmlns:cdr="http://schemas.openxmlformats.org/drawingml/2006/chartDrawing">
    <cdr:from>
      <cdr:x>0.8021</cdr:x>
      <cdr:y>0.01283</cdr:y>
    </cdr:from>
    <cdr:to>
      <cdr:x>0.87335</cdr:x>
      <cdr:y>0.09181</cdr:y>
    </cdr:to>
    <cdr:sp macro="" textlink="">
      <cdr:nvSpPr>
        <cdr:cNvPr id="4" name="TextBox 2">
          <a:extLst xmlns:a="http://schemas.openxmlformats.org/drawingml/2006/main">
            <a:ext uri="{FF2B5EF4-FFF2-40B4-BE49-F238E27FC236}">
              <a16:creationId xmlns:a16="http://schemas.microsoft.com/office/drawing/2014/main" id="{AFB867F6-C84C-C35A-DD1E-D250514DE6F6}"/>
            </a:ext>
          </a:extLst>
        </cdr:cNvPr>
        <cdr:cNvSpPr txBox="1"/>
      </cdr:nvSpPr>
      <cdr:spPr>
        <a:xfrm xmlns:a="http://schemas.openxmlformats.org/drawingml/2006/main">
          <a:off x="4863635" y="76037"/>
          <a:ext cx="432034" cy="468004"/>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 labi zina </a:t>
          </a:r>
        </a:p>
      </cdr:txBody>
    </cdr:sp>
  </cdr:relSizeAnchor>
  <cdr:relSizeAnchor xmlns:cdr="http://schemas.openxmlformats.org/drawingml/2006/chartDrawing">
    <cdr:from>
      <cdr:x>0.58232</cdr:x>
      <cdr:y>0.01283</cdr:y>
    </cdr:from>
    <cdr:to>
      <cdr:x>0.71897</cdr:x>
      <cdr:y>0.09181</cdr:y>
    </cdr:to>
    <cdr:sp macro="" textlink="">
      <cdr:nvSpPr>
        <cdr:cNvPr id="6" name="TextBox 2">
          <a:extLst xmlns:a="http://schemas.openxmlformats.org/drawingml/2006/main">
            <a:ext uri="{FF2B5EF4-FFF2-40B4-BE49-F238E27FC236}">
              <a16:creationId xmlns:a16="http://schemas.microsoft.com/office/drawing/2014/main" id="{2E378789-A96A-8BC6-3B2E-44F30F174644}"/>
            </a:ext>
          </a:extLst>
        </cdr:cNvPr>
        <cdr:cNvSpPr txBox="1"/>
      </cdr:nvSpPr>
      <cdr:spPr>
        <a:xfrm xmlns:a="http://schemas.openxmlformats.org/drawingml/2006/main">
          <a:off x="3530971" y="76037"/>
          <a:ext cx="828595" cy="468004"/>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Apmēram zina/nojauš </a:t>
          </a:r>
        </a:p>
      </cdr:txBody>
    </cdr:sp>
  </cdr:relSizeAnchor>
  <cdr:relSizeAnchor xmlns:cdr="http://schemas.openxmlformats.org/drawingml/2006/chartDrawing">
    <cdr:from>
      <cdr:x>0.87335</cdr:x>
      <cdr:y>0.01283</cdr:y>
    </cdr:from>
    <cdr:to>
      <cdr:x>0.95648</cdr:x>
      <cdr:y>0.09181</cdr:y>
    </cdr:to>
    <cdr:sp macro="" textlink="">
      <cdr:nvSpPr>
        <cdr:cNvPr id="10" name="TextBox 2">
          <a:extLst xmlns:a="http://schemas.openxmlformats.org/drawingml/2006/main">
            <a:ext uri="{FF2B5EF4-FFF2-40B4-BE49-F238E27FC236}">
              <a16:creationId xmlns:a16="http://schemas.microsoft.com/office/drawing/2014/main" id="{D72461D1-96F4-77B6-0067-F73FD744C440}"/>
            </a:ext>
          </a:extLst>
        </cdr:cNvPr>
        <cdr:cNvSpPr txBox="1"/>
      </cdr:nvSpPr>
      <cdr:spPr>
        <a:xfrm xmlns:a="http://schemas.openxmlformats.org/drawingml/2006/main">
          <a:off x="5295669" y="76037"/>
          <a:ext cx="504069" cy="46800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0.71897</cdr:x>
      <cdr:y>0.01283</cdr:y>
    </cdr:from>
    <cdr:to>
      <cdr:x>0.8021</cdr:x>
      <cdr:y>0.09181</cdr:y>
    </cdr:to>
    <cdr:sp macro="" textlink="">
      <cdr:nvSpPr>
        <cdr:cNvPr id="11" name="TextBox 2">
          <a:extLst xmlns:a="http://schemas.openxmlformats.org/drawingml/2006/main">
            <a:ext uri="{FF2B5EF4-FFF2-40B4-BE49-F238E27FC236}">
              <a16:creationId xmlns:a16="http://schemas.microsoft.com/office/drawing/2014/main" id="{210AD1DB-C625-BC52-59AF-29C78B381A37}"/>
            </a:ext>
          </a:extLst>
        </cdr:cNvPr>
        <cdr:cNvSpPr txBox="1"/>
      </cdr:nvSpPr>
      <cdr:spPr>
        <a:xfrm xmlns:a="http://schemas.openxmlformats.org/drawingml/2006/main">
          <a:off x="4359566" y="76037"/>
          <a:ext cx="504069" cy="468004"/>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Drīzāk labi zina </a:t>
          </a:r>
        </a:p>
      </cdr:txBody>
    </cdr:sp>
  </cdr:relSizeAnchor>
</c:userShapes>
</file>

<file path=ppt/drawings/drawing62.xml><?xml version="1.0" encoding="utf-8"?>
<c:userShapes xmlns:c="http://schemas.openxmlformats.org/drawingml/2006/chart">
  <cdr:relSizeAnchor xmlns:cdr="http://schemas.openxmlformats.org/drawingml/2006/chartDrawing">
    <cdr:from>
      <cdr:x>0</cdr:x>
      <cdr:y>0.79782</cdr:y>
    </cdr:from>
    <cdr:to>
      <cdr:x>0.55387</cdr:x>
      <cdr:y>0.82634</cdr:y>
    </cdr:to>
    <cdr:sp macro="" textlink="">
      <cdr:nvSpPr>
        <cdr:cNvPr id="3" name="TextBox 2">
          <a:extLst xmlns:a="http://schemas.openxmlformats.org/drawingml/2006/main">
            <a:ext uri="{FF2B5EF4-FFF2-40B4-BE49-F238E27FC236}">
              <a16:creationId xmlns:a16="http://schemas.microsoft.com/office/drawing/2014/main" id="{F1679746-AA85-9CA3-A0EC-685426F8E0AF}"/>
            </a:ext>
          </a:extLst>
        </cdr:cNvPr>
        <cdr:cNvSpPr txBox="1"/>
      </cdr:nvSpPr>
      <cdr:spPr>
        <a:xfrm xmlns:a="http://schemas.openxmlformats.org/drawingml/2006/main">
          <a:off x="-5735960" y="4727562"/>
          <a:ext cx="3358456" cy="168982"/>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0.0224</cdr:x>
      <cdr:y>0.60493</cdr:y>
    </cdr:from>
    <cdr:to>
      <cdr:x>0.46781</cdr:x>
      <cdr:y>0.65154</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6525" y="3584575"/>
          <a:ext cx="2714670"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0.48689</cdr:x>
      <cdr:y>0.01276</cdr:y>
    </cdr:from>
    <cdr:to>
      <cdr:x>0.60131</cdr:x>
      <cdr:y>0.09174</cdr:y>
    </cdr:to>
    <cdr:sp macro="" textlink="">
      <cdr:nvSpPr>
        <cdr:cNvPr id="7" name="TextBox 2">
          <a:extLst xmlns:a="http://schemas.openxmlformats.org/drawingml/2006/main">
            <a:ext uri="{FF2B5EF4-FFF2-40B4-BE49-F238E27FC236}">
              <a16:creationId xmlns:a16="http://schemas.microsoft.com/office/drawing/2014/main" id="{B8F2C60E-6D60-AD5E-B836-5B851765EE93}"/>
            </a:ext>
          </a:extLst>
        </cdr:cNvPr>
        <cdr:cNvSpPr txBox="1"/>
      </cdr:nvSpPr>
      <cdr:spPr>
        <a:xfrm xmlns:a="http://schemas.openxmlformats.org/drawingml/2006/main">
          <a:off x="2952319" y="75618"/>
          <a:ext cx="693801" cy="468004"/>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Nezina </a:t>
          </a:r>
        </a:p>
      </cdr:txBody>
    </cdr:sp>
  </cdr:relSizeAnchor>
  <cdr:relSizeAnchor xmlns:cdr="http://schemas.openxmlformats.org/drawingml/2006/chartDrawing">
    <cdr:from>
      <cdr:x>0.80753</cdr:x>
      <cdr:y>0.01276</cdr:y>
    </cdr:from>
    <cdr:to>
      <cdr:x>0.89066</cdr:x>
      <cdr:y>0.09174</cdr:y>
    </cdr:to>
    <cdr:sp macro="" textlink="">
      <cdr:nvSpPr>
        <cdr:cNvPr id="8" name="TextBox 2">
          <a:extLst xmlns:a="http://schemas.openxmlformats.org/drawingml/2006/main">
            <a:ext uri="{FF2B5EF4-FFF2-40B4-BE49-F238E27FC236}">
              <a16:creationId xmlns:a16="http://schemas.microsoft.com/office/drawing/2014/main" id="{AA0F1C2C-3CCA-64F1-DAA5-52E62AB684ED}"/>
            </a:ext>
          </a:extLst>
        </cdr:cNvPr>
        <cdr:cNvSpPr txBox="1"/>
      </cdr:nvSpPr>
      <cdr:spPr>
        <a:xfrm xmlns:a="http://schemas.openxmlformats.org/drawingml/2006/main">
          <a:off x="4896561" y="75618"/>
          <a:ext cx="504069" cy="468004"/>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 labi zina </a:t>
          </a:r>
        </a:p>
      </cdr:txBody>
    </cdr:sp>
  </cdr:relSizeAnchor>
  <cdr:relSizeAnchor xmlns:cdr="http://schemas.openxmlformats.org/drawingml/2006/chartDrawing">
    <cdr:from>
      <cdr:x>0.60131</cdr:x>
      <cdr:y>0.01276</cdr:y>
    </cdr:from>
    <cdr:to>
      <cdr:x>0.7244</cdr:x>
      <cdr:y>0.09174</cdr:y>
    </cdr:to>
    <cdr:sp macro="" textlink="">
      <cdr:nvSpPr>
        <cdr:cNvPr id="9" name="TextBox 2">
          <a:extLst xmlns:a="http://schemas.openxmlformats.org/drawingml/2006/main">
            <a:ext uri="{FF2B5EF4-FFF2-40B4-BE49-F238E27FC236}">
              <a16:creationId xmlns:a16="http://schemas.microsoft.com/office/drawing/2014/main" id="{F334C3BE-03B9-C285-4298-8B814F8A562F}"/>
            </a:ext>
          </a:extLst>
        </cdr:cNvPr>
        <cdr:cNvSpPr txBox="1"/>
      </cdr:nvSpPr>
      <cdr:spPr>
        <a:xfrm xmlns:a="http://schemas.openxmlformats.org/drawingml/2006/main">
          <a:off x="3646120" y="75618"/>
          <a:ext cx="746371" cy="468004"/>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Apmēram zina/nojauš </a:t>
          </a:r>
        </a:p>
      </cdr:txBody>
    </cdr:sp>
  </cdr:relSizeAnchor>
  <cdr:relSizeAnchor xmlns:cdr="http://schemas.openxmlformats.org/drawingml/2006/chartDrawing">
    <cdr:from>
      <cdr:x>0.89066</cdr:x>
      <cdr:y>0.01276</cdr:y>
    </cdr:from>
    <cdr:to>
      <cdr:x>0.97378</cdr:x>
      <cdr:y>0.09174</cdr:y>
    </cdr:to>
    <cdr:sp macro="" textlink="">
      <cdr:nvSpPr>
        <cdr:cNvPr id="10" name="TextBox 2">
          <a:extLst xmlns:a="http://schemas.openxmlformats.org/drawingml/2006/main">
            <a:ext uri="{FF2B5EF4-FFF2-40B4-BE49-F238E27FC236}">
              <a16:creationId xmlns:a16="http://schemas.microsoft.com/office/drawing/2014/main" id="{641CD8A0-4B53-2806-BC8E-3E396474C8F9}"/>
            </a:ext>
          </a:extLst>
        </cdr:cNvPr>
        <cdr:cNvSpPr txBox="1"/>
      </cdr:nvSpPr>
      <cdr:spPr>
        <a:xfrm xmlns:a="http://schemas.openxmlformats.org/drawingml/2006/main">
          <a:off x="5400630" y="75618"/>
          <a:ext cx="504009" cy="468004"/>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0.7244</cdr:x>
      <cdr:y>0.01276</cdr:y>
    </cdr:from>
    <cdr:to>
      <cdr:x>0.80753</cdr:x>
      <cdr:y>0.09174</cdr:y>
    </cdr:to>
    <cdr:sp macro="" textlink="">
      <cdr:nvSpPr>
        <cdr:cNvPr id="11" name="TextBox 2">
          <a:extLst xmlns:a="http://schemas.openxmlformats.org/drawingml/2006/main">
            <a:ext uri="{FF2B5EF4-FFF2-40B4-BE49-F238E27FC236}">
              <a16:creationId xmlns:a16="http://schemas.microsoft.com/office/drawing/2014/main" id="{370C1592-2A8E-1400-CF6D-DE99D8BB69E1}"/>
            </a:ext>
          </a:extLst>
        </cdr:cNvPr>
        <cdr:cNvSpPr txBox="1"/>
      </cdr:nvSpPr>
      <cdr:spPr>
        <a:xfrm xmlns:a="http://schemas.openxmlformats.org/drawingml/2006/main">
          <a:off x="4392491" y="75618"/>
          <a:ext cx="504070" cy="468004"/>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Drīzāk labi zina </a:t>
          </a:r>
        </a:p>
      </cdr:txBody>
    </cdr:sp>
  </cdr:relSizeAnchor>
</c:userShapes>
</file>

<file path=ppt/drawings/drawing63.xml><?xml version="1.0" encoding="utf-8"?>
<c:userShapes xmlns:c="http://schemas.openxmlformats.org/drawingml/2006/chart">
  <cdr:relSizeAnchor xmlns:cdr="http://schemas.openxmlformats.org/drawingml/2006/chartDrawing">
    <cdr:from>
      <cdr:x>0.21336</cdr:x>
      <cdr:y>0</cdr:y>
    </cdr:from>
    <cdr:to>
      <cdr:x>0.36291</cdr:x>
      <cdr:y>0.08818</cdr:y>
    </cdr:to>
    <cdr:sp macro="" textlink="">
      <cdr:nvSpPr>
        <cdr:cNvPr id="8" name="TextBox 2">
          <a:extLst xmlns:a="http://schemas.openxmlformats.org/drawingml/2006/main">
            <a:ext uri="{FF2B5EF4-FFF2-40B4-BE49-F238E27FC236}">
              <a16:creationId xmlns:a16="http://schemas.microsoft.com/office/drawing/2014/main" id="{0B72D12C-702B-BA88-B16E-DD89AADB5578}"/>
            </a:ext>
          </a:extLst>
        </cdr:cNvPr>
        <cdr:cNvSpPr txBox="1"/>
      </cdr:nvSpPr>
      <cdr:spPr>
        <a:xfrm xmlns:a="http://schemas.openxmlformats.org/drawingml/2006/main">
          <a:off x="2465632" y="0"/>
          <a:ext cx="1728192" cy="535219"/>
        </a:xfrm>
        <a:prstGeom xmlns:a="http://schemas.openxmlformats.org/drawingml/2006/main" prst="rect">
          <a:avLst/>
        </a:prstGeom>
        <a:solidFill xmlns:a="http://schemas.openxmlformats.org/drawingml/2006/main">
          <a:srgbClr val="114F5B"/>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Apdegumi</a:t>
          </a:r>
        </a:p>
      </cdr:txBody>
    </cdr:sp>
  </cdr:relSizeAnchor>
  <cdr:relSizeAnchor xmlns:cdr="http://schemas.openxmlformats.org/drawingml/2006/chartDrawing">
    <cdr:from>
      <cdr:x>0.36291</cdr:x>
      <cdr:y>0</cdr:y>
    </cdr:from>
    <cdr:to>
      <cdr:x>0.48754</cdr:x>
      <cdr:y>0.08818</cdr:y>
    </cdr:to>
    <cdr:sp macro="" textlink="">
      <cdr:nvSpPr>
        <cdr:cNvPr id="10" name="TextBox 2">
          <a:extLst xmlns:a="http://schemas.openxmlformats.org/drawingml/2006/main">
            <a:ext uri="{FF2B5EF4-FFF2-40B4-BE49-F238E27FC236}">
              <a16:creationId xmlns:a16="http://schemas.microsoft.com/office/drawing/2014/main" id="{62E19970-058D-78AA-1CBC-E655F9075447}"/>
            </a:ext>
          </a:extLst>
        </cdr:cNvPr>
        <cdr:cNvSpPr txBox="1"/>
      </cdr:nvSpPr>
      <cdr:spPr>
        <a:xfrm xmlns:a="http://schemas.openxmlformats.org/drawingml/2006/main">
          <a:off x="4193824" y="0"/>
          <a:ext cx="1440160" cy="535219"/>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a:solidFill>
                <a:schemeClr val="bg1"/>
              </a:solidFill>
              <a:effectLst/>
              <a:latin typeface="Arial" panose="020B0604020202020204" pitchFamily="34" charset="0"/>
              <a:ea typeface="+mn-ea"/>
              <a:cs typeface="Arial" panose="020B0604020202020204" pitchFamily="34" charset="0"/>
            </a:rPr>
            <a:t>Rētas</a:t>
          </a:r>
        </a:p>
      </cdr:txBody>
    </cdr:sp>
  </cdr:relSizeAnchor>
  <cdr:relSizeAnchor xmlns:cdr="http://schemas.openxmlformats.org/drawingml/2006/chartDrawing">
    <cdr:from>
      <cdr:x>0.48754</cdr:x>
      <cdr:y>0</cdr:y>
    </cdr:from>
    <cdr:to>
      <cdr:x>0.5997</cdr:x>
      <cdr:y>0.08818</cdr:y>
    </cdr:to>
    <cdr:sp macro="" textlink="">
      <cdr:nvSpPr>
        <cdr:cNvPr id="11" name="TextBox 2">
          <a:extLst xmlns:a="http://schemas.openxmlformats.org/drawingml/2006/main">
            <a:ext uri="{FF2B5EF4-FFF2-40B4-BE49-F238E27FC236}">
              <a16:creationId xmlns:a16="http://schemas.microsoft.com/office/drawing/2014/main" id="{F543282F-DAF1-0B6D-7D5F-E78905C1DC55}"/>
            </a:ext>
          </a:extLst>
        </cdr:cNvPr>
        <cdr:cNvSpPr txBox="1"/>
      </cdr:nvSpPr>
      <cdr:spPr>
        <a:xfrm xmlns:a="http://schemas.openxmlformats.org/drawingml/2006/main">
          <a:off x="5633984" y="0"/>
          <a:ext cx="1296144" cy="535219"/>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lumMod val="95000"/>
                </a:schemeClr>
              </a:solidFill>
              <a:effectLst/>
              <a:latin typeface="Arial" panose="020B0604020202020204" pitchFamily="34" charset="0"/>
              <a:ea typeface="+mn-ea"/>
              <a:cs typeface="Arial" panose="020B0604020202020204" pitchFamily="34" charset="0"/>
            </a:rPr>
            <a:t>Alerģiskas ādas reakcijas</a:t>
          </a:r>
        </a:p>
      </cdr:txBody>
    </cdr:sp>
  </cdr:relSizeAnchor>
  <cdr:relSizeAnchor xmlns:cdr="http://schemas.openxmlformats.org/drawingml/2006/chartDrawing">
    <cdr:from>
      <cdr:x>0.5997</cdr:x>
      <cdr:y>0</cdr:y>
    </cdr:from>
    <cdr:to>
      <cdr:x>0.6994</cdr:x>
      <cdr:y>0.08818</cdr:y>
    </cdr:to>
    <cdr:sp macro="" textlink="">
      <cdr:nvSpPr>
        <cdr:cNvPr id="12" name="TextBox 2">
          <a:extLst xmlns:a="http://schemas.openxmlformats.org/drawingml/2006/main">
            <a:ext uri="{FF2B5EF4-FFF2-40B4-BE49-F238E27FC236}">
              <a16:creationId xmlns:a16="http://schemas.microsoft.com/office/drawing/2014/main" id="{EE5E1F31-5C7D-AF45-045D-ACBD4FCE11BE}"/>
            </a:ext>
          </a:extLst>
        </cdr:cNvPr>
        <cdr:cNvSpPr txBox="1"/>
      </cdr:nvSpPr>
      <cdr:spPr>
        <a:xfrm xmlns:a="http://schemas.openxmlformats.org/drawingml/2006/main">
          <a:off x="6930128" y="0"/>
          <a:ext cx="1152128" cy="535219"/>
        </a:xfrm>
        <a:prstGeom xmlns:a="http://schemas.openxmlformats.org/drawingml/2006/main" prst="rect">
          <a:avLst/>
        </a:prstGeom>
        <a:solidFill xmlns:a="http://schemas.openxmlformats.org/drawingml/2006/main">
          <a:srgbClr val="97C9D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Pastiprināta ādas pigmentācija</a:t>
          </a:r>
        </a:p>
      </cdr:txBody>
    </cdr:sp>
  </cdr:relSizeAnchor>
  <cdr:relSizeAnchor xmlns:cdr="http://schemas.openxmlformats.org/drawingml/2006/chartDrawing">
    <cdr:from>
      <cdr:x>0.6994</cdr:x>
      <cdr:y>0</cdr:y>
    </cdr:from>
    <cdr:to>
      <cdr:x>0.77417</cdr:x>
      <cdr:y>0.08818</cdr:y>
    </cdr:to>
    <cdr:sp macro="" textlink="">
      <cdr:nvSpPr>
        <cdr:cNvPr id="2" name="TextBox 2">
          <a:extLst xmlns:a="http://schemas.openxmlformats.org/drawingml/2006/main">
            <a:ext uri="{FF2B5EF4-FFF2-40B4-BE49-F238E27FC236}">
              <a16:creationId xmlns:a16="http://schemas.microsoft.com/office/drawing/2014/main" id="{ECCC418B-7517-4EFB-5C0C-9883FEDD3AEC}"/>
            </a:ext>
          </a:extLst>
        </cdr:cNvPr>
        <cdr:cNvSpPr txBox="1"/>
      </cdr:nvSpPr>
      <cdr:spPr>
        <a:xfrm xmlns:a="http://schemas.openxmlformats.org/drawingml/2006/main">
          <a:off x="8082256" y="0"/>
          <a:ext cx="864096" cy="535219"/>
        </a:xfrm>
        <a:prstGeom xmlns:a="http://schemas.openxmlformats.org/drawingml/2006/main" prst="rect">
          <a:avLst/>
        </a:prstGeom>
        <a:solidFill xmlns:a="http://schemas.openxmlformats.org/drawingml/2006/main">
          <a:srgbClr val="D8D0E2"/>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Ādas pigmentācijas zudums</a:t>
          </a:r>
        </a:p>
      </cdr:txBody>
    </cdr:sp>
  </cdr:relSizeAnchor>
  <cdr:relSizeAnchor xmlns:cdr="http://schemas.openxmlformats.org/drawingml/2006/chartDrawing">
    <cdr:from>
      <cdr:x>0.81779</cdr:x>
      <cdr:y>0</cdr:y>
    </cdr:from>
    <cdr:to>
      <cdr:x>0.86764</cdr:x>
      <cdr:y>0.08818</cdr:y>
    </cdr:to>
    <cdr:sp macro="" textlink="">
      <cdr:nvSpPr>
        <cdr:cNvPr id="4" name="TextBox 2">
          <a:extLst xmlns:a="http://schemas.openxmlformats.org/drawingml/2006/main">
            <a:ext uri="{FF2B5EF4-FFF2-40B4-BE49-F238E27FC236}">
              <a16:creationId xmlns:a16="http://schemas.microsoft.com/office/drawing/2014/main" id="{B1FE6E8A-9191-4ADE-9F4C-C834E566B2FB}"/>
            </a:ext>
          </a:extLst>
        </cdr:cNvPr>
        <cdr:cNvSpPr txBox="1"/>
      </cdr:nvSpPr>
      <cdr:spPr>
        <a:xfrm xmlns:a="http://schemas.openxmlformats.org/drawingml/2006/main">
          <a:off x="9450408" y="0"/>
          <a:ext cx="576064" cy="535219"/>
        </a:xfrm>
        <a:prstGeom xmlns:a="http://schemas.openxmlformats.org/drawingml/2006/main" prst="rect">
          <a:avLst/>
        </a:prstGeom>
        <a:solidFill xmlns:a="http://schemas.openxmlformats.org/drawingml/2006/main">
          <a:srgbClr val="524B5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Ādas </a:t>
          </a:r>
          <a:r>
            <a:rPr lang="en-US" sz="900" b="1" dirty="0">
              <a:solidFill>
                <a:schemeClr val="bg1"/>
              </a:solidFill>
              <a:effectLst/>
              <a:latin typeface="Arial" panose="020B0604020202020204" pitchFamily="34" charset="0"/>
              <a:ea typeface="+mn-ea"/>
              <a:cs typeface="Arial" panose="020B0604020202020204" pitchFamily="34" charset="0"/>
            </a:rPr>
            <a:t>pH</a:t>
          </a:r>
          <a:r>
            <a:rPr lang="lv-LV" sz="900" b="1" dirty="0">
              <a:solidFill>
                <a:schemeClr val="bg1"/>
              </a:solidFill>
              <a:effectLst/>
              <a:latin typeface="Arial" panose="020B0604020202020204" pitchFamily="34" charset="0"/>
              <a:ea typeface="+mn-ea"/>
              <a:cs typeface="Arial" panose="020B0604020202020204" pitchFamily="34" charset="0"/>
            </a:rPr>
            <a:t> līmeņa izmaiņas</a:t>
          </a:r>
        </a:p>
      </cdr:txBody>
    </cdr:sp>
  </cdr:relSizeAnchor>
  <cdr:relSizeAnchor xmlns:cdr="http://schemas.openxmlformats.org/drawingml/2006/chartDrawing">
    <cdr:from>
      <cdr:x>0.86764</cdr:x>
      <cdr:y>0</cdr:y>
    </cdr:from>
    <cdr:to>
      <cdr:x>0.92372</cdr:x>
      <cdr:y>0.08818</cdr:y>
    </cdr:to>
    <cdr:sp macro="" textlink="">
      <cdr:nvSpPr>
        <cdr:cNvPr id="5" name="TextBox 2">
          <a:extLst xmlns:a="http://schemas.openxmlformats.org/drawingml/2006/main">
            <a:ext uri="{FF2B5EF4-FFF2-40B4-BE49-F238E27FC236}">
              <a16:creationId xmlns:a16="http://schemas.microsoft.com/office/drawing/2014/main" id="{729F29D0-E03F-8E9C-2403-6F47CD2E62F7}"/>
            </a:ext>
          </a:extLst>
        </cdr:cNvPr>
        <cdr:cNvSpPr txBox="1"/>
      </cdr:nvSpPr>
      <cdr:spPr>
        <a:xfrm xmlns:a="http://schemas.openxmlformats.org/drawingml/2006/main">
          <a:off x="10026472" y="0"/>
          <a:ext cx="648072" cy="535219"/>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Citi kaitējumi</a:t>
          </a:r>
        </a:p>
      </cdr:txBody>
    </cdr:sp>
  </cdr:relSizeAnchor>
  <cdr:relSizeAnchor xmlns:cdr="http://schemas.openxmlformats.org/drawingml/2006/chartDrawing">
    <cdr:from>
      <cdr:x>0.95488</cdr:x>
      <cdr:y>0</cdr:y>
    </cdr:from>
    <cdr:to>
      <cdr:x>1</cdr:x>
      <cdr:y>0.08818</cdr:y>
    </cdr:to>
    <cdr:sp macro="" textlink="">
      <cdr:nvSpPr>
        <cdr:cNvPr id="6" name="TextBox 2">
          <a:extLst xmlns:a="http://schemas.openxmlformats.org/drawingml/2006/main">
            <a:ext uri="{FF2B5EF4-FFF2-40B4-BE49-F238E27FC236}">
              <a16:creationId xmlns:a16="http://schemas.microsoft.com/office/drawing/2014/main" id="{EAC833E9-75BE-FC3B-EF6A-4440282DC1C7}"/>
            </a:ext>
          </a:extLst>
        </cdr:cNvPr>
        <cdr:cNvSpPr txBox="1"/>
      </cdr:nvSpPr>
      <cdr:spPr>
        <a:xfrm xmlns:a="http://schemas.openxmlformats.org/drawingml/2006/main">
          <a:off x="11034584" y="0"/>
          <a:ext cx="521416" cy="535219"/>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Nezina</a:t>
          </a:r>
          <a:r>
            <a:rPr lang="lv-LV" sz="900" b="1" baseline="0" dirty="0">
              <a:solidFill>
                <a:sysClr val="windowText" lastClr="000000"/>
              </a:solidFill>
              <a:effectLst/>
              <a:latin typeface="Arial" panose="020B0604020202020204" pitchFamily="34" charset="0"/>
              <a:ea typeface="+mn-ea"/>
              <a:cs typeface="Arial" panose="020B0604020202020204" pitchFamily="34" charset="0"/>
            </a:rPr>
            <a:t> </a:t>
          </a:r>
          <a:r>
            <a:rPr lang="lv-LV" sz="900" b="1" dirty="0">
              <a:solidFill>
                <a:sysClr val="windowText" lastClr="000000"/>
              </a:solidFill>
              <a:effectLst/>
              <a:latin typeface="Arial" panose="020B0604020202020204" pitchFamily="34" charset="0"/>
              <a:ea typeface="+mn-ea"/>
              <a:cs typeface="Arial" panose="020B0604020202020204" pitchFamily="34" charset="0"/>
            </a:rPr>
            <a:t>/ grūti</a:t>
          </a:r>
          <a:r>
            <a:rPr lang="lv-LV" sz="900" b="1" baseline="0" dirty="0">
              <a:solidFill>
                <a:sysClr val="windowText" lastClr="000000"/>
              </a:solidFill>
              <a:effectLst/>
              <a:latin typeface="Arial" panose="020B0604020202020204" pitchFamily="34" charset="0"/>
              <a:ea typeface="+mn-ea"/>
              <a:cs typeface="Arial" panose="020B0604020202020204" pitchFamily="34" charset="0"/>
            </a:rPr>
            <a:t> pateikt</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0.46884</cdr:x>
      <cdr:y>0.17123</cdr:y>
    </cdr:from>
    <cdr:to>
      <cdr:x>0.48131</cdr:x>
      <cdr:y>0.26613</cdr:y>
    </cdr:to>
    <cdr:cxnSp macro="">
      <cdr:nvCxnSpPr>
        <cdr:cNvPr id="18" name="Straight Arrow Connector 17">
          <a:extLst xmlns:a="http://schemas.openxmlformats.org/drawingml/2006/main">
            <a:ext uri="{FF2B5EF4-FFF2-40B4-BE49-F238E27FC236}">
              <a16:creationId xmlns:a16="http://schemas.microsoft.com/office/drawing/2014/main" id="{B43D35C2-426F-5381-7498-09E8FC75B0B2}"/>
            </a:ext>
          </a:extLst>
        </cdr:cNvPr>
        <cdr:cNvCxnSpPr>
          <a:cxnSpLocks xmlns:a="http://schemas.openxmlformats.org/drawingml/2006/main"/>
        </cdr:cNvCxnSpPr>
      </cdr:nvCxnSpPr>
      <cdr:spPr>
        <a:xfrm xmlns:a="http://schemas.openxmlformats.org/drawingml/2006/main" flipV="1">
          <a:off x="5417960" y="1039275"/>
          <a:ext cx="144016" cy="576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0.31929</cdr:x>
      <cdr:y>0.17123</cdr:y>
    </cdr:from>
    <cdr:to>
      <cdr:x>0.35045</cdr:x>
      <cdr:y>0.25427</cdr:y>
    </cdr:to>
    <cdr:cxnSp macro="">
      <cdr:nvCxnSpPr>
        <cdr:cNvPr id="3" name="Straight Arrow Connector 2">
          <a:extLst xmlns:a="http://schemas.openxmlformats.org/drawingml/2006/main">
            <a:ext uri="{FF2B5EF4-FFF2-40B4-BE49-F238E27FC236}">
              <a16:creationId xmlns:a16="http://schemas.microsoft.com/office/drawing/2014/main" id="{913A7C60-1EA0-7AB1-5613-0DC8C351A8B5}"/>
            </a:ext>
          </a:extLst>
        </cdr:cNvPr>
        <cdr:cNvCxnSpPr>
          <a:cxnSpLocks xmlns:a="http://schemas.openxmlformats.org/drawingml/2006/main"/>
        </cdr:cNvCxnSpPr>
      </cdr:nvCxnSpPr>
      <cdr:spPr>
        <a:xfrm xmlns:a="http://schemas.openxmlformats.org/drawingml/2006/main" flipV="1">
          <a:off x="3689768" y="1039275"/>
          <a:ext cx="360040" cy="50405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0.69317</cdr:x>
      <cdr:y>0.5</cdr:y>
    </cdr:from>
    <cdr:to>
      <cdr:x>0.71186</cdr:x>
      <cdr:y>0.62205</cdr:y>
    </cdr:to>
    <cdr:cxnSp macro="">
      <cdr:nvCxnSpPr>
        <cdr:cNvPr id="23" name="Straight Arrow Connector 22">
          <a:extLst xmlns:a="http://schemas.openxmlformats.org/drawingml/2006/main">
            <a:ext uri="{FF2B5EF4-FFF2-40B4-BE49-F238E27FC236}">
              <a16:creationId xmlns:a16="http://schemas.microsoft.com/office/drawing/2014/main" id="{4FD1E7F8-98C9-A9A6-118C-431F3D5339CE}"/>
            </a:ext>
          </a:extLst>
        </cdr:cNvPr>
        <cdr:cNvCxnSpPr>
          <a:cxnSpLocks xmlns:a="http://schemas.openxmlformats.org/drawingml/2006/main"/>
        </cdr:cNvCxnSpPr>
      </cdr:nvCxnSpPr>
      <cdr:spPr>
        <a:xfrm xmlns:a="http://schemas.openxmlformats.org/drawingml/2006/main">
          <a:off x="8010248" y="3034800"/>
          <a:ext cx="216024" cy="740779"/>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0.55608</cdr:x>
      <cdr:y>0.17123</cdr:y>
    </cdr:from>
    <cdr:to>
      <cdr:x>0.58724</cdr:x>
      <cdr:y>0.25427</cdr:y>
    </cdr:to>
    <cdr:cxnSp macro="">
      <cdr:nvCxnSpPr>
        <cdr:cNvPr id="38" name="Straight Arrow Connector 37">
          <a:extLst xmlns:a="http://schemas.openxmlformats.org/drawingml/2006/main">
            <a:ext uri="{FF2B5EF4-FFF2-40B4-BE49-F238E27FC236}">
              <a16:creationId xmlns:a16="http://schemas.microsoft.com/office/drawing/2014/main" id="{1AB5A749-79DC-CB95-BDC2-86840A0D23FD}"/>
            </a:ext>
          </a:extLst>
        </cdr:cNvPr>
        <cdr:cNvCxnSpPr>
          <a:cxnSpLocks xmlns:a="http://schemas.openxmlformats.org/drawingml/2006/main"/>
        </cdr:cNvCxnSpPr>
      </cdr:nvCxnSpPr>
      <cdr:spPr>
        <a:xfrm xmlns:a="http://schemas.openxmlformats.org/drawingml/2006/main" flipV="1">
          <a:off x="6426072" y="1039275"/>
          <a:ext cx="360040" cy="50405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0.65578</cdr:x>
      <cdr:y>0.17123</cdr:y>
    </cdr:from>
    <cdr:to>
      <cdr:x>0.68694</cdr:x>
      <cdr:y>0.25427</cdr:y>
    </cdr:to>
    <cdr:cxnSp macro="">
      <cdr:nvCxnSpPr>
        <cdr:cNvPr id="45" name="Straight Arrow Connector 44">
          <a:extLst xmlns:a="http://schemas.openxmlformats.org/drawingml/2006/main">
            <a:ext uri="{FF2B5EF4-FFF2-40B4-BE49-F238E27FC236}">
              <a16:creationId xmlns:a16="http://schemas.microsoft.com/office/drawing/2014/main" id="{0B27084A-8A70-46B4-D752-4DCEA0D7C21C}"/>
            </a:ext>
          </a:extLst>
        </cdr:cNvPr>
        <cdr:cNvCxnSpPr>
          <a:cxnSpLocks xmlns:a="http://schemas.openxmlformats.org/drawingml/2006/main"/>
        </cdr:cNvCxnSpPr>
      </cdr:nvCxnSpPr>
      <cdr:spPr>
        <a:xfrm xmlns:a="http://schemas.openxmlformats.org/drawingml/2006/main" flipV="1">
          <a:off x="7578200" y="1039275"/>
          <a:ext cx="360040" cy="50405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0.74925</cdr:x>
      <cdr:y>0.17123</cdr:y>
    </cdr:from>
    <cdr:to>
      <cdr:x>0.7804</cdr:x>
      <cdr:y>0.26019</cdr:y>
    </cdr:to>
    <cdr:cxnSp macro="">
      <cdr:nvCxnSpPr>
        <cdr:cNvPr id="46" name="Straight Arrow Connector 45">
          <a:extLst xmlns:a="http://schemas.openxmlformats.org/drawingml/2006/main">
            <a:ext uri="{FF2B5EF4-FFF2-40B4-BE49-F238E27FC236}">
              <a16:creationId xmlns:a16="http://schemas.microsoft.com/office/drawing/2014/main" id="{39E9B91A-DDD5-14C9-F90D-3BEEC79D0162}"/>
            </a:ext>
          </a:extLst>
        </cdr:cNvPr>
        <cdr:cNvCxnSpPr>
          <a:cxnSpLocks xmlns:a="http://schemas.openxmlformats.org/drawingml/2006/main"/>
        </cdr:cNvCxnSpPr>
      </cdr:nvCxnSpPr>
      <cdr:spPr>
        <a:xfrm xmlns:a="http://schemas.openxmlformats.org/drawingml/2006/main" flipV="1">
          <a:off x="8658320" y="1039275"/>
          <a:ext cx="360040" cy="540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0.80139</cdr:x>
      <cdr:y>0.17123</cdr:y>
    </cdr:from>
    <cdr:to>
      <cdr:x>0.83254</cdr:x>
      <cdr:y>0.26019</cdr:y>
    </cdr:to>
    <cdr:cxnSp macro="">
      <cdr:nvCxnSpPr>
        <cdr:cNvPr id="50" name="Straight Arrow Connector 49">
          <a:extLst xmlns:a="http://schemas.openxmlformats.org/drawingml/2006/main">
            <a:ext uri="{FF2B5EF4-FFF2-40B4-BE49-F238E27FC236}">
              <a16:creationId xmlns:a16="http://schemas.microsoft.com/office/drawing/2014/main" id="{26B13FE0-523C-BD28-B93E-D26556C3A5D9}"/>
            </a:ext>
          </a:extLst>
        </cdr:cNvPr>
        <cdr:cNvCxnSpPr>
          <a:cxnSpLocks xmlns:a="http://schemas.openxmlformats.org/drawingml/2006/main"/>
        </cdr:cNvCxnSpPr>
      </cdr:nvCxnSpPr>
      <cdr:spPr>
        <a:xfrm xmlns:a="http://schemas.openxmlformats.org/drawingml/2006/main" flipV="1">
          <a:off x="9260813" y="1039275"/>
          <a:ext cx="360040" cy="540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0.85518</cdr:x>
      <cdr:y>0.17123</cdr:y>
    </cdr:from>
    <cdr:to>
      <cdr:x>0.86764</cdr:x>
      <cdr:y>0.26019</cdr:y>
    </cdr:to>
    <cdr:cxnSp macro="">
      <cdr:nvCxnSpPr>
        <cdr:cNvPr id="51" name="Straight Arrow Connector 50">
          <a:extLst xmlns:a="http://schemas.openxmlformats.org/drawingml/2006/main">
            <a:ext uri="{FF2B5EF4-FFF2-40B4-BE49-F238E27FC236}">
              <a16:creationId xmlns:a16="http://schemas.microsoft.com/office/drawing/2014/main" id="{26B13FE0-523C-BD28-B93E-D26556C3A5D9}"/>
            </a:ext>
          </a:extLst>
        </cdr:cNvPr>
        <cdr:cNvCxnSpPr>
          <a:cxnSpLocks xmlns:a="http://schemas.openxmlformats.org/drawingml/2006/main"/>
        </cdr:cNvCxnSpPr>
      </cdr:nvCxnSpPr>
      <cdr:spPr>
        <a:xfrm xmlns:a="http://schemas.openxmlformats.org/drawingml/2006/main" flipV="1">
          <a:off x="9882456" y="1039275"/>
          <a:ext cx="144016" cy="540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4.xml><?xml version="1.0" encoding="utf-8"?>
<c:userShapes xmlns:c="http://schemas.openxmlformats.org/drawingml/2006/chart">
  <cdr:relSizeAnchor xmlns:cdr="http://schemas.openxmlformats.org/drawingml/2006/chartDrawing">
    <cdr:from>
      <cdr:x>0.08251</cdr:x>
      <cdr:y>0.79487</cdr:y>
    </cdr:from>
    <cdr:to>
      <cdr:x>0.36847</cdr:x>
      <cdr:y>0.81978</cdr:y>
    </cdr:to>
    <cdr:sp macro="" textlink="">
      <cdr:nvSpPr>
        <cdr:cNvPr id="6" name="TextBox 1">
          <a:extLst xmlns:a="http://schemas.openxmlformats.org/drawingml/2006/main">
            <a:ext uri="{FF2B5EF4-FFF2-40B4-BE49-F238E27FC236}">
              <a16:creationId xmlns:a16="http://schemas.microsoft.com/office/drawing/2014/main" id="{747663D2-F5D9-F003-2950-020F35D8F79E}"/>
            </a:ext>
          </a:extLst>
        </cdr:cNvPr>
        <cdr:cNvSpPr txBox="1"/>
      </cdr:nvSpPr>
      <cdr:spPr>
        <a:xfrm xmlns:a="http://schemas.openxmlformats.org/drawingml/2006/main">
          <a:off x="953486" y="4824543"/>
          <a:ext cx="3304553" cy="1512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0.09497</cdr:x>
      <cdr:y>0.60504</cdr:y>
    </cdr:from>
    <cdr:to>
      <cdr:x>0.5403</cdr:x>
      <cdr:y>0.63882</cdr:y>
    </cdr:to>
    <cdr:sp macro="" textlink="">
      <cdr:nvSpPr>
        <cdr:cNvPr id="7" name="TextBox 1">
          <a:extLst xmlns:a="http://schemas.openxmlformats.org/drawingml/2006/main">
            <a:ext uri="{FF2B5EF4-FFF2-40B4-BE49-F238E27FC236}">
              <a16:creationId xmlns:a16="http://schemas.microsoft.com/office/drawing/2014/main" id="{0D9322F9-1F97-4C14-6AF2-F6D8AE358E33}"/>
            </a:ext>
          </a:extLst>
        </cdr:cNvPr>
        <cdr:cNvSpPr txBox="1"/>
      </cdr:nvSpPr>
      <cdr:spPr>
        <a:xfrm xmlns:a="http://schemas.openxmlformats.org/drawingml/2006/main">
          <a:off x="1097480" y="3672352"/>
          <a:ext cx="5146234" cy="20504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0.26944</cdr:x>
      <cdr:y>0</cdr:y>
    </cdr:from>
    <cdr:to>
      <cdr:x>0.40653</cdr:x>
      <cdr:y>0.08818</cdr:y>
    </cdr:to>
    <cdr:sp macro="" textlink="">
      <cdr:nvSpPr>
        <cdr:cNvPr id="3" name="TextBox 2">
          <a:extLst xmlns:a="http://schemas.openxmlformats.org/drawingml/2006/main">
            <a:ext uri="{FF2B5EF4-FFF2-40B4-BE49-F238E27FC236}">
              <a16:creationId xmlns:a16="http://schemas.microsoft.com/office/drawing/2014/main" id="{69F9D14E-B859-C731-0C5D-D6E4E0810883}"/>
            </a:ext>
          </a:extLst>
        </cdr:cNvPr>
        <cdr:cNvSpPr txBox="1"/>
      </cdr:nvSpPr>
      <cdr:spPr>
        <a:xfrm xmlns:a="http://schemas.openxmlformats.org/drawingml/2006/main">
          <a:off x="3113649" y="0"/>
          <a:ext cx="1584231" cy="535217"/>
        </a:xfrm>
        <a:prstGeom xmlns:a="http://schemas.openxmlformats.org/drawingml/2006/main" prst="rect">
          <a:avLst/>
        </a:prstGeom>
        <a:solidFill xmlns:a="http://schemas.openxmlformats.org/drawingml/2006/main">
          <a:srgbClr val="114F5B"/>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Apdegumi</a:t>
          </a:r>
        </a:p>
      </cdr:txBody>
    </cdr:sp>
  </cdr:relSizeAnchor>
  <cdr:relSizeAnchor xmlns:cdr="http://schemas.openxmlformats.org/drawingml/2006/chartDrawing">
    <cdr:from>
      <cdr:x>0.40653</cdr:x>
      <cdr:y>0</cdr:y>
    </cdr:from>
    <cdr:to>
      <cdr:x>0.53739</cdr:x>
      <cdr:y>0.08818</cdr:y>
    </cdr:to>
    <cdr:sp macro="" textlink="">
      <cdr:nvSpPr>
        <cdr:cNvPr id="4" name="TextBox 2">
          <a:extLst xmlns:a="http://schemas.openxmlformats.org/drawingml/2006/main">
            <a:ext uri="{FF2B5EF4-FFF2-40B4-BE49-F238E27FC236}">
              <a16:creationId xmlns:a16="http://schemas.microsoft.com/office/drawing/2014/main" id="{58FA1BA8-11BE-C898-BE07-F6647FC28022}"/>
            </a:ext>
          </a:extLst>
        </cdr:cNvPr>
        <cdr:cNvSpPr txBox="1"/>
      </cdr:nvSpPr>
      <cdr:spPr>
        <a:xfrm xmlns:a="http://schemas.openxmlformats.org/drawingml/2006/main">
          <a:off x="4697881" y="0"/>
          <a:ext cx="1512166" cy="535217"/>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a:solidFill>
                <a:schemeClr val="bg1"/>
              </a:solidFill>
              <a:effectLst/>
              <a:latin typeface="Arial" panose="020B0604020202020204" pitchFamily="34" charset="0"/>
              <a:ea typeface="+mn-ea"/>
              <a:cs typeface="Arial" panose="020B0604020202020204" pitchFamily="34" charset="0"/>
            </a:rPr>
            <a:t>Rētas</a:t>
          </a:r>
        </a:p>
      </cdr:txBody>
    </cdr:sp>
  </cdr:relSizeAnchor>
  <cdr:relSizeAnchor xmlns:cdr="http://schemas.openxmlformats.org/drawingml/2006/chartDrawing">
    <cdr:from>
      <cdr:x>0.53739</cdr:x>
      <cdr:y>0</cdr:y>
    </cdr:from>
    <cdr:to>
      <cdr:x>0.64955</cdr:x>
      <cdr:y>0.08818</cdr:y>
    </cdr:to>
    <cdr:sp macro="" textlink="">
      <cdr:nvSpPr>
        <cdr:cNvPr id="5" name="TextBox 2">
          <a:extLst xmlns:a="http://schemas.openxmlformats.org/drawingml/2006/main">
            <a:ext uri="{FF2B5EF4-FFF2-40B4-BE49-F238E27FC236}">
              <a16:creationId xmlns:a16="http://schemas.microsoft.com/office/drawing/2014/main" id="{D9C3C4E8-C5DE-F869-B563-0F8E15F9C780}"/>
            </a:ext>
          </a:extLst>
        </cdr:cNvPr>
        <cdr:cNvSpPr txBox="1"/>
      </cdr:nvSpPr>
      <cdr:spPr>
        <a:xfrm xmlns:a="http://schemas.openxmlformats.org/drawingml/2006/main">
          <a:off x="6210048" y="0"/>
          <a:ext cx="1296144" cy="535219"/>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lumMod val="95000"/>
                </a:schemeClr>
              </a:solidFill>
              <a:effectLst/>
              <a:latin typeface="Arial" panose="020B0604020202020204" pitchFamily="34" charset="0"/>
              <a:ea typeface="+mn-ea"/>
              <a:cs typeface="Arial" panose="020B0604020202020204" pitchFamily="34" charset="0"/>
            </a:rPr>
            <a:t>Alerģiskas ādas reakcijas</a:t>
          </a:r>
        </a:p>
      </cdr:txBody>
    </cdr:sp>
  </cdr:relSizeAnchor>
  <cdr:relSizeAnchor xmlns:cdr="http://schemas.openxmlformats.org/drawingml/2006/chartDrawing">
    <cdr:from>
      <cdr:x>0.64955</cdr:x>
      <cdr:y>0</cdr:y>
    </cdr:from>
    <cdr:to>
      <cdr:x>0.74302</cdr:x>
      <cdr:y>0.08818</cdr:y>
    </cdr:to>
    <cdr:sp macro="" textlink="">
      <cdr:nvSpPr>
        <cdr:cNvPr id="8" name="TextBox 2">
          <a:extLst xmlns:a="http://schemas.openxmlformats.org/drawingml/2006/main">
            <a:ext uri="{FF2B5EF4-FFF2-40B4-BE49-F238E27FC236}">
              <a16:creationId xmlns:a16="http://schemas.microsoft.com/office/drawing/2014/main" id="{C3D4B38E-69A2-C92E-E838-B036D8AD5722}"/>
            </a:ext>
          </a:extLst>
        </cdr:cNvPr>
        <cdr:cNvSpPr txBox="1"/>
      </cdr:nvSpPr>
      <cdr:spPr>
        <a:xfrm xmlns:a="http://schemas.openxmlformats.org/drawingml/2006/main">
          <a:off x="7506192" y="0"/>
          <a:ext cx="1080120" cy="535219"/>
        </a:xfrm>
        <a:prstGeom xmlns:a="http://schemas.openxmlformats.org/drawingml/2006/main" prst="rect">
          <a:avLst/>
        </a:prstGeom>
        <a:solidFill xmlns:a="http://schemas.openxmlformats.org/drawingml/2006/main">
          <a:srgbClr val="97C9D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Pastiprināta ādas pigmentācija</a:t>
          </a:r>
        </a:p>
      </cdr:txBody>
    </cdr:sp>
  </cdr:relSizeAnchor>
  <cdr:relSizeAnchor xmlns:cdr="http://schemas.openxmlformats.org/drawingml/2006/chartDrawing">
    <cdr:from>
      <cdr:x>0.74302</cdr:x>
      <cdr:y>0</cdr:y>
    </cdr:from>
    <cdr:to>
      <cdr:x>0.81779</cdr:x>
      <cdr:y>0.08818</cdr:y>
    </cdr:to>
    <cdr:sp macro="" textlink="">
      <cdr:nvSpPr>
        <cdr:cNvPr id="10" name="TextBox 2">
          <a:extLst xmlns:a="http://schemas.openxmlformats.org/drawingml/2006/main">
            <a:ext uri="{FF2B5EF4-FFF2-40B4-BE49-F238E27FC236}">
              <a16:creationId xmlns:a16="http://schemas.microsoft.com/office/drawing/2014/main" id="{3D8C868C-DF6B-4056-9A73-3AEC0B2D45E6}"/>
            </a:ext>
          </a:extLst>
        </cdr:cNvPr>
        <cdr:cNvSpPr txBox="1"/>
      </cdr:nvSpPr>
      <cdr:spPr>
        <a:xfrm xmlns:a="http://schemas.openxmlformats.org/drawingml/2006/main">
          <a:off x="8586312" y="0"/>
          <a:ext cx="864096" cy="535219"/>
        </a:xfrm>
        <a:prstGeom xmlns:a="http://schemas.openxmlformats.org/drawingml/2006/main" prst="rect">
          <a:avLst/>
        </a:prstGeom>
        <a:solidFill xmlns:a="http://schemas.openxmlformats.org/drawingml/2006/main">
          <a:srgbClr val="D8D0E2"/>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Ādas pigmentācijas zudums</a:t>
          </a:r>
        </a:p>
      </cdr:txBody>
    </cdr:sp>
  </cdr:relSizeAnchor>
  <cdr:relSizeAnchor xmlns:cdr="http://schemas.openxmlformats.org/drawingml/2006/chartDrawing">
    <cdr:from>
      <cdr:x>0.84272</cdr:x>
      <cdr:y>0</cdr:y>
    </cdr:from>
    <cdr:to>
      <cdr:x>0.89257</cdr:x>
      <cdr:y>0.08818</cdr:y>
    </cdr:to>
    <cdr:sp macro="" textlink="">
      <cdr:nvSpPr>
        <cdr:cNvPr id="11" name="TextBox 2">
          <a:extLst xmlns:a="http://schemas.openxmlformats.org/drawingml/2006/main">
            <a:ext uri="{FF2B5EF4-FFF2-40B4-BE49-F238E27FC236}">
              <a16:creationId xmlns:a16="http://schemas.microsoft.com/office/drawing/2014/main" id="{CC5B46BA-ABA1-9013-7C51-38C1E22024D4}"/>
            </a:ext>
          </a:extLst>
        </cdr:cNvPr>
        <cdr:cNvSpPr txBox="1"/>
      </cdr:nvSpPr>
      <cdr:spPr>
        <a:xfrm xmlns:a="http://schemas.openxmlformats.org/drawingml/2006/main">
          <a:off x="9738440" y="0"/>
          <a:ext cx="576064" cy="535219"/>
        </a:xfrm>
        <a:prstGeom xmlns:a="http://schemas.openxmlformats.org/drawingml/2006/main" prst="rect">
          <a:avLst/>
        </a:prstGeom>
        <a:solidFill xmlns:a="http://schemas.openxmlformats.org/drawingml/2006/main">
          <a:srgbClr val="524B5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Ādas </a:t>
          </a:r>
          <a:r>
            <a:rPr lang="en-US" sz="900" b="1" dirty="0">
              <a:solidFill>
                <a:schemeClr val="bg1"/>
              </a:solidFill>
              <a:effectLst/>
              <a:latin typeface="Arial" panose="020B0604020202020204" pitchFamily="34" charset="0"/>
              <a:ea typeface="+mn-ea"/>
              <a:cs typeface="Arial" panose="020B0604020202020204" pitchFamily="34" charset="0"/>
            </a:rPr>
            <a:t>pH</a:t>
          </a:r>
          <a:r>
            <a:rPr lang="lv-LV" sz="900" b="1" dirty="0">
              <a:solidFill>
                <a:schemeClr val="bg1"/>
              </a:solidFill>
              <a:effectLst/>
              <a:latin typeface="Arial" panose="020B0604020202020204" pitchFamily="34" charset="0"/>
              <a:ea typeface="+mn-ea"/>
              <a:cs typeface="Arial" panose="020B0604020202020204" pitchFamily="34" charset="0"/>
            </a:rPr>
            <a:t> līmeņa izmaiņas</a:t>
          </a:r>
        </a:p>
      </cdr:txBody>
    </cdr:sp>
  </cdr:relSizeAnchor>
  <cdr:relSizeAnchor xmlns:cdr="http://schemas.openxmlformats.org/drawingml/2006/chartDrawing">
    <cdr:from>
      <cdr:x>0.89257</cdr:x>
      <cdr:y>0</cdr:y>
    </cdr:from>
    <cdr:to>
      <cdr:x>0.94242</cdr:x>
      <cdr:y>0.08818</cdr:y>
    </cdr:to>
    <cdr:sp macro="" textlink="">
      <cdr:nvSpPr>
        <cdr:cNvPr id="12" name="TextBox 2">
          <a:extLst xmlns:a="http://schemas.openxmlformats.org/drawingml/2006/main">
            <a:ext uri="{FF2B5EF4-FFF2-40B4-BE49-F238E27FC236}">
              <a16:creationId xmlns:a16="http://schemas.microsoft.com/office/drawing/2014/main" id="{E3F0697D-61F7-E5C2-78B3-FA36EBD26AD8}"/>
            </a:ext>
          </a:extLst>
        </cdr:cNvPr>
        <cdr:cNvSpPr txBox="1"/>
      </cdr:nvSpPr>
      <cdr:spPr>
        <a:xfrm xmlns:a="http://schemas.openxmlformats.org/drawingml/2006/main">
          <a:off x="10314504" y="0"/>
          <a:ext cx="576064" cy="535219"/>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Citi kaitējumi</a:t>
          </a:r>
        </a:p>
      </cdr:txBody>
    </cdr:sp>
  </cdr:relSizeAnchor>
  <cdr:relSizeAnchor xmlns:cdr="http://schemas.openxmlformats.org/drawingml/2006/chartDrawing">
    <cdr:from>
      <cdr:x>0.95488</cdr:x>
      <cdr:y>0</cdr:y>
    </cdr:from>
    <cdr:to>
      <cdr:x>1</cdr:x>
      <cdr:y>0.08818</cdr:y>
    </cdr:to>
    <cdr:sp macro="" textlink="">
      <cdr:nvSpPr>
        <cdr:cNvPr id="13" name="TextBox 2">
          <a:extLst xmlns:a="http://schemas.openxmlformats.org/drawingml/2006/main">
            <a:ext uri="{FF2B5EF4-FFF2-40B4-BE49-F238E27FC236}">
              <a16:creationId xmlns:a16="http://schemas.microsoft.com/office/drawing/2014/main" id="{60CE3B2D-357E-6F7B-E01E-3A2337A913CB}"/>
            </a:ext>
          </a:extLst>
        </cdr:cNvPr>
        <cdr:cNvSpPr txBox="1"/>
      </cdr:nvSpPr>
      <cdr:spPr>
        <a:xfrm xmlns:a="http://schemas.openxmlformats.org/drawingml/2006/main">
          <a:off x="11034584" y="0"/>
          <a:ext cx="521416" cy="535219"/>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Nezina</a:t>
          </a:r>
          <a:r>
            <a:rPr lang="lv-LV" sz="900" b="1" baseline="0" dirty="0">
              <a:solidFill>
                <a:sysClr val="windowText" lastClr="000000"/>
              </a:solidFill>
              <a:effectLst/>
              <a:latin typeface="Arial" panose="020B0604020202020204" pitchFamily="34" charset="0"/>
              <a:ea typeface="+mn-ea"/>
              <a:cs typeface="Arial" panose="020B0604020202020204" pitchFamily="34" charset="0"/>
            </a:rPr>
            <a:t> </a:t>
          </a:r>
          <a:r>
            <a:rPr lang="lv-LV" sz="900" b="1" dirty="0">
              <a:solidFill>
                <a:sysClr val="windowText" lastClr="000000"/>
              </a:solidFill>
              <a:effectLst/>
              <a:latin typeface="Arial" panose="020B0604020202020204" pitchFamily="34" charset="0"/>
              <a:ea typeface="+mn-ea"/>
              <a:cs typeface="Arial" panose="020B0604020202020204" pitchFamily="34" charset="0"/>
            </a:rPr>
            <a:t>/ grūti</a:t>
          </a:r>
          <a:r>
            <a:rPr lang="lv-LV" sz="900" b="1" baseline="0" dirty="0">
              <a:solidFill>
                <a:sysClr val="windowText" lastClr="000000"/>
              </a:solidFill>
              <a:effectLst/>
              <a:latin typeface="Arial" panose="020B0604020202020204" pitchFamily="34" charset="0"/>
              <a:ea typeface="+mn-ea"/>
              <a:cs typeface="Arial" panose="020B0604020202020204" pitchFamily="34" charset="0"/>
            </a:rPr>
            <a:t> pateikt</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0.08251</cdr:x>
      <cdr:y>0.69903</cdr:y>
    </cdr:from>
    <cdr:to>
      <cdr:x>0.33329</cdr:x>
      <cdr:y>0.7363</cdr:y>
    </cdr:to>
    <cdr:sp macro="" textlink="">
      <cdr:nvSpPr>
        <cdr:cNvPr id="22" name="TextBox 1">
          <a:extLst xmlns:a="http://schemas.openxmlformats.org/drawingml/2006/main">
            <a:ext uri="{FF2B5EF4-FFF2-40B4-BE49-F238E27FC236}">
              <a16:creationId xmlns:a16="http://schemas.microsoft.com/office/drawing/2014/main" id="{CAEBC6C5-41E8-D9BE-BD00-3381D9705606}"/>
            </a:ext>
          </a:extLst>
        </cdr:cNvPr>
        <cdr:cNvSpPr txBox="1"/>
      </cdr:nvSpPr>
      <cdr:spPr>
        <a:xfrm xmlns:a="http://schemas.openxmlformats.org/drawingml/2006/main">
          <a:off x="953464" y="4242841"/>
          <a:ext cx="2898060" cy="226199"/>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LABĀKAS CENAS PIEDĀVĀJUMS / AKCIJA</a:t>
          </a:r>
        </a:p>
      </cdr:txBody>
    </cdr:sp>
  </cdr:relSizeAnchor>
  <cdr:relSizeAnchor xmlns:cdr="http://schemas.openxmlformats.org/drawingml/2006/chartDrawing">
    <cdr:from>
      <cdr:x>0.08874</cdr:x>
      <cdr:y>0.89298</cdr:y>
    </cdr:from>
    <cdr:to>
      <cdr:x>0.33952</cdr:x>
      <cdr:y>0.92397</cdr:y>
    </cdr:to>
    <cdr:sp macro="" textlink="">
      <cdr:nvSpPr>
        <cdr:cNvPr id="23" name="TextBox 1">
          <a:extLst xmlns:a="http://schemas.openxmlformats.org/drawingml/2006/main">
            <a:ext uri="{FF2B5EF4-FFF2-40B4-BE49-F238E27FC236}">
              <a16:creationId xmlns:a16="http://schemas.microsoft.com/office/drawing/2014/main" id="{57019663-9431-F587-FC7E-F157B6F801BC}"/>
            </a:ext>
          </a:extLst>
        </cdr:cNvPr>
        <cdr:cNvSpPr txBox="1"/>
      </cdr:nvSpPr>
      <cdr:spPr>
        <a:xfrm xmlns:a="http://schemas.openxmlformats.org/drawingml/2006/main">
          <a:off x="1025472" y="5420056"/>
          <a:ext cx="2898060" cy="188085"/>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a:latin typeface="Arial" panose="020B0604020202020204" pitchFamily="34" charset="0"/>
              <a:cs typeface="Arial" panose="020B0604020202020204" pitchFamily="34" charset="0"/>
            </a:rPr>
            <a:t>VAI IETEICA AR ĀRSTNIECĪBU SAIST. PERSONAS</a:t>
          </a:r>
        </a:p>
      </cdr:txBody>
    </cdr:sp>
  </cdr:relSizeAnchor>
</c:userShapes>
</file>

<file path=ppt/drawings/drawing65.xml><?xml version="1.0" encoding="utf-8"?>
<c:userShapes xmlns:c="http://schemas.openxmlformats.org/drawingml/2006/chart">
  <cdr:relSizeAnchor xmlns:cdr="http://schemas.openxmlformats.org/drawingml/2006/chartDrawing">
    <cdr:from>
      <cdr:x>0.35219</cdr:x>
      <cdr:y>0</cdr:y>
    </cdr:from>
    <cdr:to>
      <cdr:x>0.43532</cdr:x>
      <cdr:y>0.08505</cdr:y>
    </cdr:to>
    <cdr:sp macro="" textlink="">
      <cdr:nvSpPr>
        <cdr:cNvPr id="3" name="TextBox 2">
          <a:extLst xmlns:a="http://schemas.openxmlformats.org/drawingml/2006/main">
            <a:ext uri="{FF2B5EF4-FFF2-40B4-BE49-F238E27FC236}">
              <a16:creationId xmlns:a16="http://schemas.microsoft.com/office/drawing/2014/main" id="{AA8C13E6-03F9-C39A-E2A0-12473BFFF938}"/>
            </a:ext>
          </a:extLst>
        </cdr:cNvPr>
        <cdr:cNvSpPr txBox="1"/>
      </cdr:nvSpPr>
      <cdr:spPr>
        <a:xfrm xmlns:a="http://schemas.openxmlformats.org/drawingml/2006/main">
          <a:off x="2135560" y="0"/>
          <a:ext cx="504056" cy="504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a:t>
          </a:r>
          <a:r>
            <a:rPr lang="lv-LV" sz="900" b="1" dirty="0">
              <a:latin typeface="Arial" panose="020B0604020202020204" pitchFamily="34" charset="0"/>
              <a:cs typeface="Arial" panose="020B0604020202020204" pitchFamily="34" charset="0"/>
            </a:rPr>
            <a:t> </a:t>
          </a:r>
          <a:r>
            <a:rPr lang="en-GB" sz="900" b="1" dirty="0">
              <a:solidFill>
                <a:sysClr val="windowText" lastClr="000000"/>
              </a:solidFill>
              <a:effectLst/>
              <a:latin typeface="Arial" panose="020B0604020202020204" pitchFamily="34" charset="0"/>
              <a:ea typeface="+mn-ea"/>
              <a:cs typeface="Arial" panose="020B0604020202020204" pitchFamily="34" charset="0"/>
            </a:rPr>
            <a:t>ne</a:t>
          </a:r>
          <a:r>
            <a:rPr lang="lv-LV" sz="900" b="1" dirty="0">
              <a:solidFill>
                <a:sysClr val="windowText" lastClr="000000"/>
              </a:solidFill>
              <a:effectLst/>
              <a:latin typeface="Arial" panose="020B0604020202020204" pitchFamily="34" charset="0"/>
              <a:ea typeface="+mn-ea"/>
              <a:cs typeface="Arial" panose="020B0604020202020204" pitchFamily="34" charset="0"/>
            </a:rPr>
            <a:t>būtu</a:t>
          </a:r>
          <a:r>
            <a:rPr lang="lv-LV" sz="900" b="1" dirty="0">
              <a:latin typeface="Arial" panose="020B0604020202020204" pitchFamily="34" charset="0"/>
              <a:cs typeface="Arial" panose="020B0604020202020204" pitchFamily="34" charset="0"/>
            </a:rPr>
            <a:t> </a:t>
          </a:r>
          <a:r>
            <a:rPr lang="lv-LV" sz="900" b="1" dirty="0">
              <a:solidFill>
                <a:sysClr val="windowText" lastClr="000000"/>
              </a:solidFill>
              <a:effectLst/>
              <a:latin typeface="Arial" panose="020B0604020202020204" pitchFamily="34" charset="0"/>
              <a:ea typeface="+mn-ea"/>
              <a:cs typeface="Arial" panose="020B0604020202020204" pitchFamily="34" charset="0"/>
            </a:rPr>
            <a:t>svarīgi</a:t>
          </a:r>
          <a:r>
            <a:rPr lang="en-GB" sz="900" b="1" dirty="0">
              <a:solidFill>
                <a:sysClr val="windowText" lastClr="000000"/>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0.61345</cdr:x>
      <cdr:y>0</cdr:y>
    </cdr:from>
    <cdr:to>
      <cdr:x>0.89846</cdr:x>
      <cdr:y>0.08505</cdr:y>
    </cdr:to>
    <cdr:sp macro="" textlink="">
      <cdr:nvSpPr>
        <cdr:cNvPr id="5" name="TextBox 2">
          <a:extLst xmlns:a="http://schemas.openxmlformats.org/drawingml/2006/main">
            <a:ext uri="{FF2B5EF4-FFF2-40B4-BE49-F238E27FC236}">
              <a16:creationId xmlns:a16="http://schemas.microsoft.com/office/drawing/2014/main" id="{AAF5F567-C841-17FD-457C-A2007EC06474}"/>
            </a:ext>
          </a:extLst>
        </cdr:cNvPr>
        <cdr:cNvSpPr txBox="1"/>
      </cdr:nvSpPr>
      <cdr:spPr>
        <a:xfrm xmlns:a="http://schemas.openxmlformats.org/drawingml/2006/main">
          <a:off x="3719736" y="0"/>
          <a:ext cx="1728191" cy="504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0.43532</cdr:x>
      <cdr:y>0</cdr:y>
    </cdr:from>
    <cdr:to>
      <cdr:x>0.51845</cdr:x>
      <cdr:y>0.08505</cdr:y>
    </cdr:to>
    <cdr:sp macro="" textlink="">
      <cdr:nvSpPr>
        <cdr:cNvPr id="7" name="TextBox 2">
          <a:extLst xmlns:a="http://schemas.openxmlformats.org/drawingml/2006/main">
            <a:ext uri="{FF2B5EF4-FFF2-40B4-BE49-F238E27FC236}">
              <a16:creationId xmlns:a16="http://schemas.microsoft.com/office/drawing/2014/main" id="{EAEAA4CB-A4FA-1A99-E97B-D16F220E2926}"/>
            </a:ext>
          </a:extLst>
        </cdr:cNvPr>
        <cdr:cNvSpPr txBox="1"/>
      </cdr:nvSpPr>
      <cdr:spPr>
        <a:xfrm xmlns:a="http://schemas.openxmlformats.org/drawingml/2006/main">
          <a:off x="2639615" y="0"/>
          <a:ext cx="504057" cy="504000"/>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Drīzāk</a:t>
          </a:r>
          <a:r>
            <a:rPr lang="en-GB" sz="900" b="1" dirty="0">
              <a:solidFill>
                <a:sysClr val="windowText" lastClr="000000"/>
              </a:solidFill>
              <a:effectLst/>
              <a:latin typeface="Arial" panose="020B0604020202020204" pitchFamily="34" charset="0"/>
              <a:ea typeface="+mn-ea"/>
              <a:cs typeface="Arial" panose="020B0604020202020204" pitchFamily="34" charset="0"/>
            </a:rPr>
            <a:t> neb</a:t>
          </a:r>
          <a:r>
            <a:rPr lang="lv-LV" sz="900" b="1" dirty="0">
              <a:solidFill>
                <a:sysClr val="windowText" lastClr="000000"/>
              </a:solidFill>
              <a:effectLst/>
              <a:latin typeface="Arial" panose="020B0604020202020204" pitchFamily="34" charset="0"/>
              <a:ea typeface="+mn-ea"/>
              <a:cs typeface="Arial" panose="020B0604020202020204" pitchFamily="34" charset="0"/>
            </a:rPr>
            <a:t>ūtu</a:t>
          </a:r>
          <a:r>
            <a:rPr lang="en-GB" sz="900" b="1" dirty="0">
              <a:solidFill>
                <a:sysClr val="windowText" lastClr="000000"/>
              </a:solidFill>
              <a:effectLst/>
              <a:latin typeface="Arial" panose="020B0604020202020204" pitchFamily="34" charset="0"/>
              <a:ea typeface="+mn-ea"/>
              <a:cs typeface="Arial" panose="020B0604020202020204" pitchFamily="34" charset="0"/>
            </a:rPr>
            <a:t> </a:t>
          </a:r>
          <a:r>
            <a:rPr lang="lv-LV" sz="900" b="1" dirty="0">
              <a:solidFill>
                <a:sysClr val="windowText" lastClr="000000"/>
              </a:solidFill>
              <a:effectLst/>
              <a:latin typeface="Arial" panose="020B0604020202020204" pitchFamily="34" charset="0"/>
              <a:ea typeface="+mn-ea"/>
              <a:cs typeface="Arial" panose="020B0604020202020204" pitchFamily="34" charset="0"/>
            </a:rPr>
            <a:t>svarīgi </a:t>
          </a:r>
        </a:p>
      </cdr:txBody>
    </cdr:sp>
  </cdr:relSizeAnchor>
  <cdr:relSizeAnchor xmlns:cdr="http://schemas.openxmlformats.org/drawingml/2006/chartDrawing">
    <cdr:from>
      <cdr:x>0.89846</cdr:x>
      <cdr:y>0</cdr:y>
    </cdr:from>
    <cdr:to>
      <cdr:x>1</cdr:x>
      <cdr:y>0.08505</cdr:y>
    </cdr:to>
    <cdr:sp macro="" textlink="">
      <cdr:nvSpPr>
        <cdr:cNvPr id="8" name="TextBox 2">
          <a:extLst xmlns:a="http://schemas.openxmlformats.org/drawingml/2006/main">
            <a:ext uri="{FF2B5EF4-FFF2-40B4-BE49-F238E27FC236}">
              <a16:creationId xmlns:a16="http://schemas.microsoft.com/office/drawing/2014/main" id="{3B09A69B-A5DB-934F-F8C3-F68C5A23E913}"/>
            </a:ext>
          </a:extLst>
        </cdr:cNvPr>
        <cdr:cNvSpPr txBox="1"/>
      </cdr:nvSpPr>
      <cdr:spPr>
        <a:xfrm xmlns:a="http://schemas.openxmlformats.org/drawingml/2006/main">
          <a:off x="5447927" y="0"/>
          <a:ext cx="615699" cy="504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0.51845</cdr:x>
      <cdr:y>0</cdr:y>
    </cdr:from>
    <cdr:to>
      <cdr:x>0.61345</cdr:x>
      <cdr:y>0.08505</cdr:y>
    </cdr:to>
    <cdr:sp macro="" textlink="">
      <cdr:nvSpPr>
        <cdr:cNvPr id="9" name="TextBox 2">
          <a:extLst xmlns:a="http://schemas.openxmlformats.org/drawingml/2006/main">
            <a:ext uri="{FF2B5EF4-FFF2-40B4-BE49-F238E27FC236}">
              <a16:creationId xmlns:a16="http://schemas.microsoft.com/office/drawing/2014/main" id="{6446C251-9583-AF5E-C708-188D187EF6AA}"/>
            </a:ext>
          </a:extLst>
        </cdr:cNvPr>
        <cdr:cNvSpPr txBox="1"/>
      </cdr:nvSpPr>
      <cdr:spPr>
        <a:xfrm xmlns:a="http://schemas.openxmlformats.org/drawingml/2006/main">
          <a:off x="3143672" y="0"/>
          <a:ext cx="576064" cy="504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Drīzāk svarīgi </a:t>
          </a:r>
        </a:p>
      </cdr:txBody>
    </cdr:sp>
  </cdr:relSizeAnchor>
</c:userShapes>
</file>

<file path=ppt/drawings/drawing66.xml><?xml version="1.0" encoding="utf-8"?>
<c:userShapes xmlns:c="http://schemas.openxmlformats.org/drawingml/2006/chart">
  <cdr:relSizeAnchor xmlns:cdr="http://schemas.openxmlformats.org/drawingml/2006/chartDrawing">
    <cdr:from>
      <cdr:x>0</cdr:x>
      <cdr:y>0.80185</cdr:y>
    </cdr:from>
    <cdr:to>
      <cdr:x>0.53439</cdr:x>
      <cdr:y>0.83223</cdr:y>
    </cdr:to>
    <cdr:sp macro="" textlink="">
      <cdr:nvSpPr>
        <cdr:cNvPr id="3" name="TextBox 2">
          <a:extLst xmlns:a="http://schemas.openxmlformats.org/drawingml/2006/main">
            <a:ext uri="{FF2B5EF4-FFF2-40B4-BE49-F238E27FC236}">
              <a16:creationId xmlns:a16="http://schemas.microsoft.com/office/drawing/2014/main" id="{F1679746-AA85-9CA3-A0EC-685426F8E0AF}"/>
            </a:ext>
          </a:extLst>
        </cdr:cNvPr>
        <cdr:cNvSpPr txBox="1"/>
      </cdr:nvSpPr>
      <cdr:spPr>
        <a:xfrm xmlns:a="http://schemas.openxmlformats.org/drawingml/2006/main">
          <a:off x="0" y="4751442"/>
          <a:ext cx="3240360" cy="180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0.0224</cdr:x>
      <cdr:y>0.60493</cdr:y>
    </cdr:from>
    <cdr:to>
      <cdr:x>0.46781</cdr:x>
      <cdr:y>0.65154</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6525" y="3584575"/>
          <a:ext cx="2714670"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0.36814</cdr:x>
      <cdr:y>0</cdr:y>
    </cdr:from>
    <cdr:to>
      <cdr:x>0.45127</cdr:x>
      <cdr:y>0.08505</cdr:y>
    </cdr:to>
    <cdr:sp macro="" textlink="">
      <cdr:nvSpPr>
        <cdr:cNvPr id="2" name="TextBox 1">
          <a:extLst xmlns:a="http://schemas.openxmlformats.org/drawingml/2006/main">
            <a:ext uri="{FF2B5EF4-FFF2-40B4-BE49-F238E27FC236}">
              <a16:creationId xmlns:a16="http://schemas.microsoft.com/office/drawing/2014/main" id="{3D10C462-5185-71F1-B876-BB0A4F42994A}"/>
            </a:ext>
          </a:extLst>
        </cdr:cNvPr>
        <cdr:cNvSpPr txBox="1"/>
      </cdr:nvSpPr>
      <cdr:spPr>
        <a:xfrm xmlns:a="http://schemas.openxmlformats.org/drawingml/2006/main">
          <a:off x="2232248" y="0"/>
          <a:ext cx="504056" cy="504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Nemaz</a:t>
          </a:r>
          <a:r>
            <a:rPr lang="en-GB" sz="900" b="1" dirty="0">
              <a:solidFill>
                <a:sysClr val="windowText" lastClr="000000"/>
              </a:solidFill>
              <a:effectLst/>
              <a:latin typeface="Arial" panose="020B0604020202020204" pitchFamily="34" charset="0"/>
              <a:ea typeface="+mn-ea"/>
              <a:cs typeface="Arial" panose="020B0604020202020204" pitchFamily="34" charset="0"/>
            </a:rPr>
            <a:t> ne</a:t>
          </a:r>
          <a:r>
            <a:rPr lang="lv-LV" sz="900" b="1" dirty="0">
              <a:solidFill>
                <a:sysClr val="windowText" lastClr="000000"/>
              </a:solidFill>
              <a:effectLst/>
              <a:latin typeface="Arial" panose="020B0604020202020204" pitchFamily="34" charset="0"/>
              <a:ea typeface="+mn-ea"/>
              <a:cs typeface="Arial" panose="020B0604020202020204" pitchFamily="34" charset="0"/>
            </a:rPr>
            <a:t>būtu</a:t>
          </a:r>
          <a:r>
            <a:rPr lang="en-GB" sz="900" b="1" dirty="0">
              <a:solidFill>
                <a:sysClr val="windowText" lastClr="000000"/>
              </a:solidFill>
              <a:effectLst/>
              <a:latin typeface="Arial" panose="020B0604020202020204" pitchFamily="34" charset="0"/>
              <a:ea typeface="+mn-ea"/>
              <a:cs typeface="Arial" panose="020B0604020202020204" pitchFamily="34" charset="0"/>
            </a:rPr>
            <a:t> </a:t>
          </a:r>
          <a:r>
            <a:rPr lang="lv-LV" sz="900" b="1" dirty="0">
              <a:solidFill>
                <a:sysClr val="windowText" lastClr="000000"/>
              </a:solidFill>
              <a:effectLst/>
              <a:latin typeface="Arial" panose="020B0604020202020204" pitchFamily="34" charset="0"/>
              <a:ea typeface="+mn-ea"/>
              <a:cs typeface="Arial" panose="020B0604020202020204" pitchFamily="34" charset="0"/>
            </a:rPr>
            <a:t>svarīgi</a:t>
          </a:r>
          <a:r>
            <a:rPr lang="en-GB" sz="900" b="1" dirty="0">
              <a:solidFill>
                <a:sysClr val="windowText" lastClr="000000"/>
              </a:solidFill>
              <a:effectLst/>
              <a:latin typeface="Arial" panose="020B0604020202020204" pitchFamily="34" charset="0"/>
              <a:ea typeface="+mn-ea"/>
              <a:cs typeface="Arial" panose="020B0604020202020204" pitchFamily="34" charset="0"/>
            </a:rPr>
            <a:t> </a:t>
          </a:r>
        </a:p>
      </cdr:txBody>
    </cdr:sp>
  </cdr:relSizeAnchor>
  <cdr:relSizeAnchor xmlns:cdr="http://schemas.openxmlformats.org/drawingml/2006/chartDrawing">
    <cdr:from>
      <cdr:x>0.61752</cdr:x>
      <cdr:y>0</cdr:y>
    </cdr:from>
    <cdr:to>
      <cdr:x>0.90253</cdr:x>
      <cdr:y>0.08505</cdr:y>
    </cdr:to>
    <cdr:sp macro="" textlink="">
      <cdr:nvSpPr>
        <cdr:cNvPr id="4" name="TextBox 2">
          <a:extLst xmlns:a="http://schemas.openxmlformats.org/drawingml/2006/main">
            <a:ext uri="{FF2B5EF4-FFF2-40B4-BE49-F238E27FC236}">
              <a16:creationId xmlns:a16="http://schemas.microsoft.com/office/drawing/2014/main" id="{518E94AC-D116-4831-6D87-3E8AC828B1B9}"/>
            </a:ext>
          </a:extLst>
        </cdr:cNvPr>
        <cdr:cNvSpPr txBox="1"/>
      </cdr:nvSpPr>
      <cdr:spPr>
        <a:xfrm xmlns:a="http://schemas.openxmlformats.org/drawingml/2006/main">
          <a:off x="3744416" y="0"/>
          <a:ext cx="1728192" cy="504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Ļoti</a:t>
          </a:r>
          <a:r>
            <a:rPr lang="en-GB" sz="900" b="1" dirty="0">
              <a:solidFill>
                <a:schemeClr val="bg1"/>
              </a:solidFill>
              <a:effectLst/>
              <a:latin typeface="Arial" panose="020B0604020202020204" pitchFamily="34" charset="0"/>
              <a:ea typeface="+mn-ea"/>
              <a:cs typeface="Arial" panose="020B0604020202020204" pitchFamily="34" charset="0"/>
            </a:rPr>
            <a:t>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a:t>
          </a:r>
        </a:p>
      </cdr:txBody>
    </cdr:sp>
  </cdr:relSizeAnchor>
  <cdr:relSizeAnchor xmlns:cdr="http://schemas.openxmlformats.org/drawingml/2006/chartDrawing">
    <cdr:from>
      <cdr:x>0.45127</cdr:x>
      <cdr:y>0</cdr:y>
    </cdr:from>
    <cdr:to>
      <cdr:x>0.53439</cdr:x>
      <cdr:y>0.08505</cdr:y>
    </cdr:to>
    <cdr:sp macro="" textlink="">
      <cdr:nvSpPr>
        <cdr:cNvPr id="6" name="TextBox 2">
          <a:extLst xmlns:a="http://schemas.openxmlformats.org/drawingml/2006/main">
            <a:ext uri="{FF2B5EF4-FFF2-40B4-BE49-F238E27FC236}">
              <a16:creationId xmlns:a16="http://schemas.microsoft.com/office/drawing/2014/main" id="{36A28F7D-D423-E49C-3CB6-722ED12C2F1C}"/>
            </a:ext>
          </a:extLst>
        </cdr:cNvPr>
        <cdr:cNvSpPr txBox="1"/>
      </cdr:nvSpPr>
      <cdr:spPr>
        <a:xfrm xmlns:a="http://schemas.openxmlformats.org/drawingml/2006/main">
          <a:off x="2736303" y="0"/>
          <a:ext cx="504057" cy="504000"/>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a:solidFill>
                <a:sysClr val="windowText" lastClr="000000"/>
              </a:solidFill>
              <a:effectLst/>
              <a:latin typeface="Arial" panose="020B0604020202020204" pitchFamily="34" charset="0"/>
              <a:ea typeface="+mn-ea"/>
              <a:cs typeface="Arial" panose="020B0604020202020204" pitchFamily="34" charset="0"/>
            </a:rPr>
            <a:t>Drīzāk neb</a:t>
          </a:r>
          <a:r>
            <a:rPr lang="lv-LV" sz="900" b="1">
              <a:solidFill>
                <a:sysClr val="windowText" lastClr="000000"/>
              </a:solidFill>
              <a:effectLst/>
              <a:latin typeface="Arial" panose="020B0604020202020204" pitchFamily="34" charset="0"/>
              <a:ea typeface="+mn-ea"/>
              <a:cs typeface="Arial" panose="020B0604020202020204" pitchFamily="34" charset="0"/>
            </a:rPr>
            <a:t>ūtu</a:t>
          </a:r>
          <a:r>
            <a:rPr lang="en-GB" sz="900" b="1">
              <a:solidFill>
                <a:sysClr val="windowText" lastClr="000000"/>
              </a:solidFill>
              <a:effectLst/>
              <a:latin typeface="Arial" panose="020B0604020202020204" pitchFamily="34" charset="0"/>
              <a:ea typeface="+mn-ea"/>
              <a:cs typeface="Arial" panose="020B0604020202020204" pitchFamily="34" charset="0"/>
            </a:rPr>
            <a:t> svarīgi </a:t>
          </a:r>
        </a:p>
      </cdr:txBody>
    </cdr:sp>
  </cdr:relSizeAnchor>
  <cdr:relSizeAnchor xmlns:cdr="http://schemas.openxmlformats.org/drawingml/2006/chartDrawing">
    <cdr:from>
      <cdr:x>0.90253</cdr:x>
      <cdr:y>0</cdr:y>
    </cdr:from>
    <cdr:to>
      <cdr:x>0.98566</cdr:x>
      <cdr:y>0.08505</cdr:y>
    </cdr:to>
    <cdr:sp macro="" textlink="">
      <cdr:nvSpPr>
        <cdr:cNvPr id="12" name="TextBox 2">
          <a:extLst xmlns:a="http://schemas.openxmlformats.org/drawingml/2006/main">
            <a:ext uri="{FF2B5EF4-FFF2-40B4-BE49-F238E27FC236}">
              <a16:creationId xmlns:a16="http://schemas.microsoft.com/office/drawing/2014/main" id="{ED15B18E-F549-2A2A-08C7-B9CF96847552}"/>
            </a:ext>
          </a:extLst>
        </cdr:cNvPr>
        <cdr:cNvSpPr txBox="1"/>
      </cdr:nvSpPr>
      <cdr:spPr>
        <a:xfrm xmlns:a="http://schemas.openxmlformats.org/drawingml/2006/main">
          <a:off x="5472607" y="0"/>
          <a:ext cx="504057" cy="504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0.53439</cdr:x>
      <cdr:y>0</cdr:y>
    </cdr:from>
    <cdr:to>
      <cdr:x>0.61752</cdr:x>
      <cdr:y>0.08505</cdr:y>
    </cdr:to>
    <cdr:sp macro="" textlink="">
      <cdr:nvSpPr>
        <cdr:cNvPr id="13" name="TextBox 2">
          <a:extLst xmlns:a="http://schemas.openxmlformats.org/drawingml/2006/main">
            <a:ext uri="{FF2B5EF4-FFF2-40B4-BE49-F238E27FC236}">
              <a16:creationId xmlns:a16="http://schemas.microsoft.com/office/drawing/2014/main" id="{83739B2C-4763-6059-4605-DC48D047DF99}"/>
            </a:ext>
          </a:extLst>
        </cdr:cNvPr>
        <cdr:cNvSpPr txBox="1"/>
      </cdr:nvSpPr>
      <cdr:spPr>
        <a:xfrm xmlns:a="http://schemas.openxmlformats.org/drawingml/2006/main">
          <a:off x="3240360" y="0"/>
          <a:ext cx="504056" cy="504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Drīzāk svarīgi </a:t>
          </a:r>
        </a:p>
      </cdr:txBody>
    </cdr:sp>
  </cdr:relSizeAnchor>
</c:userShapes>
</file>

<file path=ppt/drawings/drawing67.xml><?xml version="1.0" encoding="utf-8"?>
<c:userShapes xmlns:c="http://schemas.openxmlformats.org/drawingml/2006/chart">
  <cdr:relSizeAnchor xmlns:cdr="http://schemas.openxmlformats.org/drawingml/2006/chartDrawing">
    <cdr:from>
      <cdr:x>0.87601</cdr:x>
      <cdr:y>0.49453</cdr:y>
    </cdr:from>
    <cdr:to>
      <cdr:x>0.89977</cdr:x>
      <cdr:y>0.65478</cdr:y>
    </cdr:to>
    <cdr:cxnSp macro="">
      <cdr:nvCxnSpPr>
        <cdr:cNvPr id="5" name="Straight Arrow Connector 4">
          <a:extLst xmlns:a="http://schemas.openxmlformats.org/drawingml/2006/main">
            <a:ext uri="{FF2B5EF4-FFF2-40B4-BE49-F238E27FC236}">
              <a16:creationId xmlns:a16="http://schemas.microsoft.com/office/drawing/2014/main" id="{FDE9D2D6-0725-3462-F043-22469F01C60C}"/>
            </a:ext>
          </a:extLst>
        </cdr:cNvPr>
        <cdr:cNvCxnSpPr>
          <a:cxnSpLocks xmlns:a="http://schemas.openxmlformats.org/drawingml/2006/main"/>
        </cdr:cNvCxnSpPr>
      </cdr:nvCxnSpPr>
      <cdr:spPr>
        <a:xfrm xmlns:a="http://schemas.openxmlformats.org/drawingml/2006/main" flipV="1">
          <a:off x="5309828" y="2929880"/>
          <a:ext cx="144016" cy="949372"/>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0.61368</cdr:x>
      <cdr:y>0.15743</cdr:y>
    </cdr:from>
    <cdr:to>
      <cdr:x>0.64932</cdr:x>
      <cdr:y>0.26073</cdr:y>
    </cdr:to>
    <cdr:cxnSp macro="">
      <cdr:nvCxnSpPr>
        <cdr:cNvPr id="10" name="Straight Arrow Connector 9">
          <a:extLst xmlns:a="http://schemas.openxmlformats.org/drawingml/2006/main">
            <a:ext uri="{FF2B5EF4-FFF2-40B4-BE49-F238E27FC236}">
              <a16:creationId xmlns:a16="http://schemas.microsoft.com/office/drawing/2014/main" id="{26B13FE0-523C-BD28-B93E-D26556C3A5D9}"/>
            </a:ext>
          </a:extLst>
        </cdr:cNvPr>
        <cdr:cNvCxnSpPr>
          <a:cxnSpLocks xmlns:a="http://schemas.openxmlformats.org/drawingml/2006/main"/>
        </cdr:cNvCxnSpPr>
      </cdr:nvCxnSpPr>
      <cdr:spPr>
        <a:xfrm xmlns:a="http://schemas.openxmlformats.org/drawingml/2006/main" flipV="1">
          <a:off x="3719736" y="932687"/>
          <a:ext cx="216024" cy="612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8.xml><?xml version="1.0" encoding="utf-8"?>
<c:userShapes xmlns:c="http://schemas.openxmlformats.org/drawingml/2006/chart">
  <cdr:relSizeAnchor xmlns:cdr="http://schemas.openxmlformats.org/drawingml/2006/chartDrawing">
    <cdr:from>
      <cdr:x>6.13723E-5</cdr:x>
      <cdr:y>0.78992</cdr:y>
    </cdr:from>
    <cdr:to>
      <cdr:x>0.53507</cdr:x>
      <cdr:y>0.81375</cdr:y>
    </cdr:to>
    <cdr:sp macro="" textlink="">
      <cdr:nvSpPr>
        <cdr:cNvPr id="6" name="TextBox 2">
          <a:extLst xmlns:a="http://schemas.openxmlformats.org/drawingml/2006/main">
            <a:ext uri="{FF2B5EF4-FFF2-40B4-BE49-F238E27FC236}">
              <a16:creationId xmlns:a16="http://schemas.microsoft.com/office/drawing/2014/main" id="{9BC804E8-0278-C048-FD29-41D9C157AA80}"/>
            </a:ext>
          </a:extLst>
        </cdr:cNvPr>
        <cdr:cNvSpPr txBox="1"/>
      </cdr:nvSpPr>
      <cdr:spPr>
        <a:xfrm xmlns:a="http://schemas.openxmlformats.org/drawingml/2006/main">
          <a:off x="372" y="4679921"/>
          <a:ext cx="3242905" cy="141198"/>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0.03958</cdr:x>
      <cdr:y>0.60504</cdr:y>
    </cdr:from>
    <cdr:to>
      <cdr:x>0.4849</cdr:x>
      <cdr:y>0.65166</cdr:y>
    </cdr:to>
    <cdr:sp macro="" textlink="">
      <cdr:nvSpPr>
        <cdr:cNvPr id="7" name="TextBox 1">
          <a:extLst xmlns:a="http://schemas.openxmlformats.org/drawingml/2006/main">
            <a:ext uri="{FF2B5EF4-FFF2-40B4-BE49-F238E27FC236}">
              <a16:creationId xmlns:a16="http://schemas.microsoft.com/office/drawing/2014/main" id="{3338479E-C46C-9FBC-5D95-A2B421F406A8}"/>
            </a:ext>
          </a:extLst>
        </cdr:cNvPr>
        <cdr:cNvSpPr txBox="1"/>
      </cdr:nvSpPr>
      <cdr:spPr>
        <a:xfrm xmlns:a="http://schemas.openxmlformats.org/drawingml/2006/main">
          <a:off x="241300" y="3584575"/>
          <a:ext cx="2714625" cy="2762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userShapes>
</file>

<file path=ppt/drawings/drawing69.xml><?xml version="1.0" encoding="utf-8"?>
<c:userShapes xmlns:c="http://schemas.openxmlformats.org/drawingml/2006/chart">
  <cdr:relSizeAnchor xmlns:cdr="http://schemas.openxmlformats.org/drawingml/2006/chartDrawing">
    <cdr:from>
      <cdr:x>0.6612</cdr:x>
      <cdr:y>0.15647</cdr:y>
    </cdr:from>
    <cdr:to>
      <cdr:x>0.69684</cdr:x>
      <cdr:y>0.26326</cdr:y>
    </cdr:to>
    <cdr:cxnSp macro="">
      <cdr:nvCxnSpPr>
        <cdr:cNvPr id="2" name="Straight Arrow Connector 1">
          <a:extLst xmlns:a="http://schemas.openxmlformats.org/drawingml/2006/main">
            <a:ext uri="{FF2B5EF4-FFF2-40B4-BE49-F238E27FC236}">
              <a16:creationId xmlns:a16="http://schemas.microsoft.com/office/drawing/2014/main" id="{3E9133DD-0F74-614C-C6BF-5A042136A0C4}"/>
            </a:ext>
          </a:extLst>
        </cdr:cNvPr>
        <cdr:cNvCxnSpPr>
          <a:cxnSpLocks xmlns:a="http://schemas.openxmlformats.org/drawingml/2006/main"/>
        </cdr:cNvCxnSpPr>
      </cdr:nvCxnSpPr>
      <cdr:spPr>
        <a:xfrm xmlns:a="http://schemas.openxmlformats.org/drawingml/2006/main" flipV="1">
          <a:off x="4007768" y="949519"/>
          <a:ext cx="216024" cy="648072"/>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0.80376</cdr:x>
      <cdr:y>0.16833</cdr:y>
    </cdr:from>
    <cdr:to>
      <cdr:x>0.8394</cdr:x>
      <cdr:y>0.25139</cdr:y>
    </cdr:to>
    <cdr:cxnSp macro="">
      <cdr:nvCxnSpPr>
        <cdr:cNvPr id="3" name="Straight Arrow Connector 2">
          <a:extLst xmlns:a="http://schemas.openxmlformats.org/drawingml/2006/main">
            <a:ext uri="{FF2B5EF4-FFF2-40B4-BE49-F238E27FC236}">
              <a16:creationId xmlns:a16="http://schemas.microsoft.com/office/drawing/2014/main" id="{AC7F511F-15AD-FAC9-EF52-A3F79ABF04C4}"/>
            </a:ext>
          </a:extLst>
        </cdr:cNvPr>
        <cdr:cNvCxnSpPr>
          <a:cxnSpLocks xmlns:a="http://schemas.openxmlformats.org/drawingml/2006/main"/>
        </cdr:cNvCxnSpPr>
      </cdr:nvCxnSpPr>
      <cdr:spPr>
        <a:xfrm xmlns:a="http://schemas.openxmlformats.org/drawingml/2006/main">
          <a:off x="4871864" y="1021527"/>
          <a:ext cx="216024" cy="50405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0.88692</cdr:x>
      <cdr:y>0.16833</cdr:y>
    </cdr:from>
    <cdr:to>
      <cdr:x>0.91068</cdr:x>
      <cdr:y>0.25139</cdr:y>
    </cdr:to>
    <cdr:cxnSp macro="">
      <cdr:nvCxnSpPr>
        <cdr:cNvPr id="8" name="Straight Arrow Connector 7">
          <a:extLst xmlns:a="http://schemas.openxmlformats.org/drawingml/2006/main">
            <a:ext uri="{FF2B5EF4-FFF2-40B4-BE49-F238E27FC236}">
              <a16:creationId xmlns:a16="http://schemas.microsoft.com/office/drawing/2014/main" id="{AC7F511F-15AD-FAC9-EF52-A3F79ABF04C4}"/>
            </a:ext>
          </a:extLst>
        </cdr:cNvPr>
        <cdr:cNvCxnSpPr>
          <a:cxnSpLocks xmlns:a="http://schemas.openxmlformats.org/drawingml/2006/main"/>
        </cdr:cNvCxnSpPr>
      </cdr:nvCxnSpPr>
      <cdr:spPr>
        <a:xfrm xmlns:a="http://schemas.openxmlformats.org/drawingml/2006/main">
          <a:off x="5375923" y="1021527"/>
          <a:ext cx="144013" cy="50405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0.01591</cdr:x>
      <cdr:y>0.59792</cdr:y>
    </cdr:from>
    <cdr:to>
      <cdr:x>0.47346</cdr:x>
      <cdr:y>0.63439</cdr:y>
    </cdr:to>
    <cdr:sp macro="" textlink="">
      <cdr:nvSpPr>
        <cdr:cNvPr id="3" name="TextBox 1">
          <a:extLst xmlns:a="http://schemas.openxmlformats.org/drawingml/2006/main">
            <a:ext uri="{FF2B5EF4-FFF2-40B4-BE49-F238E27FC236}">
              <a16:creationId xmlns:a16="http://schemas.microsoft.com/office/drawing/2014/main" id="{10DF0D8F-EC39-23DA-9B80-B33135C0C48E}"/>
            </a:ext>
          </a:extLst>
        </cdr:cNvPr>
        <cdr:cNvSpPr txBox="1"/>
      </cdr:nvSpPr>
      <cdr:spPr>
        <a:xfrm xmlns:a="http://schemas.openxmlformats.org/drawingml/2006/main">
          <a:off x="96421" y="3542431"/>
          <a:ext cx="2773380" cy="21602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0.00436</cdr:x>
      <cdr:y>0.79239</cdr:y>
    </cdr:from>
    <cdr:to>
      <cdr:x>0.58211</cdr:x>
      <cdr:y>0.82885</cdr:y>
    </cdr:to>
    <cdr:sp macro="" textlink="">
      <cdr:nvSpPr>
        <cdr:cNvPr id="4" name="TextBox 1">
          <a:extLst xmlns:a="http://schemas.openxmlformats.org/drawingml/2006/main">
            <a:ext uri="{FF2B5EF4-FFF2-40B4-BE49-F238E27FC236}">
              <a16:creationId xmlns:a16="http://schemas.microsoft.com/office/drawing/2014/main" id="{95CA974E-077C-53F6-2F3D-C1F32BD6B96A}"/>
            </a:ext>
          </a:extLst>
        </cdr:cNvPr>
        <cdr:cNvSpPr txBox="1"/>
      </cdr:nvSpPr>
      <cdr:spPr>
        <a:xfrm xmlns:a="http://schemas.openxmlformats.org/drawingml/2006/main">
          <a:off x="26401" y="4694559"/>
          <a:ext cx="3501991" cy="216024"/>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0.43192</cdr:x>
      <cdr:y>0</cdr:y>
    </cdr:from>
    <cdr:to>
      <cdr:x>0.54647</cdr:x>
      <cdr:y>0.08426</cdr:y>
    </cdr:to>
    <cdr:sp macro="" textlink="">
      <cdr:nvSpPr>
        <cdr:cNvPr id="5" name="TextBox 2">
          <a:extLst xmlns:a="http://schemas.openxmlformats.org/drawingml/2006/main">
            <a:ext uri="{FF2B5EF4-FFF2-40B4-BE49-F238E27FC236}">
              <a16:creationId xmlns:a16="http://schemas.microsoft.com/office/drawing/2014/main" id="{5B2D2101-67B1-88F2-B949-3F8D925FE0CB}"/>
            </a:ext>
          </a:extLst>
        </cdr:cNvPr>
        <cdr:cNvSpPr txBox="1"/>
      </cdr:nvSpPr>
      <cdr:spPr>
        <a:xfrm xmlns:a="http://schemas.openxmlformats.org/drawingml/2006/main">
          <a:off x="2618025" y="-750665"/>
          <a:ext cx="694342"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0.77219</cdr:x>
      <cdr:y>0</cdr:y>
    </cdr:from>
    <cdr:to>
      <cdr:x>0.84347</cdr:x>
      <cdr:y>0.08426</cdr:y>
    </cdr:to>
    <cdr:sp macro="" textlink="">
      <cdr:nvSpPr>
        <cdr:cNvPr id="6" name="TextBox 2">
          <a:extLst xmlns:a="http://schemas.openxmlformats.org/drawingml/2006/main">
            <a:ext uri="{FF2B5EF4-FFF2-40B4-BE49-F238E27FC236}">
              <a16:creationId xmlns:a16="http://schemas.microsoft.com/office/drawing/2014/main" id="{41C0EDF1-7A7A-EF82-D451-18EDD7EDA094}"/>
            </a:ext>
          </a:extLst>
        </cdr:cNvPr>
        <cdr:cNvSpPr txBox="1"/>
      </cdr:nvSpPr>
      <cdr:spPr>
        <a:xfrm xmlns:a="http://schemas.openxmlformats.org/drawingml/2006/main">
          <a:off x="4680520" y="0"/>
          <a:ext cx="432048"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0.54647</cdr:x>
      <cdr:y>0</cdr:y>
    </cdr:from>
    <cdr:to>
      <cdr:x>0.65897</cdr:x>
      <cdr:y>0.08426</cdr:y>
    </cdr:to>
    <cdr:sp macro="" textlink="">
      <cdr:nvSpPr>
        <cdr:cNvPr id="7" name="TextBox 2">
          <a:extLst xmlns:a="http://schemas.openxmlformats.org/drawingml/2006/main">
            <a:ext uri="{FF2B5EF4-FFF2-40B4-BE49-F238E27FC236}">
              <a16:creationId xmlns:a16="http://schemas.microsoft.com/office/drawing/2014/main" id="{478BD153-5258-EA51-63B9-6B47BFEDE808}"/>
            </a:ext>
          </a:extLst>
        </cdr:cNvPr>
        <cdr:cNvSpPr txBox="1"/>
      </cdr:nvSpPr>
      <cdr:spPr>
        <a:xfrm xmlns:a="http://schemas.openxmlformats.org/drawingml/2006/main">
          <a:off x="3312367" y="-750665"/>
          <a:ext cx="68189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0.84347</cdr:x>
      <cdr:y>0</cdr:y>
    </cdr:from>
    <cdr:to>
      <cdr:x>0.92663</cdr:x>
      <cdr:y>0.08426</cdr:y>
    </cdr:to>
    <cdr:sp macro="" textlink="">
      <cdr:nvSpPr>
        <cdr:cNvPr id="14" name="TextBox 2">
          <a:extLst xmlns:a="http://schemas.openxmlformats.org/drawingml/2006/main">
            <a:ext uri="{FF2B5EF4-FFF2-40B4-BE49-F238E27FC236}">
              <a16:creationId xmlns:a16="http://schemas.microsoft.com/office/drawing/2014/main" id="{60830967-5F69-2600-C243-CA1595084FA7}"/>
            </a:ext>
          </a:extLst>
        </cdr:cNvPr>
        <cdr:cNvSpPr txBox="1"/>
      </cdr:nvSpPr>
      <cdr:spPr>
        <a:xfrm xmlns:a="http://schemas.openxmlformats.org/drawingml/2006/main">
          <a:off x="5112568" y="0"/>
          <a:ext cx="504055"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Nekad </a:t>
          </a:r>
        </a:p>
      </cdr:txBody>
    </cdr:sp>
  </cdr:relSizeAnchor>
  <cdr:relSizeAnchor xmlns:cdr="http://schemas.openxmlformats.org/drawingml/2006/chartDrawing">
    <cdr:from>
      <cdr:x>0.92256</cdr:x>
      <cdr:y>0</cdr:y>
    </cdr:from>
    <cdr:to>
      <cdr:x>1</cdr:x>
      <cdr:y>0.08426</cdr:y>
    </cdr:to>
    <cdr:sp macro="" textlink="">
      <cdr:nvSpPr>
        <cdr:cNvPr id="15" name="TextBox 2">
          <a:extLst xmlns:a="http://schemas.openxmlformats.org/drawingml/2006/main">
            <a:ext uri="{FF2B5EF4-FFF2-40B4-BE49-F238E27FC236}">
              <a16:creationId xmlns:a16="http://schemas.microsoft.com/office/drawing/2014/main" id="{DFBDD542-495F-F7EE-94EB-BA00D187BEC7}"/>
            </a:ext>
          </a:extLst>
        </cdr:cNvPr>
        <cdr:cNvSpPr txBox="1"/>
      </cdr:nvSpPr>
      <cdr:spPr>
        <a:xfrm xmlns:a="http://schemas.openxmlformats.org/drawingml/2006/main">
          <a:off x="5591944" y="-750665"/>
          <a:ext cx="469420" cy="499203"/>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0.65897</cdr:x>
      <cdr:y>0</cdr:y>
    </cdr:from>
    <cdr:to>
      <cdr:x>0.77219</cdr:x>
      <cdr:y>0.08426</cdr:y>
    </cdr:to>
    <cdr:sp macro="" textlink="">
      <cdr:nvSpPr>
        <cdr:cNvPr id="16" name="TextBox 2">
          <a:extLst xmlns:a="http://schemas.openxmlformats.org/drawingml/2006/main">
            <a:ext uri="{FF2B5EF4-FFF2-40B4-BE49-F238E27FC236}">
              <a16:creationId xmlns:a16="http://schemas.microsoft.com/office/drawing/2014/main" id="{88214C5E-6267-CA81-FE36-49FD1D9E7CEE}"/>
            </a:ext>
          </a:extLst>
        </cdr:cNvPr>
        <cdr:cNvSpPr txBox="1"/>
      </cdr:nvSpPr>
      <cdr:spPr>
        <a:xfrm xmlns:a="http://schemas.openxmlformats.org/drawingml/2006/main">
          <a:off x="3994258" y="-750665"/>
          <a:ext cx="68626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userShapes>
</file>

<file path=ppt/drawings/drawing70.xml><?xml version="1.0" encoding="utf-8"?>
<c:userShapes xmlns:c="http://schemas.openxmlformats.org/drawingml/2006/chart">
  <cdr:relSizeAnchor xmlns:cdr="http://schemas.openxmlformats.org/drawingml/2006/chartDrawing">
    <cdr:from>
      <cdr:x>0</cdr:x>
      <cdr:y>0.78992</cdr:y>
    </cdr:from>
    <cdr:to>
      <cdr:x>0.54076</cdr:x>
      <cdr:y>0.82551</cdr:y>
    </cdr:to>
    <cdr:sp macro="" textlink="">
      <cdr:nvSpPr>
        <cdr:cNvPr id="6" name="TextBox 2">
          <a:extLst xmlns:a="http://schemas.openxmlformats.org/drawingml/2006/main">
            <a:ext uri="{FF2B5EF4-FFF2-40B4-BE49-F238E27FC236}">
              <a16:creationId xmlns:a16="http://schemas.microsoft.com/office/drawing/2014/main" id="{9BC804E8-0278-C048-FD29-41D9C157AA80}"/>
            </a:ext>
          </a:extLst>
        </cdr:cNvPr>
        <cdr:cNvSpPr txBox="1"/>
      </cdr:nvSpPr>
      <cdr:spPr>
        <a:xfrm xmlns:a="http://schemas.openxmlformats.org/drawingml/2006/main">
          <a:off x="0" y="4794498"/>
          <a:ext cx="3277733" cy="21600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0.04014</cdr:x>
      <cdr:y>0.60476</cdr:y>
    </cdr:from>
    <cdr:to>
      <cdr:x>0.48546</cdr:x>
      <cdr:y>0.65659</cdr:y>
    </cdr:to>
    <cdr:sp macro="" textlink="">
      <cdr:nvSpPr>
        <cdr:cNvPr id="7" name="TextBox 1">
          <a:extLst xmlns:a="http://schemas.openxmlformats.org/drawingml/2006/main">
            <a:ext uri="{FF2B5EF4-FFF2-40B4-BE49-F238E27FC236}">
              <a16:creationId xmlns:a16="http://schemas.microsoft.com/office/drawing/2014/main" id="{3338479E-C46C-9FBC-5D95-A2B421F406A8}"/>
            </a:ext>
          </a:extLst>
        </cdr:cNvPr>
        <cdr:cNvSpPr txBox="1"/>
      </cdr:nvSpPr>
      <cdr:spPr>
        <a:xfrm xmlns:a="http://schemas.openxmlformats.org/drawingml/2006/main">
          <a:off x="243317" y="3582931"/>
          <a:ext cx="2699246" cy="3070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userShapes>
</file>

<file path=ppt/drawings/drawing71.xml><?xml version="1.0" encoding="utf-8"?>
<c:userShapes xmlns:c="http://schemas.openxmlformats.org/drawingml/2006/chart">
  <cdr:relSizeAnchor xmlns:cdr="http://schemas.openxmlformats.org/drawingml/2006/chartDrawing">
    <cdr:from>
      <cdr:x>0.41519</cdr:x>
      <cdr:y>0.01215</cdr:y>
    </cdr:from>
    <cdr:to>
      <cdr:x>0.49832</cdr:x>
      <cdr:y>0.08627</cdr:y>
    </cdr:to>
    <cdr:sp macro="" textlink="">
      <cdr:nvSpPr>
        <cdr:cNvPr id="3" name="TextBox 2">
          <a:extLst xmlns:a="http://schemas.openxmlformats.org/drawingml/2006/main">
            <a:ext uri="{FF2B5EF4-FFF2-40B4-BE49-F238E27FC236}">
              <a16:creationId xmlns:a16="http://schemas.microsoft.com/office/drawing/2014/main" id="{AA8C13E6-03F9-C39A-E2A0-12473BFFF938}"/>
            </a:ext>
          </a:extLst>
        </cdr:cNvPr>
        <cdr:cNvSpPr txBox="1"/>
      </cdr:nvSpPr>
      <cdr:spPr>
        <a:xfrm xmlns:a="http://schemas.openxmlformats.org/drawingml/2006/main">
          <a:off x="2517548" y="72008"/>
          <a:ext cx="504056" cy="439205"/>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Noteikti nē</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0.72395</cdr:x>
      <cdr:y>0.01215</cdr:y>
    </cdr:from>
    <cdr:to>
      <cdr:x>0.90208</cdr:x>
      <cdr:y>0.08627</cdr:y>
    </cdr:to>
    <cdr:sp macro="" textlink="">
      <cdr:nvSpPr>
        <cdr:cNvPr id="5" name="TextBox 2">
          <a:extLst xmlns:a="http://schemas.openxmlformats.org/drawingml/2006/main">
            <a:ext uri="{FF2B5EF4-FFF2-40B4-BE49-F238E27FC236}">
              <a16:creationId xmlns:a16="http://schemas.microsoft.com/office/drawing/2014/main" id="{AAF5F567-C841-17FD-457C-A2007EC06474}"/>
            </a:ext>
          </a:extLst>
        </cdr:cNvPr>
        <cdr:cNvSpPr txBox="1"/>
      </cdr:nvSpPr>
      <cdr:spPr>
        <a:xfrm xmlns:a="http://schemas.openxmlformats.org/drawingml/2006/main">
          <a:off x="4389756" y="72008"/>
          <a:ext cx="1080119" cy="439205"/>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Noteikti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jā</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0.49832</cdr:x>
      <cdr:y>0.01215</cdr:y>
    </cdr:from>
    <cdr:to>
      <cdr:x>0.56957</cdr:x>
      <cdr:y>0.08627</cdr:y>
    </cdr:to>
    <cdr:sp macro="" textlink="">
      <cdr:nvSpPr>
        <cdr:cNvPr id="7" name="TextBox 2">
          <a:extLst xmlns:a="http://schemas.openxmlformats.org/drawingml/2006/main">
            <a:ext uri="{FF2B5EF4-FFF2-40B4-BE49-F238E27FC236}">
              <a16:creationId xmlns:a16="http://schemas.microsoft.com/office/drawing/2014/main" id="{EAEAA4CB-A4FA-1A99-E97B-D16F220E2926}"/>
            </a:ext>
          </a:extLst>
        </cdr:cNvPr>
        <cdr:cNvSpPr txBox="1"/>
      </cdr:nvSpPr>
      <cdr:spPr>
        <a:xfrm xmlns:a="http://schemas.openxmlformats.org/drawingml/2006/main">
          <a:off x="3021604" y="72008"/>
          <a:ext cx="432048" cy="439205"/>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r>
            <a:rPr lang="lv-LV" sz="900" b="1" dirty="0">
              <a:solidFill>
                <a:sysClr val="windowText" lastClr="000000"/>
              </a:solidFill>
              <a:effectLst/>
              <a:latin typeface="Arial" panose="020B0604020202020204" pitchFamily="34" charset="0"/>
              <a:ea typeface="+mn-ea"/>
              <a:cs typeface="Arial" panose="020B0604020202020204" pitchFamily="34" charset="0"/>
            </a:rPr>
            <a:t>nē</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0.90208</cdr:x>
      <cdr:y>0.01215</cdr:y>
    </cdr:from>
    <cdr:to>
      <cdr:x>1</cdr:x>
      <cdr:y>0.08627</cdr:y>
    </cdr:to>
    <cdr:sp macro="" textlink="">
      <cdr:nvSpPr>
        <cdr:cNvPr id="8" name="TextBox 2">
          <a:extLst xmlns:a="http://schemas.openxmlformats.org/drawingml/2006/main">
            <a:ext uri="{FF2B5EF4-FFF2-40B4-BE49-F238E27FC236}">
              <a16:creationId xmlns:a16="http://schemas.microsoft.com/office/drawing/2014/main" id="{3B09A69B-A5DB-934F-F8C3-F68C5A23E913}"/>
            </a:ext>
          </a:extLst>
        </cdr:cNvPr>
        <cdr:cNvSpPr txBox="1"/>
      </cdr:nvSpPr>
      <cdr:spPr>
        <a:xfrm xmlns:a="http://schemas.openxmlformats.org/drawingml/2006/main">
          <a:off x="5469875" y="72008"/>
          <a:ext cx="593751" cy="439205"/>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0.56957</cdr:x>
      <cdr:y>0.01215</cdr:y>
    </cdr:from>
    <cdr:to>
      <cdr:x>0.72395</cdr:x>
      <cdr:y>0.08627</cdr:y>
    </cdr:to>
    <cdr:sp macro="" textlink="">
      <cdr:nvSpPr>
        <cdr:cNvPr id="9" name="TextBox 2">
          <a:extLst xmlns:a="http://schemas.openxmlformats.org/drawingml/2006/main">
            <a:ext uri="{FF2B5EF4-FFF2-40B4-BE49-F238E27FC236}">
              <a16:creationId xmlns:a16="http://schemas.microsoft.com/office/drawing/2014/main" id="{6446C251-9583-AF5E-C708-188D187EF6AA}"/>
            </a:ext>
          </a:extLst>
        </cdr:cNvPr>
        <cdr:cNvSpPr txBox="1"/>
      </cdr:nvSpPr>
      <cdr:spPr>
        <a:xfrm xmlns:a="http://schemas.openxmlformats.org/drawingml/2006/main">
          <a:off x="3453652" y="72008"/>
          <a:ext cx="936104" cy="439205"/>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jā</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0.8427</cdr:x>
      <cdr:y>0.18228</cdr:y>
    </cdr:from>
    <cdr:to>
      <cdr:x>0.8902</cdr:x>
      <cdr:y>0.27341</cdr:y>
    </cdr:to>
    <cdr:cxnSp macro="">
      <cdr:nvCxnSpPr>
        <cdr:cNvPr id="2" name="Straight Arrow Connector 1">
          <a:extLst xmlns:a="http://schemas.openxmlformats.org/drawingml/2006/main">
            <a:ext uri="{FF2B5EF4-FFF2-40B4-BE49-F238E27FC236}">
              <a16:creationId xmlns:a16="http://schemas.microsoft.com/office/drawing/2014/main" id="{D183A000-1BA3-F167-FF63-0170639975A6}"/>
            </a:ext>
          </a:extLst>
        </cdr:cNvPr>
        <cdr:cNvCxnSpPr>
          <a:cxnSpLocks xmlns:a="http://schemas.openxmlformats.org/drawingml/2006/main"/>
        </cdr:cNvCxnSpPr>
      </cdr:nvCxnSpPr>
      <cdr:spPr>
        <a:xfrm xmlns:a="http://schemas.openxmlformats.org/drawingml/2006/main" flipV="1">
          <a:off x="5109836" y="1080120"/>
          <a:ext cx="288032" cy="540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2.xml><?xml version="1.0" encoding="utf-8"?>
<c:userShapes xmlns:c="http://schemas.openxmlformats.org/drawingml/2006/chart">
  <cdr:relSizeAnchor xmlns:cdr="http://schemas.openxmlformats.org/drawingml/2006/chartDrawing">
    <cdr:from>
      <cdr:x>0</cdr:x>
      <cdr:y>0.79782</cdr:y>
    </cdr:from>
    <cdr:to>
      <cdr:x>0.61325</cdr:x>
      <cdr:y>0.82634</cdr:y>
    </cdr:to>
    <cdr:sp macro="" textlink="">
      <cdr:nvSpPr>
        <cdr:cNvPr id="3" name="TextBox 2">
          <a:extLst xmlns:a="http://schemas.openxmlformats.org/drawingml/2006/main">
            <a:ext uri="{FF2B5EF4-FFF2-40B4-BE49-F238E27FC236}">
              <a16:creationId xmlns:a16="http://schemas.microsoft.com/office/drawing/2014/main" id="{F1679746-AA85-9CA3-A0EC-685426F8E0AF}"/>
            </a:ext>
          </a:extLst>
        </cdr:cNvPr>
        <cdr:cNvSpPr txBox="1"/>
      </cdr:nvSpPr>
      <cdr:spPr>
        <a:xfrm xmlns:a="http://schemas.openxmlformats.org/drawingml/2006/main">
          <a:off x="-5951984" y="4727563"/>
          <a:ext cx="3718496" cy="168982"/>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0.0224</cdr:x>
      <cdr:y>0.60493</cdr:y>
    </cdr:from>
    <cdr:to>
      <cdr:x>0.46781</cdr:x>
      <cdr:y>0.65154</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6525" y="3584575"/>
          <a:ext cx="2714670"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0.40376</cdr:x>
      <cdr:y>0.01215</cdr:y>
    </cdr:from>
    <cdr:to>
      <cdr:x>0.48689</cdr:x>
      <cdr:y>0.08627</cdr:y>
    </cdr:to>
    <cdr:sp macro="" textlink="">
      <cdr:nvSpPr>
        <cdr:cNvPr id="7" name="TextBox 1">
          <a:extLst xmlns:a="http://schemas.openxmlformats.org/drawingml/2006/main">
            <a:ext uri="{FF2B5EF4-FFF2-40B4-BE49-F238E27FC236}">
              <a16:creationId xmlns:a16="http://schemas.microsoft.com/office/drawing/2014/main" id="{633287F5-DC63-98C5-01D5-9E5A75A08DA1}"/>
            </a:ext>
          </a:extLst>
        </cdr:cNvPr>
        <cdr:cNvSpPr txBox="1"/>
      </cdr:nvSpPr>
      <cdr:spPr>
        <a:xfrm xmlns:a="http://schemas.openxmlformats.org/drawingml/2006/main">
          <a:off x="2448272" y="72008"/>
          <a:ext cx="504056" cy="439205"/>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Noteikti nē</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0.71252</cdr:x>
      <cdr:y>0.01215</cdr:y>
    </cdr:from>
    <cdr:to>
      <cdr:x>0.87878</cdr:x>
      <cdr:y>0.08627</cdr:y>
    </cdr:to>
    <cdr:sp macro="" textlink="">
      <cdr:nvSpPr>
        <cdr:cNvPr id="8" name="TextBox 2">
          <a:extLst xmlns:a="http://schemas.openxmlformats.org/drawingml/2006/main">
            <a:ext uri="{FF2B5EF4-FFF2-40B4-BE49-F238E27FC236}">
              <a16:creationId xmlns:a16="http://schemas.microsoft.com/office/drawing/2014/main" id="{6D049665-E1D0-042D-D8FF-4B72671DECEA}"/>
            </a:ext>
          </a:extLst>
        </cdr:cNvPr>
        <cdr:cNvSpPr txBox="1"/>
      </cdr:nvSpPr>
      <cdr:spPr>
        <a:xfrm xmlns:a="http://schemas.openxmlformats.org/drawingml/2006/main">
          <a:off x="4320480" y="72008"/>
          <a:ext cx="1008111" cy="439205"/>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Noteikti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jā</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0.48689</cdr:x>
      <cdr:y>0.01215</cdr:y>
    </cdr:from>
    <cdr:to>
      <cdr:x>0.55814</cdr:x>
      <cdr:y>0.08627</cdr:y>
    </cdr:to>
    <cdr:sp macro="" textlink="">
      <cdr:nvSpPr>
        <cdr:cNvPr id="9" name="TextBox 2">
          <a:extLst xmlns:a="http://schemas.openxmlformats.org/drawingml/2006/main">
            <a:ext uri="{FF2B5EF4-FFF2-40B4-BE49-F238E27FC236}">
              <a16:creationId xmlns:a16="http://schemas.microsoft.com/office/drawing/2014/main" id="{C999E3A2-3A15-DF73-DED2-43A83AEA47D7}"/>
            </a:ext>
          </a:extLst>
        </cdr:cNvPr>
        <cdr:cNvSpPr txBox="1"/>
      </cdr:nvSpPr>
      <cdr:spPr>
        <a:xfrm xmlns:a="http://schemas.openxmlformats.org/drawingml/2006/main">
          <a:off x="2952328" y="72008"/>
          <a:ext cx="432048" cy="439205"/>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a:solidFill>
                <a:sysClr val="windowText" lastClr="000000"/>
              </a:solidFill>
              <a:effectLst/>
              <a:latin typeface="Arial" panose="020B0604020202020204" pitchFamily="34" charset="0"/>
              <a:ea typeface="+mn-ea"/>
              <a:cs typeface="Arial" panose="020B0604020202020204" pitchFamily="34" charset="0"/>
            </a:rPr>
            <a:t>Drīzāk </a:t>
          </a:r>
          <a:r>
            <a:rPr lang="lv-LV" sz="900" b="1">
              <a:solidFill>
                <a:sysClr val="windowText" lastClr="000000"/>
              </a:solidFill>
              <a:effectLst/>
              <a:latin typeface="Arial" panose="020B0604020202020204" pitchFamily="34" charset="0"/>
              <a:ea typeface="+mn-ea"/>
              <a:cs typeface="Arial" panose="020B0604020202020204" pitchFamily="34" charset="0"/>
            </a:rPr>
            <a:t>nē</a:t>
          </a:r>
          <a:endParaRPr lang="en-GB" sz="900" b="1">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0.87878</cdr:x>
      <cdr:y>0.01215</cdr:y>
    </cdr:from>
    <cdr:to>
      <cdr:x>0.97378</cdr:x>
      <cdr:y>0.08627</cdr:y>
    </cdr:to>
    <cdr:sp macro="" textlink="">
      <cdr:nvSpPr>
        <cdr:cNvPr id="10" name="TextBox 2">
          <a:extLst xmlns:a="http://schemas.openxmlformats.org/drawingml/2006/main">
            <a:ext uri="{FF2B5EF4-FFF2-40B4-BE49-F238E27FC236}">
              <a16:creationId xmlns:a16="http://schemas.microsoft.com/office/drawing/2014/main" id="{9B3790F9-DC88-7F48-6615-DE6A82DF2717}"/>
            </a:ext>
          </a:extLst>
        </cdr:cNvPr>
        <cdr:cNvSpPr txBox="1"/>
      </cdr:nvSpPr>
      <cdr:spPr>
        <a:xfrm xmlns:a="http://schemas.openxmlformats.org/drawingml/2006/main">
          <a:off x="5328591" y="72008"/>
          <a:ext cx="576065" cy="439205"/>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0.55814</cdr:x>
      <cdr:y>0.01215</cdr:y>
    </cdr:from>
    <cdr:to>
      <cdr:x>0.71252</cdr:x>
      <cdr:y>0.08627</cdr:y>
    </cdr:to>
    <cdr:sp macro="" textlink="">
      <cdr:nvSpPr>
        <cdr:cNvPr id="11" name="TextBox 2">
          <a:extLst xmlns:a="http://schemas.openxmlformats.org/drawingml/2006/main">
            <a:ext uri="{FF2B5EF4-FFF2-40B4-BE49-F238E27FC236}">
              <a16:creationId xmlns:a16="http://schemas.microsoft.com/office/drawing/2014/main" id="{F32D6E1A-33E0-F7E2-76E8-CD715A1F4F80}"/>
            </a:ext>
          </a:extLst>
        </cdr:cNvPr>
        <cdr:cNvSpPr txBox="1"/>
      </cdr:nvSpPr>
      <cdr:spPr>
        <a:xfrm xmlns:a="http://schemas.openxmlformats.org/drawingml/2006/main">
          <a:off x="3384376" y="72008"/>
          <a:ext cx="936104" cy="439205"/>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jā</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73.xml><?xml version="1.0" encoding="utf-8"?>
<c:userShapes xmlns:c="http://schemas.openxmlformats.org/drawingml/2006/chart">
  <cdr:relSizeAnchor xmlns:cdr="http://schemas.openxmlformats.org/drawingml/2006/chartDrawing">
    <cdr:from>
      <cdr:x>0.51845</cdr:x>
      <cdr:y>0.01215</cdr:y>
    </cdr:from>
    <cdr:to>
      <cdr:x>0.80346</cdr:x>
      <cdr:y>0.08506</cdr:y>
    </cdr:to>
    <cdr:sp macro="" textlink="">
      <cdr:nvSpPr>
        <cdr:cNvPr id="3" name="TextBox 2">
          <a:extLst xmlns:a="http://schemas.openxmlformats.org/drawingml/2006/main">
            <a:ext uri="{FF2B5EF4-FFF2-40B4-BE49-F238E27FC236}">
              <a16:creationId xmlns:a16="http://schemas.microsoft.com/office/drawing/2014/main" id="{AA8C13E6-03F9-C39A-E2A0-12473BFFF938}"/>
            </a:ext>
          </a:extLst>
        </cdr:cNvPr>
        <cdr:cNvSpPr txBox="1"/>
      </cdr:nvSpPr>
      <cdr:spPr>
        <a:xfrm xmlns:a="http://schemas.openxmlformats.org/drawingml/2006/main">
          <a:off x="3143672" y="72008"/>
          <a:ext cx="1728192" cy="432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Nē,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nav saskārusies</a:t>
          </a:r>
        </a:p>
      </cdr:txBody>
    </cdr:sp>
  </cdr:relSizeAnchor>
  <cdr:relSizeAnchor xmlns:cdr="http://schemas.openxmlformats.org/drawingml/2006/chartDrawing">
    <cdr:from>
      <cdr:x>0.80346</cdr:x>
      <cdr:y>0.01215</cdr:y>
    </cdr:from>
    <cdr:to>
      <cdr:x>0.86283</cdr:x>
      <cdr:y>0.08506</cdr:y>
    </cdr:to>
    <cdr:sp macro="" textlink="">
      <cdr:nvSpPr>
        <cdr:cNvPr id="5" name="TextBox 2">
          <a:extLst xmlns:a="http://schemas.openxmlformats.org/drawingml/2006/main">
            <a:ext uri="{FF2B5EF4-FFF2-40B4-BE49-F238E27FC236}">
              <a16:creationId xmlns:a16="http://schemas.microsoft.com/office/drawing/2014/main" id="{AAF5F567-C841-17FD-457C-A2007EC06474}"/>
            </a:ext>
          </a:extLst>
        </cdr:cNvPr>
        <cdr:cNvSpPr txBox="1"/>
      </cdr:nvSpPr>
      <cdr:spPr>
        <a:xfrm xmlns:a="http://schemas.openxmlformats.org/drawingml/2006/main">
          <a:off x="4871865" y="72008"/>
          <a:ext cx="360040" cy="432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Jā, ir</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0.86283</cdr:x>
      <cdr:y>0.01215</cdr:y>
    </cdr:from>
    <cdr:to>
      <cdr:x>0.95784</cdr:x>
      <cdr:y>0.08506</cdr:y>
    </cdr:to>
    <cdr:sp macro="" textlink="">
      <cdr:nvSpPr>
        <cdr:cNvPr id="8" name="TextBox 2">
          <a:extLst xmlns:a="http://schemas.openxmlformats.org/drawingml/2006/main">
            <a:ext uri="{FF2B5EF4-FFF2-40B4-BE49-F238E27FC236}">
              <a16:creationId xmlns:a16="http://schemas.microsoft.com/office/drawing/2014/main" id="{3B09A69B-A5DB-934F-F8C3-F68C5A23E913}"/>
            </a:ext>
          </a:extLst>
        </cdr:cNvPr>
        <cdr:cNvSpPr txBox="1"/>
      </cdr:nvSpPr>
      <cdr:spPr>
        <a:xfrm xmlns:a="http://schemas.openxmlformats.org/drawingml/2006/main">
          <a:off x="5231905" y="72008"/>
          <a:ext cx="576064" cy="432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userShapes>
</file>

<file path=ppt/drawings/drawing74.xml><?xml version="1.0" encoding="utf-8"?>
<c:userShapes xmlns:c="http://schemas.openxmlformats.org/drawingml/2006/chart">
  <cdr:relSizeAnchor xmlns:cdr="http://schemas.openxmlformats.org/drawingml/2006/chartDrawing">
    <cdr:from>
      <cdr:x>0</cdr:x>
      <cdr:y>0.79782</cdr:y>
    </cdr:from>
    <cdr:to>
      <cdr:x>0.56574</cdr:x>
      <cdr:y>0.82634</cdr:y>
    </cdr:to>
    <cdr:sp macro="" textlink="">
      <cdr:nvSpPr>
        <cdr:cNvPr id="3" name="TextBox 2">
          <a:extLst xmlns:a="http://schemas.openxmlformats.org/drawingml/2006/main">
            <a:ext uri="{FF2B5EF4-FFF2-40B4-BE49-F238E27FC236}">
              <a16:creationId xmlns:a16="http://schemas.microsoft.com/office/drawing/2014/main" id="{F1679746-AA85-9CA3-A0EC-685426F8E0AF}"/>
            </a:ext>
          </a:extLst>
        </cdr:cNvPr>
        <cdr:cNvSpPr txBox="1"/>
      </cdr:nvSpPr>
      <cdr:spPr>
        <a:xfrm xmlns:a="http://schemas.openxmlformats.org/drawingml/2006/main">
          <a:off x="-5951984" y="4727563"/>
          <a:ext cx="3430464" cy="168981"/>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0.0224</cdr:x>
      <cdr:y>0.60493</cdr:y>
    </cdr:from>
    <cdr:to>
      <cdr:x>0.46781</cdr:x>
      <cdr:y>0.65154</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6525" y="3584575"/>
          <a:ext cx="2714670"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0.48689</cdr:x>
      <cdr:y>0.01215</cdr:y>
    </cdr:from>
    <cdr:to>
      <cdr:x>0.78378</cdr:x>
      <cdr:y>0.08506</cdr:y>
    </cdr:to>
    <cdr:sp macro="" textlink="">
      <cdr:nvSpPr>
        <cdr:cNvPr id="2" name="TextBox 1">
          <a:extLst xmlns:a="http://schemas.openxmlformats.org/drawingml/2006/main">
            <a:ext uri="{FF2B5EF4-FFF2-40B4-BE49-F238E27FC236}">
              <a16:creationId xmlns:a16="http://schemas.microsoft.com/office/drawing/2014/main" id="{DAD54ABA-95D5-82F6-8024-DE59C2C62A96}"/>
            </a:ext>
          </a:extLst>
        </cdr:cNvPr>
        <cdr:cNvSpPr txBox="1"/>
      </cdr:nvSpPr>
      <cdr:spPr>
        <a:xfrm xmlns:a="http://schemas.openxmlformats.org/drawingml/2006/main">
          <a:off x="2952328" y="72008"/>
          <a:ext cx="1800200" cy="432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Nē,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nav saskārusies</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0.78378</cdr:x>
      <cdr:y>0.01215</cdr:y>
    </cdr:from>
    <cdr:to>
      <cdr:x>0.84315</cdr:x>
      <cdr:y>0.08506</cdr:y>
    </cdr:to>
    <cdr:sp macro="" textlink="">
      <cdr:nvSpPr>
        <cdr:cNvPr id="4" name="TextBox 2">
          <a:extLst xmlns:a="http://schemas.openxmlformats.org/drawingml/2006/main">
            <a:ext uri="{FF2B5EF4-FFF2-40B4-BE49-F238E27FC236}">
              <a16:creationId xmlns:a16="http://schemas.microsoft.com/office/drawing/2014/main" id="{D8504854-BF58-A9FB-7643-8D2B45796CCF}"/>
            </a:ext>
          </a:extLst>
        </cdr:cNvPr>
        <cdr:cNvSpPr txBox="1"/>
      </cdr:nvSpPr>
      <cdr:spPr>
        <a:xfrm xmlns:a="http://schemas.openxmlformats.org/drawingml/2006/main">
          <a:off x="4752527" y="72008"/>
          <a:ext cx="360041" cy="432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Jā, ir</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0.84315</cdr:x>
      <cdr:y>0.01215</cdr:y>
    </cdr:from>
    <cdr:to>
      <cdr:x>0.93816</cdr:x>
      <cdr:y>0.08506</cdr:y>
    </cdr:to>
    <cdr:sp macro="" textlink="">
      <cdr:nvSpPr>
        <cdr:cNvPr id="6" name="TextBox 2">
          <a:extLst xmlns:a="http://schemas.openxmlformats.org/drawingml/2006/main">
            <a:ext uri="{FF2B5EF4-FFF2-40B4-BE49-F238E27FC236}">
              <a16:creationId xmlns:a16="http://schemas.microsoft.com/office/drawing/2014/main" id="{EAD10D80-31F8-89C9-05E6-61ED530056A7}"/>
            </a:ext>
          </a:extLst>
        </cdr:cNvPr>
        <cdr:cNvSpPr txBox="1"/>
      </cdr:nvSpPr>
      <cdr:spPr>
        <a:xfrm xmlns:a="http://schemas.openxmlformats.org/drawingml/2006/main">
          <a:off x="5112569" y="72008"/>
          <a:ext cx="576064" cy="432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userShapes>
</file>

<file path=ppt/drawings/drawing75.xml><?xml version="1.0" encoding="utf-8"?>
<c:userShapes xmlns:c="http://schemas.openxmlformats.org/drawingml/2006/chart">
  <cdr:relSizeAnchor xmlns:cdr="http://schemas.openxmlformats.org/drawingml/2006/chartDrawing">
    <cdr:from>
      <cdr:x>0.39965</cdr:x>
      <cdr:y>0</cdr:y>
    </cdr:from>
    <cdr:to>
      <cdr:x>0.48278</cdr:x>
      <cdr:y>0.06987</cdr:y>
    </cdr:to>
    <cdr:sp macro="" textlink="">
      <cdr:nvSpPr>
        <cdr:cNvPr id="2" name="TextBox 1">
          <a:extLst xmlns:a="http://schemas.openxmlformats.org/drawingml/2006/main">
            <a:ext uri="{FF2B5EF4-FFF2-40B4-BE49-F238E27FC236}">
              <a16:creationId xmlns:a16="http://schemas.microsoft.com/office/drawing/2014/main" id="{13432F28-885A-3A4C-945F-957027317963}"/>
            </a:ext>
          </a:extLst>
        </cdr:cNvPr>
        <cdr:cNvSpPr txBox="1"/>
      </cdr:nvSpPr>
      <cdr:spPr>
        <a:xfrm xmlns:a="http://schemas.openxmlformats.org/drawingml/2006/main">
          <a:off x="2423330" y="0"/>
          <a:ext cx="504055" cy="414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Noteikti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nē</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0.73388</cdr:x>
      <cdr:y>0</cdr:y>
    </cdr:from>
    <cdr:to>
      <cdr:x>0.86281</cdr:x>
      <cdr:y>0.06987</cdr:y>
    </cdr:to>
    <cdr:sp macro="" textlink="">
      <cdr:nvSpPr>
        <cdr:cNvPr id="4" name="TextBox 2">
          <a:extLst xmlns:a="http://schemas.openxmlformats.org/drawingml/2006/main">
            <a:ext uri="{FF2B5EF4-FFF2-40B4-BE49-F238E27FC236}">
              <a16:creationId xmlns:a16="http://schemas.microsoft.com/office/drawing/2014/main" id="{9A21D581-119E-E94E-D86D-18C4F57FDBC6}"/>
            </a:ext>
          </a:extLst>
        </cdr:cNvPr>
        <cdr:cNvSpPr txBox="1"/>
      </cdr:nvSpPr>
      <cdr:spPr>
        <a:xfrm xmlns:a="http://schemas.openxmlformats.org/drawingml/2006/main">
          <a:off x="4449948" y="0"/>
          <a:ext cx="781836" cy="414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Noteikti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jā</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0.48278</cdr:x>
      <cdr:y>0</cdr:y>
    </cdr:from>
    <cdr:to>
      <cdr:x>0.55403</cdr:x>
      <cdr:y>0.06987</cdr:y>
    </cdr:to>
    <cdr:sp macro="" textlink="">
      <cdr:nvSpPr>
        <cdr:cNvPr id="6" name="TextBox 2">
          <a:extLst xmlns:a="http://schemas.openxmlformats.org/drawingml/2006/main">
            <a:ext uri="{FF2B5EF4-FFF2-40B4-BE49-F238E27FC236}">
              <a16:creationId xmlns:a16="http://schemas.microsoft.com/office/drawing/2014/main" id="{7E5FD0F1-F5B9-7BDB-7053-77C09EB3579D}"/>
            </a:ext>
          </a:extLst>
        </cdr:cNvPr>
        <cdr:cNvSpPr txBox="1"/>
      </cdr:nvSpPr>
      <cdr:spPr>
        <a:xfrm xmlns:a="http://schemas.openxmlformats.org/drawingml/2006/main">
          <a:off x="2927386" y="0"/>
          <a:ext cx="432047" cy="414000"/>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nē</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0.86283</cdr:x>
      <cdr:y>0</cdr:y>
    </cdr:from>
    <cdr:to>
      <cdr:x>0.96967</cdr:x>
      <cdr:y>0.06987</cdr:y>
    </cdr:to>
    <cdr:sp macro="" textlink="">
      <cdr:nvSpPr>
        <cdr:cNvPr id="10" name="TextBox 2">
          <a:extLst xmlns:a="http://schemas.openxmlformats.org/drawingml/2006/main">
            <a:ext uri="{FF2B5EF4-FFF2-40B4-BE49-F238E27FC236}">
              <a16:creationId xmlns:a16="http://schemas.microsoft.com/office/drawing/2014/main" id="{C8E75E8C-4929-392A-1DB8-863E6B42A345}"/>
            </a:ext>
          </a:extLst>
        </cdr:cNvPr>
        <cdr:cNvSpPr txBox="1"/>
      </cdr:nvSpPr>
      <cdr:spPr>
        <a:xfrm xmlns:a="http://schemas.openxmlformats.org/drawingml/2006/main">
          <a:off x="5231904" y="0"/>
          <a:ext cx="647810" cy="414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a:t>
          </a:r>
          <a:br>
            <a:rPr lang="lv-LV" sz="900" b="1" i="0" dirty="0">
              <a:solidFill>
                <a:sysClr val="windowText" lastClr="000000"/>
              </a:solidFill>
              <a:effectLst/>
              <a:latin typeface="Arial" panose="020B0604020202020204" pitchFamily="34" charset="0"/>
              <a:ea typeface="+mn-ea"/>
              <a:cs typeface="Arial" panose="020B0604020202020204" pitchFamily="34" charset="0"/>
            </a:rPr>
          </a:br>
          <a:r>
            <a:rPr lang="lv-LV" sz="900" b="1" i="0" dirty="0">
              <a:solidFill>
                <a:sysClr val="windowText" lastClr="000000"/>
              </a:solidFill>
              <a:effectLst/>
              <a:latin typeface="Arial" panose="020B0604020202020204" pitchFamily="34" charset="0"/>
              <a:ea typeface="+mn-ea"/>
              <a:cs typeface="Arial" panose="020B0604020202020204" pitchFamily="34" charset="0"/>
            </a:rPr>
            <a:t>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0.55403</cdr:x>
      <cdr:y>0</cdr:y>
    </cdr:from>
    <cdr:to>
      <cdr:x>0.73388</cdr:x>
      <cdr:y>0.06987</cdr:y>
    </cdr:to>
    <cdr:sp macro="" textlink="">
      <cdr:nvSpPr>
        <cdr:cNvPr id="11" name="TextBox 2">
          <a:extLst xmlns:a="http://schemas.openxmlformats.org/drawingml/2006/main">
            <a:ext uri="{FF2B5EF4-FFF2-40B4-BE49-F238E27FC236}">
              <a16:creationId xmlns:a16="http://schemas.microsoft.com/office/drawing/2014/main" id="{962F5457-DE79-C48F-11CF-76FAEEEF4619}"/>
            </a:ext>
          </a:extLst>
        </cdr:cNvPr>
        <cdr:cNvSpPr txBox="1"/>
      </cdr:nvSpPr>
      <cdr:spPr>
        <a:xfrm xmlns:a="http://schemas.openxmlformats.org/drawingml/2006/main">
          <a:off x="3359434" y="0"/>
          <a:ext cx="1090514" cy="414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jā</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0.81533</cdr:x>
      <cdr:y>0.15798</cdr:y>
    </cdr:from>
    <cdr:to>
      <cdr:x>0.85096</cdr:x>
      <cdr:y>0.24911</cdr:y>
    </cdr:to>
    <cdr:cxnSp macro="">
      <cdr:nvCxnSpPr>
        <cdr:cNvPr id="12" name="Straight Arrow Connector 11">
          <a:extLst xmlns:a="http://schemas.openxmlformats.org/drawingml/2006/main">
            <a:ext uri="{FF2B5EF4-FFF2-40B4-BE49-F238E27FC236}">
              <a16:creationId xmlns:a16="http://schemas.microsoft.com/office/drawing/2014/main" id="{071D8AB4-E3BE-2EF2-1418-2D2F12967871}"/>
            </a:ext>
          </a:extLst>
        </cdr:cNvPr>
        <cdr:cNvCxnSpPr>
          <a:cxnSpLocks xmlns:a="http://schemas.openxmlformats.org/drawingml/2006/main"/>
        </cdr:cNvCxnSpPr>
      </cdr:nvCxnSpPr>
      <cdr:spPr>
        <a:xfrm xmlns:a="http://schemas.openxmlformats.org/drawingml/2006/main" flipV="1">
          <a:off x="4943872" y="936104"/>
          <a:ext cx="216024" cy="540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6.xml><?xml version="1.0" encoding="utf-8"?>
<c:userShapes xmlns:c="http://schemas.openxmlformats.org/drawingml/2006/chart">
  <cdr:relSizeAnchor xmlns:cdr="http://schemas.openxmlformats.org/drawingml/2006/chartDrawing">
    <cdr:from>
      <cdr:x>0.0224</cdr:x>
      <cdr:y>0.60493</cdr:y>
    </cdr:from>
    <cdr:to>
      <cdr:x>0.46781</cdr:x>
      <cdr:y>0.65154</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6525" y="3584575"/>
          <a:ext cx="2714670"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0.00297</cdr:x>
      <cdr:y>0.79745</cdr:y>
    </cdr:from>
    <cdr:to>
      <cdr:x>0.53888</cdr:x>
      <cdr:y>0.83445</cdr:y>
    </cdr:to>
    <cdr:sp macro="" textlink="">
      <cdr:nvSpPr>
        <cdr:cNvPr id="2" name="TextBox 1">
          <a:extLst xmlns:a="http://schemas.openxmlformats.org/drawingml/2006/main">
            <a:ext uri="{FF2B5EF4-FFF2-40B4-BE49-F238E27FC236}">
              <a16:creationId xmlns:a16="http://schemas.microsoft.com/office/drawing/2014/main" id="{0F4BB4CB-B2D2-1DDC-FC30-D7F4DD97C407}"/>
            </a:ext>
          </a:extLst>
        </cdr:cNvPr>
        <cdr:cNvSpPr txBox="1"/>
      </cdr:nvSpPr>
      <cdr:spPr>
        <a:xfrm xmlns:a="http://schemas.openxmlformats.org/drawingml/2006/main">
          <a:off x="18006" y="4679434"/>
          <a:ext cx="3249558" cy="217114"/>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0.43939</cdr:x>
      <cdr:y>0</cdr:y>
    </cdr:from>
    <cdr:to>
      <cdr:x>0.52252</cdr:x>
      <cdr:y>0.07055</cdr:y>
    </cdr:to>
    <cdr:sp macro="" textlink="">
      <cdr:nvSpPr>
        <cdr:cNvPr id="4" name="TextBox 1">
          <a:extLst xmlns:a="http://schemas.openxmlformats.org/drawingml/2006/main">
            <a:ext uri="{FF2B5EF4-FFF2-40B4-BE49-F238E27FC236}">
              <a16:creationId xmlns:a16="http://schemas.microsoft.com/office/drawing/2014/main" id="{33FD3A8A-89A0-51E6-FC92-26AEAB3907B4}"/>
            </a:ext>
          </a:extLst>
        </cdr:cNvPr>
        <cdr:cNvSpPr txBox="1"/>
      </cdr:nvSpPr>
      <cdr:spPr>
        <a:xfrm xmlns:a="http://schemas.openxmlformats.org/drawingml/2006/main">
          <a:off x="2664296" y="0"/>
          <a:ext cx="504056" cy="414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Noteikti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nē</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0.7719</cdr:x>
      <cdr:y>0</cdr:y>
    </cdr:from>
    <cdr:to>
      <cdr:x>0.87878</cdr:x>
      <cdr:y>0.07055</cdr:y>
    </cdr:to>
    <cdr:sp macro="" textlink="">
      <cdr:nvSpPr>
        <cdr:cNvPr id="6" name="TextBox 2">
          <a:extLst xmlns:a="http://schemas.openxmlformats.org/drawingml/2006/main">
            <a:ext uri="{FF2B5EF4-FFF2-40B4-BE49-F238E27FC236}">
              <a16:creationId xmlns:a16="http://schemas.microsoft.com/office/drawing/2014/main" id="{066CB319-4095-30D6-C862-8271291E72AC}"/>
            </a:ext>
          </a:extLst>
        </cdr:cNvPr>
        <cdr:cNvSpPr txBox="1"/>
      </cdr:nvSpPr>
      <cdr:spPr>
        <a:xfrm xmlns:a="http://schemas.openxmlformats.org/drawingml/2006/main">
          <a:off x="4680520" y="0"/>
          <a:ext cx="648072" cy="414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Noteikti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jā</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0.52252</cdr:x>
      <cdr:y>0</cdr:y>
    </cdr:from>
    <cdr:to>
      <cdr:x>0.59377</cdr:x>
      <cdr:y>0.07055</cdr:y>
    </cdr:to>
    <cdr:sp macro="" textlink="">
      <cdr:nvSpPr>
        <cdr:cNvPr id="12" name="TextBox 2">
          <a:extLst xmlns:a="http://schemas.openxmlformats.org/drawingml/2006/main">
            <a:ext uri="{FF2B5EF4-FFF2-40B4-BE49-F238E27FC236}">
              <a16:creationId xmlns:a16="http://schemas.microsoft.com/office/drawing/2014/main" id="{DD8BA36A-FC29-0D8E-A90E-315909446997}"/>
            </a:ext>
          </a:extLst>
        </cdr:cNvPr>
        <cdr:cNvSpPr txBox="1"/>
      </cdr:nvSpPr>
      <cdr:spPr>
        <a:xfrm xmlns:a="http://schemas.openxmlformats.org/drawingml/2006/main">
          <a:off x="3168352" y="0"/>
          <a:ext cx="432048" cy="414000"/>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ysClr val="windowText" lastClr="000000"/>
              </a:solidFill>
              <a:effectLst/>
              <a:latin typeface="Arial" panose="020B0604020202020204" pitchFamily="34" charset="0"/>
              <a:ea typeface="+mn-ea"/>
              <a:cs typeface="Arial" panose="020B0604020202020204" pitchFamily="34" charset="0"/>
            </a:rPr>
            <a:t>Drīzāk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nē</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0.87878</cdr:x>
      <cdr:y>0</cdr:y>
    </cdr:from>
    <cdr:to>
      <cdr:x>0.97207</cdr:x>
      <cdr:y>0.07055</cdr:y>
    </cdr:to>
    <cdr:sp macro="" textlink="">
      <cdr:nvSpPr>
        <cdr:cNvPr id="13" name="TextBox 2">
          <a:extLst xmlns:a="http://schemas.openxmlformats.org/drawingml/2006/main">
            <a:ext uri="{FF2B5EF4-FFF2-40B4-BE49-F238E27FC236}">
              <a16:creationId xmlns:a16="http://schemas.microsoft.com/office/drawing/2014/main" id="{8B44029E-A0C4-74F3-D1C3-047889E00B31}"/>
            </a:ext>
          </a:extLst>
        </cdr:cNvPr>
        <cdr:cNvSpPr txBox="1"/>
      </cdr:nvSpPr>
      <cdr:spPr>
        <a:xfrm xmlns:a="http://schemas.openxmlformats.org/drawingml/2006/main">
          <a:off x="5328592" y="0"/>
          <a:ext cx="565670" cy="414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a:t>
          </a:r>
          <a:br>
            <a:rPr lang="lv-LV" sz="900" b="1" i="0" dirty="0">
              <a:solidFill>
                <a:sysClr val="windowText" lastClr="000000"/>
              </a:solidFill>
              <a:effectLst/>
              <a:latin typeface="Arial" panose="020B0604020202020204" pitchFamily="34" charset="0"/>
              <a:ea typeface="+mn-ea"/>
              <a:cs typeface="Arial" panose="020B0604020202020204" pitchFamily="34" charset="0"/>
            </a:rPr>
          </a:br>
          <a:r>
            <a:rPr lang="lv-LV" sz="900" b="1" i="0" dirty="0">
              <a:solidFill>
                <a:sysClr val="windowText" lastClr="000000"/>
              </a:solidFill>
              <a:effectLst/>
              <a:latin typeface="Arial" panose="020B0604020202020204" pitchFamily="34" charset="0"/>
              <a:ea typeface="+mn-ea"/>
              <a:cs typeface="Arial" panose="020B0604020202020204" pitchFamily="34" charset="0"/>
            </a:rPr>
            <a:t>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0.59377</cdr:x>
      <cdr:y>0</cdr:y>
    </cdr:from>
    <cdr:to>
      <cdr:x>0.7719</cdr:x>
      <cdr:y>0.07055</cdr:y>
    </cdr:to>
    <cdr:sp macro="" textlink="">
      <cdr:nvSpPr>
        <cdr:cNvPr id="14" name="TextBox 2">
          <a:extLst xmlns:a="http://schemas.openxmlformats.org/drawingml/2006/main">
            <a:ext uri="{FF2B5EF4-FFF2-40B4-BE49-F238E27FC236}">
              <a16:creationId xmlns:a16="http://schemas.microsoft.com/office/drawing/2014/main" id="{240DBD36-6819-BDDB-A228-18A545D11594}"/>
            </a:ext>
          </a:extLst>
        </cdr:cNvPr>
        <cdr:cNvSpPr txBox="1"/>
      </cdr:nvSpPr>
      <cdr:spPr>
        <a:xfrm xmlns:a="http://schemas.openxmlformats.org/drawingml/2006/main">
          <a:off x="3600400" y="0"/>
          <a:ext cx="1080120" cy="414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900" b="1" dirty="0">
              <a:solidFill>
                <a:schemeClr val="bg1"/>
              </a:solidFill>
              <a:effectLst/>
              <a:latin typeface="Arial" panose="020B0604020202020204" pitchFamily="34" charset="0"/>
              <a:ea typeface="+mn-ea"/>
              <a:cs typeface="Arial" panose="020B0604020202020204" pitchFamily="34" charset="0"/>
            </a:rPr>
            <a:t>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jā</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userShapes>
</file>

<file path=ppt/drawings/drawing77.xml><?xml version="1.0" encoding="utf-8"?>
<c:userShapes xmlns:c="http://schemas.openxmlformats.org/drawingml/2006/chart">
  <cdr:relSizeAnchor xmlns:cdr="http://schemas.openxmlformats.org/drawingml/2006/chartDrawing">
    <cdr:from>
      <cdr:x>0.38872</cdr:x>
      <cdr:y>0</cdr:y>
    </cdr:from>
    <cdr:to>
      <cdr:x>0.47615</cdr:x>
      <cdr:y>0.15748</cdr:y>
    </cdr:to>
    <cdr:sp macro="" textlink="">
      <cdr:nvSpPr>
        <cdr:cNvPr id="2" name="TextBox 2">
          <a:extLst xmlns:a="http://schemas.openxmlformats.org/drawingml/2006/main">
            <a:ext uri="{FF2B5EF4-FFF2-40B4-BE49-F238E27FC236}">
              <a16:creationId xmlns:a16="http://schemas.microsoft.com/office/drawing/2014/main" id="{9F4F191D-5D9C-4791-AE90-A8080E35BB0D}"/>
            </a:ext>
          </a:extLst>
        </cdr:cNvPr>
        <cdr:cNvSpPr txBox="1"/>
      </cdr:nvSpPr>
      <cdr:spPr>
        <a:xfrm xmlns:a="http://schemas.openxmlformats.org/drawingml/2006/main">
          <a:off x="3521642" y="0"/>
          <a:ext cx="792088" cy="540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effectLst/>
              <a:latin typeface="Arial" panose="020B0604020202020204" pitchFamily="34" charset="0"/>
              <a:ea typeface="+mn-ea"/>
              <a:cs typeface="Arial" panose="020B0604020202020204" pitchFamily="34" charset="0"/>
            </a:rPr>
            <a:t>To nemaz nav svarīgi zināt </a:t>
          </a:r>
        </a:p>
      </cdr:txBody>
    </cdr:sp>
  </cdr:relSizeAnchor>
  <cdr:relSizeAnchor xmlns:cdr="http://schemas.openxmlformats.org/drawingml/2006/chartDrawing">
    <cdr:from>
      <cdr:x>0.7146</cdr:x>
      <cdr:y>0</cdr:y>
    </cdr:from>
    <cdr:to>
      <cdr:x>0.90536</cdr:x>
      <cdr:y>0.15748</cdr:y>
    </cdr:to>
    <cdr:sp macro="" textlink="">
      <cdr:nvSpPr>
        <cdr:cNvPr id="3" name="TextBox 2">
          <a:extLst xmlns:a="http://schemas.openxmlformats.org/drawingml/2006/main">
            <a:ext uri="{FF2B5EF4-FFF2-40B4-BE49-F238E27FC236}">
              <a16:creationId xmlns:a16="http://schemas.microsoft.com/office/drawing/2014/main" id="{95A251A8-D894-4EAF-A39E-8D42FD9AB195}"/>
            </a:ext>
          </a:extLst>
        </cdr:cNvPr>
        <cdr:cNvSpPr txBox="1"/>
      </cdr:nvSpPr>
      <cdr:spPr>
        <a:xfrm xmlns:a="http://schemas.openxmlformats.org/drawingml/2006/main">
          <a:off x="6473970" y="0"/>
          <a:ext cx="1728192" cy="540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1000" b="1" dirty="0">
              <a:solidFill>
                <a:schemeClr val="bg1"/>
              </a:solidFill>
              <a:effectLst/>
              <a:latin typeface="Arial" panose="020B0604020202020204" pitchFamily="34" charset="0"/>
              <a:ea typeface="+mn-ea"/>
              <a:cs typeface="Arial" panose="020B0604020202020204" pitchFamily="34" charset="0"/>
            </a:rPr>
            <a:t>To ir ļoti </a:t>
          </a:r>
          <a:br>
            <a:rPr lang="lv-LV" sz="1000" b="1" dirty="0">
              <a:solidFill>
                <a:schemeClr val="bg1"/>
              </a:solidFill>
              <a:effectLst/>
              <a:latin typeface="Arial" panose="020B0604020202020204" pitchFamily="34" charset="0"/>
              <a:ea typeface="+mn-ea"/>
              <a:cs typeface="Arial" panose="020B0604020202020204" pitchFamily="34" charset="0"/>
            </a:rPr>
          </a:br>
          <a:r>
            <a:rPr lang="lv-LV" sz="1000" b="1" dirty="0">
              <a:solidFill>
                <a:schemeClr val="bg1"/>
              </a:solidFill>
              <a:effectLst/>
              <a:latin typeface="Arial" panose="020B0604020202020204" pitchFamily="34" charset="0"/>
              <a:ea typeface="+mn-ea"/>
              <a:cs typeface="Arial" panose="020B0604020202020204" pitchFamily="34" charset="0"/>
            </a:rPr>
            <a:t>svarīgi zināt </a:t>
          </a:r>
          <a:endParaRPr lang="en-GB" sz="10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0.47615</cdr:x>
      <cdr:y>0</cdr:y>
    </cdr:from>
    <cdr:to>
      <cdr:x>0.56359</cdr:x>
      <cdr:y>0.15748</cdr:y>
    </cdr:to>
    <cdr:sp macro="" textlink="">
      <cdr:nvSpPr>
        <cdr:cNvPr id="4" name="TextBox 2">
          <a:extLst xmlns:a="http://schemas.openxmlformats.org/drawingml/2006/main">
            <a:ext uri="{FF2B5EF4-FFF2-40B4-BE49-F238E27FC236}">
              <a16:creationId xmlns:a16="http://schemas.microsoft.com/office/drawing/2014/main" id="{AA6434E4-53A4-4F52-AADE-8512FD65FAD0}"/>
            </a:ext>
          </a:extLst>
        </cdr:cNvPr>
        <cdr:cNvSpPr txBox="1"/>
      </cdr:nvSpPr>
      <cdr:spPr>
        <a:xfrm xmlns:a="http://schemas.openxmlformats.org/drawingml/2006/main">
          <a:off x="4313730" y="0"/>
          <a:ext cx="792088" cy="540000"/>
        </a:xfrm>
        <a:prstGeom xmlns:a="http://schemas.openxmlformats.org/drawingml/2006/main" prst="rect">
          <a:avLst/>
        </a:prstGeom>
        <a:solidFill xmlns:a="http://schemas.openxmlformats.org/drawingml/2006/main">
          <a:srgbClr val="E5E2D1"/>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ysClr val="windowText" lastClr="000000"/>
              </a:solidFill>
              <a:effectLst/>
              <a:latin typeface="Arial" panose="020B0604020202020204" pitchFamily="34" charset="0"/>
              <a:ea typeface="+mn-ea"/>
              <a:cs typeface="Arial" panose="020B0604020202020204" pitchFamily="34" charset="0"/>
            </a:rPr>
            <a:t>To drīzāk nav svarīgi zināt </a:t>
          </a:r>
        </a:p>
      </cdr:txBody>
    </cdr:sp>
  </cdr:relSizeAnchor>
  <cdr:relSizeAnchor xmlns:cdr="http://schemas.openxmlformats.org/drawingml/2006/chartDrawing">
    <cdr:from>
      <cdr:x>0.90536</cdr:x>
      <cdr:y>0</cdr:y>
    </cdr:from>
    <cdr:to>
      <cdr:x>0.98485</cdr:x>
      <cdr:y>0.15748</cdr:y>
    </cdr:to>
    <cdr:sp macro="" textlink="">
      <cdr:nvSpPr>
        <cdr:cNvPr id="6" name="TextBox 2">
          <a:extLst xmlns:a="http://schemas.openxmlformats.org/drawingml/2006/main">
            <a:ext uri="{FF2B5EF4-FFF2-40B4-BE49-F238E27FC236}">
              <a16:creationId xmlns:a16="http://schemas.microsoft.com/office/drawing/2014/main" id="{4BA2A207-DFE0-4AAA-BE30-CC7BFCCD22DB}"/>
            </a:ext>
          </a:extLst>
        </cdr:cNvPr>
        <cdr:cNvSpPr txBox="1"/>
      </cdr:nvSpPr>
      <cdr:spPr>
        <a:xfrm xmlns:a="http://schemas.openxmlformats.org/drawingml/2006/main">
          <a:off x="8202162" y="0"/>
          <a:ext cx="720080" cy="540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i="0" dirty="0">
              <a:solidFill>
                <a:sysClr val="windowText" lastClr="000000"/>
              </a:solidFill>
              <a:effectLst/>
              <a:latin typeface="Arial" panose="020B0604020202020204" pitchFamily="34" charset="0"/>
              <a:ea typeface="+mn-ea"/>
              <a:cs typeface="Arial" panose="020B0604020202020204" pitchFamily="34" charset="0"/>
            </a:rPr>
            <a:t>Grūti pateikt</a:t>
          </a:r>
          <a:endParaRPr lang="en-US" sz="1000" b="1" i="0"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0.56359</cdr:x>
      <cdr:y>0</cdr:y>
    </cdr:from>
    <cdr:to>
      <cdr:x>0.7146</cdr:x>
      <cdr:y>0.15748</cdr:y>
    </cdr:to>
    <cdr:sp macro="" textlink="">
      <cdr:nvSpPr>
        <cdr:cNvPr id="7" name="TextBox 2">
          <a:extLst xmlns:a="http://schemas.openxmlformats.org/drawingml/2006/main">
            <a:ext uri="{FF2B5EF4-FFF2-40B4-BE49-F238E27FC236}">
              <a16:creationId xmlns:a16="http://schemas.microsoft.com/office/drawing/2014/main" id="{F6891EE2-C9FF-4D9A-85C4-9C3D93BC8999}"/>
            </a:ext>
          </a:extLst>
        </cdr:cNvPr>
        <cdr:cNvSpPr txBox="1"/>
      </cdr:nvSpPr>
      <cdr:spPr>
        <a:xfrm xmlns:a="http://schemas.openxmlformats.org/drawingml/2006/main">
          <a:off x="5105818" y="0"/>
          <a:ext cx="1368152" cy="540000"/>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1000" b="1" dirty="0">
              <a:solidFill>
                <a:schemeClr val="bg1"/>
              </a:solidFill>
              <a:effectLst/>
              <a:latin typeface="Arial" panose="020B0604020202020204" pitchFamily="34" charset="0"/>
              <a:ea typeface="+mn-ea"/>
              <a:cs typeface="Arial" panose="020B0604020202020204" pitchFamily="34" charset="0"/>
            </a:rPr>
            <a:t>To ir drīzāk svarīgi zināt </a:t>
          </a:r>
        </a:p>
      </cdr:txBody>
    </cdr:sp>
  </cdr:relSizeAnchor>
  <cdr:relSizeAnchor xmlns:cdr="http://schemas.openxmlformats.org/drawingml/2006/chartDrawing">
    <cdr:from>
      <cdr:x>0</cdr:x>
      <cdr:y>0.28249</cdr:y>
    </cdr:from>
    <cdr:to>
      <cdr:x>0.42837</cdr:x>
      <cdr:y>0.50399</cdr:y>
    </cdr:to>
    <cdr:sp macro="" textlink="">
      <cdr:nvSpPr>
        <cdr:cNvPr id="5" name="TextBox 1">
          <a:extLst xmlns:a="http://schemas.openxmlformats.org/drawingml/2006/main">
            <a:ext uri="{FF2B5EF4-FFF2-40B4-BE49-F238E27FC236}">
              <a16:creationId xmlns:a16="http://schemas.microsoft.com/office/drawing/2014/main" id="{172FE38A-79C8-3DAC-C7BF-88E119B46598}"/>
            </a:ext>
          </a:extLst>
        </cdr:cNvPr>
        <cdr:cNvSpPr txBox="1"/>
      </cdr:nvSpPr>
      <cdr:spPr>
        <a:xfrm xmlns:a="http://schemas.openxmlformats.org/drawingml/2006/main">
          <a:off x="-1" y="968658"/>
          <a:ext cx="3880800" cy="7595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000" dirty="0">
              <a:latin typeface="Arial" panose="020B0604020202020204" pitchFamily="34" charset="0"/>
              <a:cs typeface="Arial" panose="020B0604020202020204" pitchFamily="34" charset="0"/>
            </a:rPr>
            <a:t>Ka iekārta (ja tāda tiek izmantota) ir atzīta par atbilstošu Latvijas likumā noteiktajām drošības prasībām un tai tiek nodrošinātas regulāras funkcionālās un elektrodrošības pārbaudes </a:t>
          </a:r>
          <a:br>
            <a:rPr lang="lv-LV" sz="1000" dirty="0">
              <a:latin typeface="Arial" panose="020B0604020202020204" pitchFamily="34" charset="0"/>
              <a:cs typeface="Arial" panose="020B0604020202020204" pitchFamily="34" charset="0"/>
            </a:rPr>
          </a:br>
          <a:r>
            <a:rPr lang="lv-LV" sz="1000" dirty="0">
              <a:latin typeface="Arial" panose="020B0604020202020204" pitchFamily="34" charset="0"/>
              <a:cs typeface="Arial" panose="020B0604020202020204" pitchFamily="34" charset="0"/>
            </a:rPr>
            <a:t>(tai ir attiecīga uzlīme)</a:t>
          </a:r>
        </a:p>
      </cdr:txBody>
    </cdr:sp>
  </cdr:relSizeAnchor>
  <cdr:relSizeAnchor xmlns:cdr="http://schemas.openxmlformats.org/drawingml/2006/chartDrawing">
    <cdr:from>
      <cdr:x>0</cdr:x>
      <cdr:y>0.72441</cdr:y>
    </cdr:from>
    <cdr:to>
      <cdr:x>0.42846</cdr:x>
      <cdr:y>0.85497</cdr:y>
    </cdr:to>
    <cdr:sp macro="" textlink="">
      <cdr:nvSpPr>
        <cdr:cNvPr id="8" name="TextBox 1">
          <a:extLst xmlns:a="http://schemas.openxmlformats.org/drawingml/2006/main">
            <a:ext uri="{FF2B5EF4-FFF2-40B4-BE49-F238E27FC236}">
              <a16:creationId xmlns:a16="http://schemas.microsoft.com/office/drawing/2014/main" id="{017EE281-70E1-9A8E-33DB-8D7C4F2EF064}"/>
            </a:ext>
          </a:extLst>
        </cdr:cNvPr>
        <cdr:cNvSpPr txBox="1"/>
      </cdr:nvSpPr>
      <cdr:spPr>
        <a:xfrm xmlns:a="http://schemas.openxmlformats.org/drawingml/2006/main">
          <a:off x="0" y="2484002"/>
          <a:ext cx="3881682" cy="44769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000" dirty="0">
              <a:latin typeface="Arial" panose="020B0604020202020204" pitchFamily="34" charset="0"/>
              <a:cs typeface="Arial" panose="020B0604020202020204" pitchFamily="34" charset="0"/>
            </a:rPr>
            <a:t>Ka iekārta (ja tāda tiek izmantota) ir ar atbilstošu CE marķējumu (t. i., iekārta ir sertificēta, pārbaudīta un to ir tiesības izmantot ES)</a:t>
          </a:r>
        </a:p>
      </cdr:txBody>
    </cdr:sp>
  </cdr:relSizeAnchor>
</c:userShapes>
</file>

<file path=ppt/drawings/drawing78.xml><?xml version="1.0" encoding="utf-8"?>
<c:userShapes xmlns:c="http://schemas.openxmlformats.org/drawingml/2006/chart">
  <cdr:relSizeAnchor xmlns:cdr="http://schemas.openxmlformats.org/drawingml/2006/chartDrawing">
    <cdr:from>
      <cdr:x>0</cdr:x>
      <cdr:y>0.79619</cdr:y>
    </cdr:from>
    <cdr:to>
      <cdr:x>0.53553</cdr:x>
      <cdr:y>0.83283</cdr:y>
    </cdr:to>
    <cdr:sp macro="" textlink="">
      <cdr:nvSpPr>
        <cdr:cNvPr id="3" name="TextBox 2">
          <a:extLst xmlns:a="http://schemas.openxmlformats.org/drawingml/2006/main">
            <a:ext uri="{FF2B5EF4-FFF2-40B4-BE49-F238E27FC236}">
              <a16:creationId xmlns:a16="http://schemas.microsoft.com/office/drawing/2014/main" id="{F1679746-AA85-9CA3-A0EC-685426F8E0AF}"/>
            </a:ext>
          </a:extLst>
        </cdr:cNvPr>
        <cdr:cNvSpPr txBox="1"/>
      </cdr:nvSpPr>
      <cdr:spPr>
        <a:xfrm xmlns:a="http://schemas.openxmlformats.org/drawingml/2006/main">
          <a:off x="-5847140" y="4717909"/>
          <a:ext cx="3247276" cy="217110"/>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0.0224</cdr:x>
      <cdr:y>0.60493</cdr:y>
    </cdr:from>
    <cdr:to>
      <cdr:x>0.46781</cdr:x>
      <cdr:y>0.65154</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6525" y="3584575"/>
          <a:ext cx="2714670"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userShapes>
</file>

<file path=ppt/drawings/drawing79.xml><?xml version="1.0" encoding="utf-8"?>
<c:userShapes xmlns:c="http://schemas.openxmlformats.org/drawingml/2006/chart">
  <cdr:relSizeAnchor xmlns:cdr="http://schemas.openxmlformats.org/drawingml/2006/chartDrawing">
    <cdr:from>
      <cdr:x>0</cdr:x>
      <cdr:y>0.7937</cdr:y>
    </cdr:from>
    <cdr:to>
      <cdr:x>0.55529</cdr:x>
      <cdr:y>0.81406</cdr:y>
    </cdr:to>
    <cdr:sp macro="" textlink="">
      <cdr:nvSpPr>
        <cdr:cNvPr id="3" name="TextBox 2">
          <a:extLst xmlns:a="http://schemas.openxmlformats.org/drawingml/2006/main">
            <a:ext uri="{FF2B5EF4-FFF2-40B4-BE49-F238E27FC236}">
              <a16:creationId xmlns:a16="http://schemas.microsoft.com/office/drawing/2014/main" id="{F1679746-AA85-9CA3-A0EC-685426F8E0AF}"/>
            </a:ext>
          </a:extLst>
        </cdr:cNvPr>
        <cdr:cNvSpPr txBox="1"/>
      </cdr:nvSpPr>
      <cdr:spPr>
        <a:xfrm xmlns:a="http://schemas.openxmlformats.org/drawingml/2006/main">
          <a:off x="-6087392" y="4703129"/>
          <a:ext cx="3367064" cy="120669"/>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0.0224</cdr:x>
      <cdr:y>0.60493</cdr:y>
    </cdr:from>
    <cdr:to>
      <cdr:x>0.46781</cdr:x>
      <cdr:y>0.65154</cdr:y>
    </cdr:to>
    <cdr:sp macro="" textlink="">
      <cdr:nvSpPr>
        <cdr:cNvPr id="5" name="TextBox 1">
          <a:extLst xmlns:a="http://schemas.openxmlformats.org/drawingml/2006/main">
            <a:ext uri="{FF2B5EF4-FFF2-40B4-BE49-F238E27FC236}">
              <a16:creationId xmlns:a16="http://schemas.microsoft.com/office/drawing/2014/main" id="{2D73F7E4-AB06-DDB0-BCBD-792C17EAC4E4}"/>
            </a:ext>
          </a:extLst>
        </cdr:cNvPr>
        <cdr:cNvSpPr txBox="1"/>
      </cdr:nvSpPr>
      <cdr:spPr>
        <a:xfrm xmlns:a="http://schemas.openxmlformats.org/drawingml/2006/main">
          <a:off x="136525" y="3584575"/>
          <a:ext cx="2714670" cy="2762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a:latin typeface="Arial" panose="020B0604020202020204" pitchFamily="34" charset="0"/>
              <a:cs typeface="Arial" panose="020B0604020202020204" pitchFamily="34" charset="0"/>
            </a:rPr>
            <a:t>APSVĒRŠANA VEIKT SKAISTUMA INJEKCIJAS</a:t>
          </a:r>
        </a:p>
      </cdr:txBody>
    </cdr:sp>
  </cdr:relSizeAnchor>
</c:userShapes>
</file>

<file path=ppt/drawings/drawing8.xml><?xml version="1.0" encoding="utf-8"?>
<c:userShapes xmlns:c="http://schemas.openxmlformats.org/drawingml/2006/chart">
  <cdr:relSizeAnchor xmlns:cdr="http://schemas.openxmlformats.org/drawingml/2006/chartDrawing">
    <cdr:from>
      <cdr:x>0.44865</cdr:x>
      <cdr:y>0</cdr:y>
    </cdr:from>
    <cdr:to>
      <cdr:x>0.5632</cdr:x>
      <cdr:y>0.08426</cdr:y>
    </cdr:to>
    <cdr:sp macro="" textlink="">
      <cdr:nvSpPr>
        <cdr:cNvPr id="2" name="TextBox 2">
          <a:extLst xmlns:a="http://schemas.openxmlformats.org/drawingml/2006/main">
            <a:ext uri="{FF2B5EF4-FFF2-40B4-BE49-F238E27FC236}">
              <a16:creationId xmlns:a16="http://schemas.microsoft.com/office/drawing/2014/main" id="{77480600-89FC-1CA4-8522-B66501EC2C63}"/>
            </a:ext>
          </a:extLst>
        </cdr:cNvPr>
        <cdr:cNvSpPr txBox="1"/>
      </cdr:nvSpPr>
      <cdr:spPr>
        <a:xfrm xmlns:a="http://schemas.openxmlformats.org/drawingml/2006/main">
          <a:off x="2719427" y="-764704"/>
          <a:ext cx="694342"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0.78892</cdr:x>
      <cdr:y>0</cdr:y>
    </cdr:from>
    <cdr:to>
      <cdr:x>0.86316</cdr:x>
      <cdr:y>0.08426</cdr:y>
    </cdr:to>
    <cdr:sp macro="" textlink="">
      <cdr:nvSpPr>
        <cdr:cNvPr id="3" name="TextBox 2">
          <a:extLst xmlns:a="http://schemas.openxmlformats.org/drawingml/2006/main">
            <a:ext uri="{FF2B5EF4-FFF2-40B4-BE49-F238E27FC236}">
              <a16:creationId xmlns:a16="http://schemas.microsoft.com/office/drawing/2014/main" id="{5E4CE278-D587-0D9C-422D-86832218B305}"/>
            </a:ext>
          </a:extLst>
        </cdr:cNvPr>
        <cdr:cNvSpPr txBox="1"/>
      </cdr:nvSpPr>
      <cdr:spPr>
        <a:xfrm xmlns:a="http://schemas.openxmlformats.org/drawingml/2006/main">
          <a:off x="4781922" y="-764704"/>
          <a:ext cx="449982"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0.5632</cdr:x>
      <cdr:y>0</cdr:y>
    </cdr:from>
    <cdr:to>
      <cdr:x>0.6757</cdr:x>
      <cdr:y>0.08426</cdr:y>
    </cdr:to>
    <cdr:sp macro="" textlink="">
      <cdr:nvSpPr>
        <cdr:cNvPr id="4" name="TextBox 2">
          <a:extLst xmlns:a="http://schemas.openxmlformats.org/drawingml/2006/main">
            <a:ext uri="{FF2B5EF4-FFF2-40B4-BE49-F238E27FC236}">
              <a16:creationId xmlns:a16="http://schemas.microsoft.com/office/drawing/2014/main" id="{8CD9CD8D-FAB2-D176-07BF-19CF14CD88BB}"/>
            </a:ext>
          </a:extLst>
        </cdr:cNvPr>
        <cdr:cNvSpPr txBox="1"/>
      </cdr:nvSpPr>
      <cdr:spPr>
        <a:xfrm xmlns:a="http://schemas.openxmlformats.org/drawingml/2006/main">
          <a:off x="3413769" y="-764704"/>
          <a:ext cx="68189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0.86316</cdr:x>
      <cdr:y>0</cdr:y>
    </cdr:from>
    <cdr:to>
      <cdr:x>0.93444</cdr:x>
      <cdr:y>0.08426</cdr:y>
    </cdr:to>
    <cdr:sp macro="" textlink="">
      <cdr:nvSpPr>
        <cdr:cNvPr id="5" name="TextBox 2">
          <a:extLst xmlns:a="http://schemas.openxmlformats.org/drawingml/2006/main">
            <a:ext uri="{FF2B5EF4-FFF2-40B4-BE49-F238E27FC236}">
              <a16:creationId xmlns:a16="http://schemas.microsoft.com/office/drawing/2014/main" id="{9FB0E0F7-1740-0267-0CB3-7EC2894E2B79}"/>
            </a:ext>
          </a:extLst>
        </cdr:cNvPr>
        <cdr:cNvSpPr txBox="1"/>
      </cdr:nvSpPr>
      <cdr:spPr>
        <a:xfrm xmlns:a="http://schemas.openxmlformats.org/drawingml/2006/main">
          <a:off x="5231904" y="0"/>
          <a:ext cx="432048"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Nekad</a:t>
          </a:r>
        </a:p>
      </cdr:txBody>
    </cdr:sp>
  </cdr:relSizeAnchor>
  <cdr:relSizeAnchor xmlns:cdr="http://schemas.openxmlformats.org/drawingml/2006/chartDrawing">
    <cdr:from>
      <cdr:x>0.6757</cdr:x>
      <cdr:y>0</cdr:y>
    </cdr:from>
    <cdr:to>
      <cdr:x>0.78892</cdr:x>
      <cdr:y>0.08426</cdr:y>
    </cdr:to>
    <cdr:sp macro="" textlink="">
      <cdr:nvSpPr>
        <cdr:cNvPr id="6" name="TextBox 2">
          <a:extLst xmlns:a="http://schemas.openxmlformats.org/drawingml/2006/main">
            <a:ext uri="{FF2B5EF4-FFF2-40B4-BE49-F238E27FC236}">
              <a16:creationId xmlns:a16="http://schemas.microsoft.com/office/drawing/2014/main" id="{BF3BBBB7-BB11-469C-D925-50244DBE3606}"/>
            </a:ext>
          </a:extLst>
        </cdr:cNvPr>
        <cdr:cNvSpPr txBox="1"/>
      </cdr:nvSpPr>
      <cdr:spPr>
        <a:xfrm xmlns:a="http://schemas.openxmlformats.org/drawingml/2006/main">
          <a:off x="4095660" y="-764704"/>
          <a:ext cx="68626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userShapes>
</file>

<file path=ppt/drawings/drawing80.xml><?xml version="1.0" encoding="utf-8"?>
<c:userShapes xmlns:c="http://schemas.openxmlformats.org/drawingml/2006/chart">
  <cdr:relSizeAnchor xmlns:cdr="http://schemas.openxmlformats.org/drawingml/2006/chartDrawing">
    <cdr:from>
      <cdr:x>0.23679</cdr:x>
      <cdr:y>0</cdr:y>
    </cdr:from>
    <cdr:to>
      <cdr:x>0.41749</cdr:x>
      <cdr:y>0.08304</cdr:y>
    </cdr:to>
    <cdr:sp macro="" textlink="">
      <cdr:nvSpPr>
        <cdr:cNvPr id="8" name="TextBox 2">
          <a:extLst xmlns:a="http://schemas.openxmlformats.org/drawingml/2006/main">
            <a:ext uri="{FF2B5EF4-FFF2-40B4-BE49-F238E27FC236}">
              <a16:creationId xmlns:a16="http://schemas.microsoft.com/office/drawing/2014/main" id="{0B72D12C-702B-BA88-B16E-DD89AADB5578}"/>
            </a:ext>
          </a:extLst>
        </cdr:cNvPr>
        <cdr:cNvSpPr txBox="1"/>
      </cdr:nvSpPr>
      <cdr:spPr>
        <a:xfrm xmlns:a="http://schemas.openxmlformats.org/drawingml/2006/main">
          <a:off x="2736304" y="0"/>
          <a:ext cx="2088232" cy="504000"/>
        </a:xfrm>
        <a:prstGeom xmlns:a="http://schemas.openxmlformats.org/drawingml/2006/main" prst="rect">
          <a:avLst/>
        </a:prstGeom>
        <a:solidFill xmlns:a="http://schemas.openxmlformats.org/drawingml/2006/main">
          <a:srgbClr val="114F5B"/>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Veselības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inspekcijā </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0.41749</cdr:x>
      <cdr:y>0</cdr:y>
    </cdr:from>
    <cdr:to>
      <cdr:x>0.58112</cdr:x>
      <cdr:y>0.08304</cdr:y>
    </cdr:to>
    <cdr:sp macro="" textlink="">
      <cdr:nvSpPr>
        <cdr:cNvPr id="10" name="TextBox 2">
          <a:extLst xmlns:a="http://schemas.openxmlformats.org/drawingml/2006/main">
            <a:ext uri="{FF2B5EF4-FFF2-40B4-BE49-F238E27FC236}">
              <a16:creationId xmlns:a16="http://schemas.microsoft.com/office/drawing/2014/main" id="{62E19970-058D-78AA-1CBC-E655F9075447}"/>
            </a:ext>
          </a:extLst>
        </cdr:cNvPr>
        <cdr:cNvSpPr txBox="1"/>
      </cdr:nvSpPr>
      <cdr:spPr>
        <a:xfrm xmlns:a="http://schemas.openxmlformats.org/drawingml/2006/main">
          <a:off x="4824535" y="0"/>
          <a:ext cx="1890936" cy="50400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Patērētāju tiesību aizsardzības centrā </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0.64182</cdr:x>
      <cdr:y>0</cdr:y>
    </cdr:from>
    <cdr:to>
      <cdr:x>0.68679</cdr:x>
      <cdr:y>0.08304</cdr:y>
    </cdr:to>
    <cdr:sp macro="" textlink="">
      <cdr:nvSpPr>
        <cdr:cNvPr id="12" name="TextBox 2">
          <a:extLst xmlns:a="http://schemas.openxmlformats.org/drawingml/2006/main">
            <a:ext uri="{FF2B5EF4-FFF2-40B4-BE49-F238E27FC236}">
              <a16:creationId xmlns:a16="http://schemas.microsoft.com/office/drawing/2014/main" id="{EE5E1F31-5C7D-AF45-045D-ACBD4FCE11BE}"/>
            </a:ext>
          </a:extLst>
        </cdr:cNvPr>
        <cdr:cNvSpPr txBox="1"/>
      </cdr:nvSpPr>
      <cdr:spPr>
        <a:xfrm xmlns:a="http://schemas.openxmlformats.org/drawingml/2006/main">
          <a:off x="7416824" y="0"/>
          <a:ext cx="519678" cy="504000"/>
        </a:xfrm>
        <a:prstGeom xmlns:a="http://schemas.openxmlformats.org/drawingml/2006/main" prst="rect">
          <a:avLst/>
        </a:prstGeom>
        <a:solidFill xmlns:a="http://schemas.openxmlformats.org/drawingml/2006/main">
          <a:srgbClr val="97C9D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Valsts policijā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0.72905</cdr:x>
      <cdr:y>0</cdr:y>
    </cdr:from>
    <cdr:to>
      <cdr:x>0.78513</cdr:x>
      <cdr:y>0.08304</cdr:y>
    </cdr:to>
    <cdr:sp macro="" textlink="">
      <cdr:nvSpPr>
        <cdr:cNvPr id="3" name="TextBox 2">
          <a:extLst xmlns:a="http://schemas.openxmlformats.org/drawingml/2006/main">
            <a:ext uri="{FF2B5EF4-FFF2-40B4-BE49-F238E27FC236}">
              <a16:creationId xmlns:a16="http://schemas.microsoft.com/office/drawing/2014/main" id="{0FA60530-A8C2-4507-9218-FBACB25431AD}"/>
            </a:ext>
          </a:extLst>
        </cdr:cNvPr>
        <cdr:cNvSpPr txBox="1"/>
      </cdr:nvSpPr>
      <cdr:spPr>
        <a:xfrm xmlns:a="http://schemas.openxmlformats.org/drawingml/2006/main">
          <a:off x="8424936" y="0"/>
          <a:ext cx="648072" cy="504000"/>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Veselības ministrijā </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0.78513</cdr:x>
      <cdr:y>0</cdr:y>
    </cdr:from>
    <cdr:to>
      <cdr:x>0.83382</cdr:x>
      <cdr:y>0.08304</cdr:y>
    </cdr:to>
    <cdr:sp macro="" textlink="">
      <cdr:nvSpPr>
        <cdr:cNvPr id="4" name="TextBox 2">
          <a:extLst xmlns:a="http://schemas.openxmlformats.org/drawingml/2006/main">
            <a:ext uri="{FF2B5EF4-FFF2-40B4-BE49-F238E27FC236}">
              <a16:creationId xmlns:a16="http://schemas.microsoft.com/office/drawing/2014/main" id="{B1FE6E8A-9191-4ADE-9F4C-C834E566B2FB}"/>
            </a:ext>
          </a:extLst>
        </cdr:cNvPr>
        <cdr:cNvSpPr txBox="1"/>
      </cdr:nvSpPr>
      <cdr:spPr>
        <a:xfrm xmlns:a="http://schemas.openxmlformats.org/drawingml/2006/main">
          <a:off x="9073008" y="0"/>
          <a:ext cx="562592" cy="504000"/>
        </a:xfrm>
        <a:prstGeom xmlns:a="http://schemas.openxmlformats.org/drawingml/2006/main" prst="rect">
          <a:avLst/>
        </a:prstGeom>
        <a:solidFill xmlns:a="http://schemas.openxmlformats.org/drawingml/2006/main">
          <a:srgbClr val="524B5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Masu medijos </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0.85368</cdr:x>
      <cdr:y>0</cdr:y>
    </cdr:from>
    <cdr:to>
      <cdr:x>0.90976</cdr:x>
      <cdr:y>0.08304</cdr:y>
    </cdr:to>
    <cdr:sp macro="" textlink="">
      <cdr:nvSpPr>
        <cdr:cNvPr id="13" name="TextBox 2">
          <a:extLst xmlns:a="http://schemas.openxmlformats.org/drawingml/2006/main">
            <a:ext uri="{FF2B5EF4-FFF2-40B4-BE49-F238E27FC236}">
              <a16:creationId xmlns:a16="http://schemas.microsoft.com/office/drawing/2014/main" id="{AC0B80D1-7AA6-8E60-053C-921D978F5FFA}"/>
            </a:ext>
          </a:extLst>
        </cdr:cNvPr>
        <cdr:cNvSpPr txBox="1"/>
      </cdr:nvSpPr>
      <cdr:spPr>
        <a:xfrm xmlns:a="http://schemas.openxmlformats.org/drawingml/2006/main">
          <a:off x="9865096" y="0"/>
          <a:ext cx="648072" cy="504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Nekur nevērstos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0.90976</cdr:x>
      <cdr:y>0</cdr:y>
    </cdr:from>
    <cdr:to>
      <cdr:x>0.97207</cdr:x>
      <cdr:y>0.08304</cdr:y>
    </cdr:to>
    <cdr:sp macro="" textlink="">
      <cdr:nvSpPr>
        <cdr:cNvPr id="14" name="TextBox 2">
          <a:extLst xmlns:a="http://schemas.openxmlformats.org/drawingml/2006/main">
            <a:ext uri="{FF2B5EF4-FFF2-40B4-BE49-F238E27FC236}">
              <a16:creationId xmlns:a16="http://schemas.microsoft.com/office/drawing/2014/main" id="{98E8663C-9A72-EDE5-85EA-D9B7AFDC4A0C}"/>
            </a:ext>
          </a:extLst>
        </cdr:cNvPr>
        <cdr:cNvSpPr txBox="1"/>
      </cdr:nvSpPr>
      <cdr:spPr>
        <a:xfrm xmlns:a="http://schemas.openxmlformats.org/drawingml/2006/main">
          <a:off x="10513168" y="0"/>
          <a:ext cx="720080" cy="504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pateikt</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0.71659</cdr:x>
      <cdr:y>0</cdr:y>
    </cdr:from>
    <cdr:to>
      <cdr:x>0.71659</cdr:x>
      <cdr:y>0.09157</cdr:y>
    </cdr:to>
    <cdr:cxnSp macro="">
      <cdr:nvCxnSpPr>
        <cdr:cNvPr id="6" name="Straight Arrow Connector 5">
          <a:extLst xmlns:a="http://schemas.openxmlformats.org/drawingml/2006/main">
            <a:ext uri="{FF2B5EF4-FFF2-40B4-BE49-F238E27FC236}">
              <a16:creationId xmlns:a16="http://schemas.microsoft.com/office/drawing/2014/main" id="{DA6B4C08-3A38-A909-3B68-C8F5006A785A}"/>
            </a:ext>
          </a:extLst>
        </cdr:cNvPr>
        <cdr:cNvCxnSpPr>
          <a:cxnSpLocks xmlns:a="http://schemas.openxmlformats.org/drawingml/2006/main"/>
        </cdr:cNvCxnSpPr>
      </cdr:nvCxnSpPr>
      <cdr:spPr>
        <a:xfrm xmlns:a="http://schemas.openxmlformats.org/drawingml/2006/main">
          <a:off x="8280920" y="-737079"/>
          <a:ext cx="0" cy="555787"/>
        </a:xfrm>
        <a:prstGeom xmlns:a="http://schemas.openxmlformats.org/drawingml/2006/main" prst="straightConnector1">
          <a:avLst/>
        </a:prstGeom>
        <a:ln xmlns:a="http://schemas.openxmlformats.org/drawingml/2006/main">
          <a:solidFill>
            <a:srgbClr val="D8D0E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0.84121</cdr:x>
      <cdr:y>0</cdr:y>
    </cdr:from>
    <cdr:to>
      <cdr:x>0.84121</cdr:x>
      <cdr:y>0.09157</cdr:y>
    </cdr:to>
    <cdr:cxnSp macro="">
      <cdr:nvCxnSpPr>
        <cdr:cNvPr id="7" name="Straight Arrow Connector 6">
          <a:extLst xmlns:a="http://schemas.openxmlformats.org/drawingml/2006/main">
            <a:ext uri="{FF2B5EF4-FFF2-40B4-BE49-F238E27FC236}">
              <a16:creationId xmlns:a16="http://schemas.microsoft.com/office/drawing/2014/main" id="{20E9DF94-F973-C2F1-98D3-A38D8496279B}"/>
            </a:ext>
          </a:extLst>
        </cdr:cNvPr>
        <cdr:cNvCxnSpPr>
          <a:cxnSpLocks xmlns:a="http://schemas.openxmlformats.org/drawingml/2006/main"/>
        </cdr:cNvCxnSpPr>
      </cdr:nvCxnSpPr>
      <cdr:spPr>
        <a:xfrm xmlns:a="http://schemas.openxmlformats.org/drawingml/2006/main">
          <a:off x="9721080" y="-737079"/>
          <a:ext cx="0" cy="555787"/>
        </a:xfrm>
        <a:prstGeom xmlns:a="http://schemas.openxmlformats.org/drawingml/2006/main" prst="straightConnector1">
          <a:avLst/>
        </a:prstGeom>
        <a:ln xmlns:a="http://schemas.openxmlformats.org/drawingml/2006/main">
          <a:solidFill>
            <a:srgbClr val="E5E2D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0.67297</cdr:x>
      <cdr:y>0.16219</cdr:y>
    </cdr:from>
    <cdr:to>
      <cdr:x>0.69004</cdr:x>
      <cdr:y>0.26302</cdr:y>
    </cdr:to>
    <cdr:cxnSp macro="">
      <cdr:nvCxnSpPr>
        <cdr:cNvPr id="2" name="Straight Arrow Connector 1">
          <a:extLst xmlns:a="http://schemas.openxmlformats.org/drawingml/2006/main">
            <a:ext uri="{FF2B5EF4-FFF2-40B4-BE49-F238E27FC236}">
              <a16:creationId xmlns:a16="http://schemas.microsoft.com/office/drawing/2014/main" id="{938A5286-970F-1034-566E-694F0C358E1B}"/>
            </a:ext>
          </a:extLst>
        </cdr:cNvPr>
        <cdr:cNvCxnSpPr>
          <a:cxnSpLocks xmlns:a="http://schemas.openxmlformats.org/drawingml/2006/main"/>
        </cdr:cNvCxnSpPr>
      </cdr:nvCxnSpPr>
      <cdr:spPr>
        <a:xfrm xmlns:a="http://schemas.openxmlformats.org/drawingml/2006/main" flipV="1">
          <a:off x="7776864" y="984416"/>
          <a:ext cx="197295" cy="61200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0.53589</cdr:x>
      <cdr:y>0.17405</cdr:y>
    </cdr:from>
    <cdr:to>
      <cdr:x>0.5795</cdr:x>
      <cdr:y>0.2571</cdr:y>
    </cdr:to>
    <cdr:cxnSp macro="">
      <cdr:nvCxnSpPr>
        <cdr:cNvPr id="9" name="Straight Arrow Connector 8">
          <a:extLst xmlns:a="http://schemas.openxmlformats.org/drawingml/2006/main">
            <a:ext uri="{FF2B5EF4-FFF2-40B4-BE49-F238E27FC236}">
              <a16:creationId xmlns:a16="http://schemas.microsoft.com/office/drawing/2014/main" id="{938A5286-970F-1034-566E-694F0C358E1B}"/>
            </a:ext>
          </a:extLst>
        </cdr:cNvPr>
        <cdr:cNvCxnSpPr>
          <a:cxnSpLocks xmlns:a="http://schemas.openxmlformats.org/drawingml/2006/main"/>
        </cdr:cNvCxnSpPr>
      </cdr:nvCxnSpPr>
      <cdr:spPr>
        <a:xfrm xmlns:a="http://schemas.openxmlformats.org/drawingml/2006/main" flipV="1">
          <a:off x="6192688" y="1056424"/>
          <a:ext cx="504056" cy="50405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0.3801</cdr:x>
      <cdr:y>0.16219</cdr:y>
    </cdr:from>
    <cdr:to>
      <cdr:x>0.40503</cdr:x>
      <cdr:y>0.2571</cdr:y>
    </cdr:to>
    <cdr:cxnSp macro="">
      <cdr:nvCxnSpPr>
        <cdr:cNvPr id="19" name="Straight Arrow Connector 18">
          <a:extLst xmlns:a="http://schemas.openxmlformats.org/drawingml/2006/main">
            <a:ext uri="{FF2B5EF4-FFF2-40B4-BE49-F238E27FC236}">
              <a16:creationId xmlns:a16="http://schemas.microsoft.com/office/drawing/2014/main" id="{938A5286-970F-1034-566E-694F0C358E1B}"/>
            </a:ext>
          </a:extLst>
        </cdr:cNvPr>
        <cdr:cNvCxnSpPr>
          <a:cxnSpLocks xmlns:a="http://schemas.openxmlformats.org/drawingml/2006/main"/>
        </cdr:cNvCxnSpPr>
      </cdr:nvCxnSpPr>
      <cdr:spPr>
        <a:xfrm xmlns:a="http://schemas.openxmlformats.org/drawingml/2006/main">
          <a:off x="4392488" y="984416"/>
          <a:ext cx="288032" cy="5760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0.37387</cdr:x>
      <cdr:y>0.88587</cdr:y>
    </cdr:from>
    <cdr:to>
      <cdr:x>0.39257</cdr:x>
      <cdr:y>0.98078</cdr:y>
    </cdr:to>
    <cdr:cxnSp macro="">
      <cdr:nvCxnSpPr>
        <cdr:cNvPr id="27" name="Straight Arrow Connector 26">
          <a:extLst xmlns:a="http://schemas.openxmlformats.org/drawingml/2006/main">
            <a:ext uri="{FF2B5EF4-FFF2-40B4-BE49-F238E27FC236}">
              <a16:creationId xmlns:a16="http://schemas.microsoft.com/office/drawing/2014/main" id="{4C2EB0B8-C705-4339-AEEE-BAA5D8151F02}"/>
            </a:ext>
          </a:extLst>
        </cdr:cNvPr>
        <cdr:cNvCxnSpPr>
          <a:cxnSpLocks xmlns:a="http://schemas.openxmlformats.org/drawingml/2006/main"/>
        </cdr:cNvCxnSpPr>
      </cdr:nvCxnSpPr>
      <cdr:spPr>
        <a:xfrm xmlns:a="http://schemas.openxmlformats.org/drawingml/2006/main" flipV="1">
          <a:off x="4320480" y="5376904"/>
          <a:ext cx="216024" cy="5760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0.53589</cdr:x>
      <cdr:y>0.88587</cdr:y>
    </cdr:from>
    <cdr:to>
      <cdr:x>0.56704</cdr:x>
      <cdr:y>0.98078</cdr:y>
    </cdr:to>
    <cdr:cxnSp macro="">
      <cdr:nvCxnSpPr>
        <cdr:cNvPr id="29" name="Straight Arrow Connector 28">
          <a:extLst xmlns:a="http://schemas.openxmlformats.org/drawingml/2006/main">
            <a:ext uri="{FF2B5EF4-FFF2-40B4-BE49-F238E27FC236}">
              <a16:creationId xmlns:a16="http://schemas.microsoft.com/office/drawing/2014/main" id="{42D9BB59-BD4A-31B3-41C3-E70C2453D4C9}"/>
            </a:ext>
          </a:extLst>
        </cdr:cNvPr>
        <cdr:cNvCxnSpPr>
          <a:cxnSpLocks xmlns:a="http://schemas.openxmlformats.org/drawingml/2006/main"/>
        </cdr:cNvCxnSpPr>
      </cdr:nvCxnSpPr>
      <cdr:spPr>
        <a:xfrm xmlns:a="http://schemas.openxmlformats.org/drawingml/2006/main" flipV="1">
          <a:off x="6192688" y="5376904"/>
          <a:ext cx="360040" cy="5760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0.62312</cdr:x>
      <cdr:y>0.88587</cdr:y>
    </cdr:from>
    <cdr:to>
      <cdr:x>0.63558</cdr:x>
      <cdr:y>0.98078</cdr:y>
    </cdr:to>
    <cdr:cxnSp macro="">
      <cdr:nvCxnSpPr>
        <cdr:cNvPr id="30" name="Straight Arrow Connector 29">
          <a:extLst xmlns:a="http://schemas.openxmlformats.org/drawingml/2006/main">
            <a:ext uri="{FF2B5EF4-FFF2-40B4-BE49-F238E27FC236}">
              <a16:creationId xmlns:a16="http://schemas.microsoft.com/office/drawing/2014/main" id="{42D9BB59-BD4A-31B3-41C3-E70C2453D4C9}"/>
            </a:ext>
          </a:extLst>
        </cdr:cNvPr>
        <cdr:cNvCxnSpPr>
          <a:cxnSpLocks xmlns:a="http://schemas.openxmlformats.org/drawingml/2006/main"/>
        </cdr:cNvCxnSpPr>
      </cdr:nvCxnSpPr>
      <cdr:spPr>
        <a:xfrm xmlns:a="http://schemas.openxmlformats.org/drawingml/2006/main">
          <a:off x="7200800" y="5376904"/>
          <a:ext cx="144016" cy="5760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0.67297</cdr:x>
      <cdr:y>0.88587</cdr:y>
    </cdr:from>
    <cdr:to>
      <cdr:x>0.6979</cdr:x>
      <cdr:y>0.98078</cdr:y>
    </cdr:to>
    <cdr:cxnSp macro="">
      <cdr:nvCxnSpPr>
        <cdr:cNvPr id="33" name="Straight Arrow Connector 32">
          <a:extLst xmlns:a="http://schemas.openxmlformats.org/drawingml/2006/main">
            <a:ext uri="{FF2B5EF4-FFF2-40B4-BE49-F238E27FC236}">
              <a16:creationId xmlns:a16="http://schemas.microsoft.com/office/drawing/2014/main" id="{42D9BB59-BD4A-31B3-41C3-E70C2453D4C9}"/>
            </a:ext>
          </a:extLst>
        </cdr:cNvPr>
        <cdr:cNvCxnSpPr>
          <a:cxnSpLocks xmlns:a="http://schemas.openxmlformats.org/drawingml/2006/main"/>
        </cdr:cNvCxnSpPr>
      </cdr:nvCxnSpPr>
      <cdr:spPr>
        <a:xfrm xmlns:a="http://schemas.openxmlformats.org/drawingml/2006/main">
          <a:off x="7776864" y="5376904"/>
          <a:ext cx="288032" cy="576064"/>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1.xml><?xml version="1.0" encoding="utf-8"?>
<c:userShapes xmlns:c="http://schemas.openxmlformats.org/drawingml/2006/chart">
  <cdr:relSizeAnchor xmlns:cdr="http://schemas.openxmlformats.org/drawingml/2006/chartDrawing">
    <cdr:from>
      <cdr:x>0.06381</cdr:x>
      <cdr:y>0.79096</cdr:y>
    </cdr:from>
    <cdr:to>
      <cdr:x>0.34664</cdr:x>
      <cdr:y>0.82116</cdr:y>
    </cdr:to>
    <cdr:sp macro="" textlink="">
      <cdr:nvSpPr>
        <cdr:cNvPr id="6" name="TextBox 1">
          <a:extLst xmlns:a="http://schemas.openxmlformats.org/drawingml/2006/main">
            <a:ext uri="{FF2B5EF4-FFF2-40B4-BE49-F238E27FC236}">
              <a16:creationId xmlns:a16="http://schemas.microsoft.com/office/drawing/2014/main" id="{747663D2-F5D9-F003-2950-020F35D8F79E}"/>
            </a:ext>
          </a:extLst>
        </cdr:cNvPr>
        <cdr:cNvSpPr txBox="1"/>
      </cdr:nvSpPr>
      <cdr:spPr>
        <a:xfrm xmlns:a="http://schemas.openxmlformats.org/drawingml/2006/main">
          <a:off x="737440" y="4800811"/>
          <a:ext cx="3268383" cy="183302"/>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0.07624</cdr:x>
      <cdr:y>0.60115</cdr:y>
    </cdr:from>
    <cdr:to>
      <cdr:x>0.31303</cdr:x>
      <cdr:y>0.63674</cdr:y>
    </cdr:to>
    <cdr:sp macro="" textlink="">
      <cdr:nvSpPr>
        <cdr:cNvPr id="7" name="TextBox 1">
          <a:extLst xmlns:a="http://schemas.openxmlformats.org/drawingml/2006/main">
            <a:ext uri="{FF2B5EF4-FFF2-40B4-BE49-F238E27FC236}">
              <a16:creationId xmlns:a16="http://schemas.microsoft.com/office/drawing/2014/main" id="{0D9322F9-1F97-4C14-6AF2-F6D8AE358E33}"/>
            </a:ext>
          </a:extLst>
        </cdr:cNvPr>
        <cdr:cNvSpPr txBox="1"/>
      </cdr:nvSpPr>
      <cdr:spPr>
        <a:xfrm xmlns:a="http://schemas.openxmlformats.org/drawingml/2006/main">
          <a:off x="881016" y="3648713"/>
          <a:ext cx="2736304" cy="21602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0.27568</cdr:x>
      <cdr:y>0</cdr:y>
    </cdr:from>
    <cdr:to>
      <cdr:x>0.46261</cdr:x>
      <cdr:y>0.08304</cdr:y>
    </cdr:to>
    <cdr:sp macro="" textlink="">
      <cdr:nvSpPr>
        <cdr:cNvPr id="14" name="TextBox 2">
          <a:extLst xmlns:a="http://schemas.openxmlformats.org/drawingml/2006/main">
            <a:ext uri="{FF2B5EF4-FFF2-40B4-BE49-F238E27FC236}">
              <a16:creationId xmlns:a16="http://schemas.microsoft.com/office/drawing/2014/main" id="{DC9F566A-CBA2-5D3D-8717-FEAE930176BC}"/>
            </a:ext>
          </a:extLst>
        </cdr:cNvPr>
        <cdr:cNvSpPr txBox="1"/>
      </cdr:nvSpPr>
      <cdr:spPr>
        <a:xfrm xmlns:a="http://schemas.openxmlformats.org/drawingml/2006/main">
          <a:off x="3185758" y="0"/>
          <a:ext cx="2160194" cy="504020"/>
        </a:xfrm>
        <a:prstGeom xmlns:a="http://schemas.openxmlformats.org/drawingml/2006/main" prst="rect">
          <a:avLst/>
        </a:prstGeom>
        <a:solidFill xmlns:a="http://schemas.openxmlformats.org/drawingml/2006/main">
          <a:srgbClr val="114F5B"/>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Veselības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inspekcijā </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0.46261</cdr:x>
      <cdr:y>0</cdr:y>
    </cdr:from>
    <cdr:to>
      <cdr:x>0.60593</cdr:x>
      <cdr:y>0.08304</cdr:y>
    </cdr:to>
    <cdr:sp macro="" textlink="">
      <cdr:nvSpPr>
        <cdr:cNvPr id="15" name="TextBox 2">
          <a:extLst xmlns:a="http://schemas.openxmlformats.org/drawingml/2006/main">
            <a:ext uri="{FF2B5EF4-FFF2-40B4-BE49-F238E27FC236}">
              <a16:creationId xmlns:a16="http://schemas.microsoft.com/office/drawing/2014/main" id="{4032EAAA-FF0C-86B4-F54E-24D9816C7DAE}"/>
            </a:ext>
          </a:extLst>
        </cdr:cNvPr>
        <cdr:cNvSpPr txBox="1"/>
      </cdr:nvSpPr>
      <cdr:spPr>
        <a:xfrm xmlns:a="http://schemas.openxmlformats.org/drawingml/2006/main">
          <a:off x="5345952" y="0"/>
          <a:ext cx="1656174" cy="504020"/>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Patērētāju tiesību aizsardzības centrā </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0.67447</cdr:x>
      <cdr:y>0</cdr:y>
    </cdr:from>
    <cdr:to>
      <cdr:x>0.71944</cdr:x>
      <cdr:y>0.08304</cdr:y>
    </cdr:to>
    <cdr:sp macro="" textlink="">
      <cdr:nvSpPr>
        <cdr:cNvPr id="16" name="TextBox 2">
          <a:extLst xmlns:a="http://schemas.openxmlformats.org/drawingml/2006/main">
            <a:ext uri="{FF2B5EF4-FFF2-40B4-BE49-F238E27FC236}">
              <a16:creationId xmlns:a16="http://schemas.microsoft.com/office/drawing/2014/main" id="{5538810B-C5BF-32B2-8AF2-7BAAC989C824}"/>
            </a:ext>
          </a:extLst>
        </cdr:cNvPr>
        <cdr:cNvSpPr txBox="1"/>
      </cdr:nvSpPr>
      <cdr:spPr>
        <a:xfrm xmlns:a="http://schemas.openxmlformats.org/drawingml/2006/main">
          <a:off x="7794224" y="0"/>
          <a:ext cx="519678" cy="504000"/>
        </a:xfrm>
        <a:prstGeom xmlns:a="http://schemas.openxmlformats.org/drawingml/2006/main" prst="rect">
          <a:avLst/>
        </a:prstGeom>
        <a:solidFill xmlns:a="http://schemas.openxmlformats.org/drawingml/2006/main">
          <a:srgbClr val="97C9D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Valsts policijā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0.73679</cdr:x>
      <cdr:y>0</cdr:y>
    </cdr:from>
    <cdr:to>
      <cdr:x>0.79287</cdr:x>
      <cdr:y>0.08304</cdr:y>
    </cdr:to>
    <cdr:sp macro="" textlink="">
      <cdr:nvSpPr>
        <cdr:cNvPr id="17" name="TextBox 4">
          <a:extLst xmlns:a="http://schemas.openxmlformats.org/drawingml/2006/main">
            <a:ext uri="{FF2B5EF4-FFF2-40B4-BE49-F238E27FC236}">
              <a16:creationId xmlns:a16="http://schemas.microsoft.com/office/drawing/2014/main" id="{7DC0D947-601B-5D94-0889-5E4CB9EBA726}"/>
            </a:ext>
          </a:extLst>
        </cdr:cNvPr>
        <cdr:cNvSpPr txBox="1"/>
      </cdr:nvSpPr>
      <cdr:spPr>
        <a:xfrm xmlns:a="http://schemas.openxmlformats.org/drawingml/2006/main">
          <a:off x="8514304" y="0"/>
          <a:ext cx="648072" cy="504000"/>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Veselības ministrijā </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0.79287</cdr:x>
      <cdr:y>0</cdr:y>
    </cdr:from>
    <cdr:to>
      <cdr:x>0.84155</cdr:x>
      <cdr:y>0.08304</cdr:y>
    </cdr:to>
    <cdr:sp macro="" textlink="">
      <cdr:nvSpPr>
        <cdr:cNvPr id="18" name="TextBox 2">
          <a:extLst xmlns:a="http://schemas.openxmlformats.org/drawingml/2006/main">
            <a:ext uri="{FF2B5EF4-FFF2-40B4-BE49-F238E27FC236}">
              <a16:creationId xmlns:a16="http://schemas.microsoft.com/office/drawing/2014/main" id="{E5329548-9971-869F-3416-7A72C8EC6805}"/>
            </a:ext>
          </a:extLst>
        </cdr:cNvPr>
        <cdr:cNvSpPr txBox="1"/>
      </cdr:nvSpPr>
      <cdr:spPr>
        <a:xfrm xmlns:a="http://schemas.openxmlformats.org/drawingml/2006/main">
          <a:off x="9162376" y="0"/>
          <a:ext cx="562592" cy="504000"/>
        </a:xfrm>
        <a:prstGeom xmlns:a="http://schemas.openxmlformats.org/drawingml/2006/main" prst="rect">
          <a:avLst/>
        </a:prstGeom>
        <a:solidFill xmlns:a="http://schemas.openxmlformats.org/drawingml/2006/main">
          <a:srgbClr val="524B59"/>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Masu medijos </a:t>
          </a:r>
          <a:endParaRPr lang="en-GB" sz="900" b="1" dirty="0">
            <a:solidFill>
              <a:schemeClr val="bg1"/>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0.85518</cdr:x>
      <cdr:y>0</cdr:y>
    </cdr:from>
    <cdr:to>
      <cdr:x>0.91126</cdr:x>
      <cdr:y>0.08304</cdr:y>
    </cdr:to>
    <cdr:sp macro="" textlink="">
      <cdr:nvSpPr>
        <cdr:cNvPr id="19" name="TextBox 2">
          <a:extLst xmlns:a="http://schemas.openxmlformats.org/drawingml/2006/main">
            <a:ext uri="{FF2B5EF4-FFF2-40B4-BE49-F238E27FC236}">
              <a16:creationId xmlns:a16="http://schemas.microsoft.com/office/drawing/2014/main" id="{FF8556EC-D5C0-D06A-CE07-2EF18DDE9765}"/>
            </a:ext>
          </a:extLst>
        </cdr:cNvPr>
        <cdr:cNvSpPr txBox="1"/>
      </cdr:nvSpPr>
      <cdr:spPr>
        <a:xfrm xmlns:a="http://schemas.openxmlformats.org/drawingml/2006/main">
          <a:off x="9882456" y="0"/>
          <a:ext cx="648072" cy="504000"/>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Nekur nevērstos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0.91126</cdr:x>
      <cdr:y>0</cdr:y>
    </cdr:from>
    <cdr:to>
      <cdr:x>0.9798</cdr:x>
      <cdr:y>0.08304</cdr:y>
    </cdr:to>
    <cdr:sp macro="" textlink="">
      <cdr:nvSpPr>
        <cdr:cNvPr id="20" name="TextBox 2">
          <a:extLst xmlns:a="http://schemas.openxmlformats.org/drawingml/2006/main">
            <a:ext uri="{FF2B5EF4-FFF2-40B4-BE49-F238E27FC236}">
              <a16:creationId xmlns:a16="http://schemas.microsoft.com/office/drawing/2014/main" id="{E2667FAF-F5E1-9917-F7D6-5137BE169C65}"/>
            </a:ext>
          </a:extLst>
        </cdr:cNvPr>
        <cdr:cNvSpPr txBox="1"/>
      </cdr:nvSpPr>
      <cdr:spPr>
        <a:xfrm xmlns:a="http://schemas.openxmlformats.org/drawingml/2006/main">
          <a:off x="10530528" y="0"/>
          <a:ext cx="792088" cy="504000"/>
        </a:xfrm>
        <a:prstGeom xmlns:a="http://schemas.openxmlformats.org/drawingml/2006/main" prst="rect">
          <a:avLst/>
        </a:prstGeom>
        <a:solidFill xmlns:a="http://schemas.openxmlformats.org/drawingml/2006/main">
          <a:schemeClr val="bg1">
            <a:lumMod val="75000"/>
          </a:schemeClr>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pateikt</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cdr:txBody>
    </cdr:sp>
  </cdr:relSizeAnchor>
  <cdr:relSizeAnchor xmlns:cdr="http://schemas.openxmlformats.org/drawingml/2006/chartDrawing">
    <cdr:from>
      <cdr:x>0.09497</cdr:x>
      <cdr:y>0.69988</cdr:y>
    </cdr:from>
    <cdr:to>
      <cdr:x>0.31929</cdr:x>
      <cdr:y>0.72764</cdr:y>
    </cdr:to>
    <cdr:sp macro="" textlink="">
      <cdr:nvSpPr>
        <cdr:cNvPr id="21" name="TextBox 1">
          <a:extLst xmlns:a="http://schemas.openxmlformats.org/drawingml/2006/main">
            <a:ext uri="{FF2B5EF4-FFF2-40B4-BE49-F238E27FC236}">
              <a16:creationId xmlns:a16="http://schemas.microsoft.com/office/drawing/2014/main" id="{5AC060C9-5906-7921-B163-1DEAD886F826}"/>
            </a:ext>
          </a:extLst>
        </cdr:cNvPr>
        <cdr:cNvSpPr txBox="1"/>
      </cdr:nvSpPr>
      <cdr:spPr>
        <a:xfrm xmlns:a="http://schemas.openxmlformats.org/drawingml/2006/main">
          <a:off x="1097480" y="4247999"/>
          <a:ext cx="2592287" cy="168492"/>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LABĀKAS CENAS PIEDĀVĀJUMS / AKCIJA</a:t>
          </a:r>
        </a:p>
      </cdr:txBody>
    </cdr:sp>
  </cdr:relSizeAnchor>
  <cdr:relSizeAnchor xmlns:cdr="http://schemas.openxmlformats.org/drawingml/2006/chartDrawing">
    <cdr:from>
      <cdr:x>0.07628</cdr:x>
      <cdr:y>0.88587</cdr:y>
    </cdr:from>
    <cdr:to>
      <cdr:x>0.32706</cdr:x>
      <cdr:y>0.91238</cdr:y>
    </cdr:to>
    <cdr:sp macro="" textlink="">
      <cdr:nvSpPr>
        <cdr:cNvPr id="22" name="TextBox 1">
          <a:extLst xmlns:a="http://schemas.openxmlformats.org/drawingml/2006/main">
            <a:ext uri="{FF2B5EF4-FFF2-40B4-BE49-F238E27FC236}">
              <a16:creationId xmlns:a16="http://schemas.microsoft.com/office/drawing/2014/main" id="{3B6133AB-8B71-4CA8-7C05-7AD57071117A}"/>
            </a:ext>
          </a:extLst>
        </cdr:cNvPr>
        <cdr:cNvSpPr txBox="1"/>
      </cdr:nvSpPr>
      <cdr:spPr>
        <a:xfrm xmlns:a="http://schemas.openxmlformats.org/drawingml/2006/main">
          <a:off x="881456" y="5376904"/>
          <a:ext cx="2897999" cy="160848"/>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IETEICA AR ĀRSTNIECĪBU SAIST. PERSONAS</a:t>
          </a:r>
        </a:p>
      </cdr:txBody>
    </cdr:sp>
  </cdr:relSizeAnchor>
  <cdr:relSizeAnchor xmlns:cdr="http://schemas.openxmlformats.org/drawingml/2006/chartDrawing">
    <cdr:from>
      <cdr:x>0.63086</cdr:x>
      <cdr:y>0</cdr:y>
    </cdr:from>
    <cdr:to>
      <cdr:x>0.63086</cdr:x>
      <cdr:y>0.09157</cdr:y>
    </cdr:to>
    <cdr:cxnSp macro="">
      <cdr:nvCxnSpPr>
        <cdr:cNvPr id="23" name="Straight Arrow Connector 22">
          <a:extLst xmlns:a="http://schemas.openxmlformats.org/drawingml/2006/main">
            <a:ext uri="{FF2B5EF4-FFF2-40B4-BE49-F238E27FC236}">
              <a16:creationId xmlns:a16="http://schemas.microsoft.com/office/drawing/2014/main" id="{DA6B4C08-3A38-A909-3B68-C8F5006A785A}"/>
            </a:ext>
          </a:extLst>
        </cdr:cNvPr>
        <cdr:cNvCxnSpPr>
          <a:cxnSpLocks xmlns:a="http://schemas.openxmlformats.org/drawingml/2006/main"/>
        </cdr:cNvCxnSpPr>
      </cdr:nvCxnSpPr>
      <cdr:spPr>
        <a:xfrm xmlns:a="http://schemas.openxmlformats.org/drawingml/2006/main">
          <a:off x="7290168" y="-788400"/>
          <a:ext cx="0" cy="555787"/>
        </a:xfrm>
        <a:prstGeom xmlns:a="http://schemas.openxmlformats.org/drawingml/2006/main" prst="straightConnector1">
          <a:avLst/>
        </a:prstGeom>
        <a:ln xmlns:a="http://schemas.openxmlformats.org/drawingml/2006/main">
          <a:solidFill>
            <a:srgbClr val="489FB5"/>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0.73056</cdr:x>
      <cdr:y>0</cdr:y>
    </cdr:from>
    <cdr:to>
      <cdr:x>0.73056</cdr:x>
      <cdr:y>0.09157</cdr:y>
    </cdr:to>
    <cdr:cxnSp macro="">
      <cdr:nvCxnSpPr>
        <cdr:cNvPr id="24" name="Straight Arrow Connector 23">
          <a:extLst xmlns:a="http://schemas.openxmlformats.org/drawingml/2006/main">
            <a:ext uri="{FF2B5EF4-FFF2-40B4-BE49-F238E27FC236}">
              <a16:creationId xmlns:a16="http://schemas.microsoft.com/office/drawing/2014/main" id="{68BAE739-EBE4-55AE-204A-FE4AAAE49904}"/>
            </a:ext>
          </a:extLst>
        </cdr:cNvPr>
        <cdr:cNvCxnSpPr>
          <a:cxnSpLocks xmlns:a="http://schemas.openxmlformats.org/drawingml/2006/main"/>
        </cdr:cNvCxnSpPr>
      </cdr:nvCxnSpPr>
      <cdr:spPr>
        <a:xfrm xmlns:a="http://schemas.openxmlformats.org/drawingml/2006/main">
          <a:off x="8442296" y="-788400"/>
          <a:ext cx="0" cy="555787"/>
        </a:xfrm>
        <a:prstGeom xmlns:a="http://schemas.openxmlformats.org/drawingml/2006/main" prst="straightConnector1">
          <a:avLst/>
        </a:prstGeom>
        <a:ln xmlns:a="http://schemas.openxmlformats.org/drawingml/2006/main">
          <a:solidFill>
            <a:srgbClr val="D8D0E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0.84895</cdr:x>
      <cdr:y>0</cdr:y>
    </cdr:from>
    <cdr:to>
      <cdr:x>0.84895</cdr:x>
      <cdr:y>0.09157</cdr:y>
    </cdr:to>
    <cdr:cxnSp macro="">
      <cdr:nvCxnSpPr>
        <cdr:cNvPr id="25" name="Straight Arrow Connector 24">
          <a:extLst xmlns:a="http://schemas.openxmlformats.org/drawingml/2006/main">
            <a:ext uri="{FF2B5EF4-FFF2-40B4-BE49-F238E27FC236}">
              <a16:creationId xmlns:a16="http://schemas.microsoft.com/office/drawing/2014/main" id="{3A1A2D31-4D5D-AD12-2BE2-B2D2ED02AE10}"/>
            </a:ext>
          </a:extLst>
        </cdr:cNvPr>
        <cdr:cNvCxnSpPr>
          <a:cxnSpLocks xmlns:a="http://schemas.openxmlformats.org/drawingml/2006/main"/>
        </cdr:cNvCxnSpPr>
      </cdr:nvCxnSpPr>
      <cdr:spPr>
        <a:xfrm xmlns:a="http://schemas.openxmlformats.org/drawingml/2006/main">
          <a:off x="9810448" y="-788400"/>
          <a:ext cx="0" cy="555787"/>
        </a:xfrm>
        <a:prstGeom xmlns:a="http://schemas.openxmlformats.org/drawingml/2006/main" prst="straightConnector1">
          <a:avLst/>
        </a:prstGeom>
        <a:ln xmlns:a="http://schemas.openxmlformats.org/drawingml/2006/main">
          <a:solidFill>
            <a:srgbClr val="E5E2D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0.05365</cdr:x>
      <cdr:y>0.59555</cdr:y>
    </cdr:from>
    <cdr:to>
      <cdr:x>0.49896</cdr:x>
      <cdr:y>0.64218</cdr:y>
    </cdr:to>
    <cdr:sp macro="" textlink="">
      <cdr:nvSpPr>
        <cdr:cNvPr id="3" name="TextBox 1">
          <a:extLst xmlns:a="http://schemas.openxmlformats.org/drawingml/2006/main">
            <a:ext uri="{FF2B5EF4-FFF2-40B4-BE49-F238E27FC236}">
              <a16:creationId xmlns:a16="http://schemas.microsoft.com/office/drawing/2014/main" id="{10DF0D8F-EC39-23DA-9B80-B33135C0C48E}"/>
            </a:ext>
          </a:extLst>
        </cdr:cNvPr>
        <cdr:cNvSpPr txBox="1"/>
      </cdr:nvSpPr>
      <cdr:spPr>
        <a:xfrm xmlns:a="http://schemas.openxmlformats.org/drawingml/2006/main">
          <a:off x="325192" y="3528392"/>
          <a:ext cx="2699186" cy="2762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900" dirty="0">
              <a:latin typeface="Arial" panose="020B0604020202020204" pitchFamily="34" charset="0"/>
              <a:cs typeface="Arial" panose="020B0604020202020204" pitchFamily="34" charset="0"/>
            </a:rPr>
            <a:t>APSVĒRŠANA VEIKT SKAISTUMA INJEKCIJAS</a:t>
          </a:r>
        </a:p>
      </cdr:txBody>
    </cdr:sp>
  </cdr:relSizeAnchor>
  <cdr:relSizeAnchor xmlns:cdr="http://schemas.openxmlformats.org/drawingml/2006/chartDrawing">
    <cdr:from>
      <cdr:x>1.64979E-7</cdr:x>
      <cdr:y>0.79002</cdr:y>
    </cdr:from>
    <cdr:to>
      <cdr:x>0.53459</cdr:x>
      <cdr:y>0.82648</cdr:y>
    </cdr:to>
    <cdr:sp macro="" textlink="">
      <cdr:nvSpPr>
        <cdr:cNvPr id="4" name="TextBox 1">
          <a:extLst xmlns:a="http://schemas.openxmlformats.org/drawingml/2006/main">
            <a:ext uri="{FF2B5EF4-FFF2-40B4-BE49-F238E27FC236}">
              <a16:creationId xmlns:a16="http://schemas.microsoft.com/office/drawing/2014/main" id="{E08D8A22-6600-0D4E-D191-7B10FFB92EEB}"/>
            </a:ext>
          </a:extLst>
        </cdr:cNvPr>
        <cdr:cNvSpPr txBox="1"/>
      </cdr:nvSpPr>
      <cdr:spPr>
        <a:xfrm xmlns:a="http://schemas.openxmlformats.org/drawingml/2006/main">
          <a:off x="1" y="4680520"/>
          <a:ext cx="3240360" cy="216024"/>
        </a:xfrm>
        <a:prstGeom xmlns:a="http://schemas.openxmlformats.org/drawingml/2006/main" prst="rect">
          <a:avLst/>
        </a:prstGeom>
        <a:solidFill xmlns:a="http://schemas.openxmlformats.org/drawingml/2006/main">
          <a:schemeClr val="bg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lv-LV" sz="900" dirty="0">
              <a:latin typeface="Arial" panose="020B0604020202020204" pitchFamily="34" charset="0"/>
              <a:cs typeface="Arial" panose="020B0604020202020204" pitchFamily="34" charset="0"/>
            </a:rPr>
            <a:t>VAI REDZĒJA REKLĀMU/CITU INFO SOC. TĪKLOS/CITUR</a:t>
          </a:r>
        </a:p>
      </cdr:txBody>
    </cdr:sp>
  </cdr:relSizeAnchor>
  <cdr:relSizeAnchor xmlns:cdr="http://schemas.openxmlformats.org/drawingml/2006/chartDrawing">
    <cdr:from>
      <cdr:x>0.47648</cdr:x>
      <cdr:y>0</cdr:y>
    </cdr:from>
    <cdr:to>
      <cdr:x>0.59103</cdr:x>
      <cdr:y>0.08426</cdr:y>
    </cdr:to>
    <cdr:sp macro="" textlink="">
      <cdr:nvSpPr>
        <cdr:cNvPr id="5" name="TextBox 2">
          <a:extLst xmlns:a="http://schemas.openxmlformats.org/drawingml/2006/main">
            <a:ext uri="{FF2B5EF4-FFF2-40B4-BE49-F238E27FC236}">
              <a16:creationId xmlns:a16="http://schemas.microsoft.com/office/drawing/2014/main" id="{9A9FD6AC-0766-A783-6412-1F4D9740D415}"/>
            </a:ext>
          </a:extLst>
        </cdr:cNvPr>
        <cdr:cNvSpPr txBox="1"/>
      </cdr:nvSpPr>
      <cdr:spPr>
        <a:xfrm xmlns:a="http://schemas.openxmlformats.org/drawingml/2006/main">
          <a:off x="2888123" y="-764704"/>
          <a:ext cx="694342" cy="499203"/>
        </a:xfrm>
        <a:prstGeom xmlns:a="http://schemas.openxmlformats.org/drawingml/2006/main" prst="rect">
          <a:avLst/>
        </a:prstGeom>
        <a:solidFill xmlns:a="http://schemas.openxmlformats.org/drawingml/2006/main">
          <a:srgbClr val="16697A"/>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pēdējā gada laikā </a:t>
          </a:r>
        </a:p>
      </cdr:txBody>
    </cdr:sp>
  </cdr:relSizeAnchor>
  <cdr:relSizeAnchor xmlns:cdr="http://schemas.openxmlformats.org/drawingml/2006/chartDrawing">
    <cdr:from>
      <cdr:x>0.81675</cdr:x>
      <cdr:y>0</cdr:y>
    </cdr:from>
    <cdr:to>
      <cdr:x>0.89099</cdr:x>
      <cdr:y>0.08426</cdr:y>
    </cdr:to>
    <cdr:sp macro="" textlink="">
      <cdr:nvSpPr>
        <cdr:cNvPr id="6" name="TextBox 2">
          <a:extLst xmlns:a="http://schemas.openxmlformats.org/drawingml/2006/main">
            <a:ext uri="{FF2B5EF4-FFF2-40B4-BE49-F238E27FC236}">
              <a16:creationId xmlns:a16="http://schemas.microsoft.com/office/drawing/2014/main" id="{4BDB84F3-BCE2-F40B-475D-D21BA0340D5F}"/>
            </a:ext>
          </a:extLst>
        </cdr:cNvPr>
        <cdr:cNvSpPr txBox="1"/>
      </cdr:nvSpPr>
      <cdr:spPr>
        <a:xfrm xmlns:a="http://schemas.openxmlformats.org/drawingml/2006/main">
          <a:off x="4950618" y="-764704"/>
          <a:ext cx="449982" cy="499203"/>
        </a:xfrm>
        <a:prstGeom xmlns:a="http://schemas.openxmlformats.org/drawingml/2006/main" prst="rect">
          <a:avLst/>
        </a:prstGeom>
        <a:solidFill xmlns:a="http://schemas.openxmlformats.org/drawingml/2006/main">
          <a:srgbClr val="7C728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chemeClr val="bg1"/>
              </a:solidFill>
              <a:effectLst/>
              <a:latin typeface="Arial" panose="020B0604020202020204" pitchFamily="34" charset="0"/>
              <a:ea typeface="+mn-ea"/>
              <a:cs typeface="Arial" panose="020B0604020202020204" pitchFamily="34" charset="0"/>
            </a:rPr>
            <a:t>Senāk </a:t>
          </a:r>
        </a:p>
      </cdr:txBody>
    </cdr:sp>
  </cdr:relSizeAnchor>
  <cdr:relSizeAnchor xmlns:cdr="http://schemas.openxmlformats.org/drawingml/2006/chartDrawing">
    <cdr:from>
      <cdr:x>0.59103</cdr:x>
      <cdr:y>0</cdr:y>
    </cdr:from>
    <cdr:to>
      <cdr:x>0.70353</cdr:x>
      <cdr:y>0.08426</cdr:y>
    </cdr:to>
    <cdr:sp macro="" textlink="">
      <cdr:nvSpPr>
        <cdr:cNvPr id="7" name="TextBox 2">
          <a:extLst xmlns:a="http://schemas.openxmlformats.org/drawingml/2006/main">
            <a:ext uri="{FF2B5EF4-FFF2-40B4-BE49-F238E27FC236}">
              <a16:creationId xmlns:a16="http://schemas.microsoft.com/office/drawing/2014/main" id="{16872F16-00C6-7BF9-15D7-7729606C9D55}"/>
            </a:ext>
          </a:extLst>
        </cdr:cNvPr>
        <cdr:cNvSpPr txBox="1"/>
      </cdr:nvSpPr>
      <cdr:spPr>
        <a:xfrm xmlns:a="http://schemas.openxmlformats.org/drawingml/2006/main">
          <a:off x="3582465" y="-764704"/>
          <a:ext cx="681891" cy="499203"/>
        </a:xfrm>
        <a:prstGeom xmlns:a="http://schemas.openxmlformats.org/drawingml/2006/main" prst="rect">
          <a:avLst/>
        </a:prstGeom>
        <a:solidFill xmlns:a="http://schemas.openxmlformats.org/drawingml/2006/main">
          <a:srgbClr val="489FB5"/>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bg1"/>
              </a:solidFill>
              <a:effectLst/>
              <a:latin typeface="Arial" panose="020B0604020202020204" pitchFamily="34" charset="0"/>
              <a:ea typeface="+mn-ea"/>
              <a:cs typeface="Arial" panose="020B0604020202020204" pitchFamily="34" charset="0"/>
            </a:rPr>
            <a:t>Jā, pēdējo 3 gadu laikā </a:t>
          </a:r>
        </a:p>
      </cdr:txBody>
    </cdr:sp>
  </cdr:relSizeAnchor>
  <cdr:relSizeAnchor xmlns:cdr="http://schemas.openxmlformats.org/drawingml/2006/chartDrawing">
    <cdr:from>
      <cdr:x>0.89099</cdr:x>
      <cdr:y>0</cdr:y>
    </cdr:from>
    <cdr:to>
      <cdr:x>0.96227</cdr:x>
      <cdr:y>0.08426</cdr:y>
    </cdr:to>
    <cdr:sp macro="" textlink="">
      <cdr:nvSpPr>
        <cdr:cNvPr id="12" name="TextBox 2">
          <a:extLst xmlns:a="http://schemas.openxmlformats.org/drawingml/2006/main">
            <a:ext uri="{FF2B5EF4-FFF2-40B4-BE49-F238E27FC236}">
              <a16:creationId xmlns:a16="http://schemas.microsoft.com/office/drawing/2014/main" id="{B7ACCBE6-A6DE-7229-579A-D2759AA39220}"/>
            </a:ext>
          </a:extLst>
        </cdr:cNvPr>
        <cdr:cNvSpPr txBox="1"/>
      </cdr:nvSpPr>
      <cdr:spPr>
        <a:xfrm xmlns:a="http://schemas.openxmlformats.org/drawingml/2006/main">
          <a:off x="5400600" y="-764704"/>
          <a:ext cx="432048" cy="499203"/>
        </a:xfrm>
        <a:prstGeom xmlns:a="http://schemas.openxmlformats.org/drawingml/2006/main" prst="rect">
          <a:avLst/>
        </a:prstGeom>
        <a:solidFill xmlns:a="http://schemas.openxmlformats.org/drawingml/2006/main">
          <a:srgbClr val="C4BD9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Nekad</a:t>
          </a:r>
        </a:p>
      </cdr:txBody>
    </cdr:sp>
  </cdr:relSizeAnchor>
  <cdr:relSizeAnchor xmlns:cdr="http://schemas.openxmlformats.org/drawingml/2006/chartDrawing">
    <cdr:from>
      <cdr:x>0.70353</cdr:x>
      <cdr:y>0</cdr:y>
    </cdr:from>
    <cdr:to>
      <cdr:x>0.81675</cdr:x>
      <cdr:y>0.08426</cdr:y>
    </cdr:to>
    <cdr:sp macro="" textlink="">
      <cdr:nvSpPr>
        <cdr:cNvPr id="14" name="TextBox 2">
          <a:extLst xmlns:a="http://schemas.openxmlformats.org/drawingml/2006/main">
            <a:ext uri="{FF2B5EF4-FFF2-40B4-BE49-F238E27FC236}">
              <a16:creationId xmlns:a16="http://schemas.microsoft.com/office/drawing/2014/main" id="{D00F4919-D59D-1504-F683-EC12364E567F}"/>
            </a:ext>
          </a:extLst>
        </cdr:cNvPr>
        <cdr:cNvSpPr txBox="1"/>
      </cdr:nvSpPr>
      <cdr:spPr>
        <a:xfrm xmlns:a="http://schemas.openxmlformats.org/drawingml/2006/main">
          <a:off x="4264356" y="-764704"/>
          <a:ext cx="686261" cy="499203"/>
        </a:xfrm>
        <a:prstGeom xmlns:a="http://schemas.openxmlformats.org/drawingml/2006/main" prst="rect">
          <a:avLst/>
        </a:prstGeom>
        <a:solidFill xmlns:a="http://schemas.openxmlformats.org/drawingml/2006/main">
          <a:srgbClr val="C2BDC7"/>
        </a:solidFill>
        <a:ln xmlns:a="http://schemas.openxmlformats.org/drawingml/2006/main">
          <a:noFill/>
        </a:ln>
      </cdr:spPr>
      <cdr:txBody>
        <a:bodyPr xmlns:a="http://schemas.openxmlformats.org/drawingml/2006/main" wrap="square" lIns="36000" rIns="3600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sz="900" b="1" dirty="0">
              <a:solidFill>
                <a:schemeClr val="tx1"/>
              </a:solidFill>
              <a:effectLst/>
              <a:latin typeface="Arial" panose="020B0604020202020204" pitchFamily="34" charset="0"/>
              <a:ea typeface="+mn-ea"/>
              <a:cs typeface="Arial" panose="020B0604020202020204" pitchFamily="34" charset="0"/>
            </a:rPr>
            <a:t>Jā, pēdējo 5 gadu laikā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B2106118-A232-46BB-9516-87F224F91D97}" type="datetimeFigureOut">
              <a:rPr lang="lv-LV" smtClean="0"/>
              <a:t>21.03.2023</a:t>
            </a:fld>
            <a:endParaRPr lang="lv-LV" dirty="0"/>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lv-LV" dirty="0"/>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A7D9F275-ECB6-486A-A900-35CE7F5BABBF}" type="slidenum">
              <a:rPr lang="lv-LV" smtClean="0"/>
              <a:t>‹#›</a:t>
            </a:fld>
            <a:endParaRPr lang="lv-LV" dirty="0"/>
          </a:p>
        </p:txBody>
      </p:sp>
    </p:spTree>
    <p:extLst>
      <p:ext uri="{BB962C8B-B14F-4D97-AF65-F5344CB8AC3E}">
        <p14:creationId xmlns:p14="http://schemas.microsoft.com/office/powerpoint/2010/main" val="227830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7757644-15B2-4C23-AEAC-19E91C221C3E}" type="datetimeFigureOut">
              <a:rPr lang="lv-LV" smtClean="0"/>
              <a:t>21.03.2023</a:t>
            </a:fld>
            <a:endParaRPr lang="lv-LV" dirty="0"/>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lv-LV" dirty="0"/>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C0E87EC-7041-4C51-88AB-BF376C57F469}" type="slidenum">
              <a:rPr lang="lv-LV" smtClean="0"/>
              <a:t>‹#›</a:t>
            </a:fld>
            <a:endParaRPr lang="lv-LV" dirty="0"/>
          </a:p>
        </p:txBody>
      </p:sp>
    </p:spTree>
    <p:extLst>
      <p:ext uri="{BB962C8B-B14F-4D97-AF65-F5344CB8AC3E}">
        <p14:creationId xmlns:p14="http://schemas.microsoft.com/office/powerpoint/2010/main" val="321556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E87EC-7041-4C51-88AB-BF376C57F469}" type="slidenum">
              <a:rPr lang="lv-LV" smtClean="0"/>
              <a:t>1</a:t>
            </a:fld>
            <a:endParaRPr lang="lv-LV" dirty="0"/>
          </a:p>
        </p:txBody>
      </p:sp>
    </p:spTree>
    <p:extLst>
      <p:ext uri="{BB962C8B-B14F-4D97-AF65-F5344CB8AC3E}">
        <p14:creationId xmlns:p14="http://schemas.microsoft.com/office/powerpoint/2010/main" val="136581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11</a:t>
            </a:fld>
            <a:endParaRPr lang="lv-LV" dirty="0"/>
          </a:p>
        </p:txBody>
      </p:sp>
    </p:spTree>
    <p:extLst>
      <p:ext uri="{BB962C8B-B14F-4D97-AF65-F5344CB8AC3E}">
        <p14:creationId xmlns:p14="http://schemas.microsoft.com/office/powerpoint/2010/main" val="308042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12</a:t>
            </a:fld>
            <a:endParaRPr lang="lv-LV" dirty="0"/>
          </a:p>
        </p:txBody>
      </p:sp>
    </p:spTree>
    <p:extLst>
      <p:ext uri="{BB962C8B-B14F-4D97-AF65-F5344CB8AC3E}">
        <p14:creationId xmlns:p14="http://schemas.microsoft.com/office/powerpoint/2010/main" val="184940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13</a:t>
            </a:fld>
            <a:endParaRPr lang="lv-LV" dirty="0"/>
          </a:p>
        </p:txBody>
      </p:sp>
    </p:spTree>
    <p:extLst>
      <p:ext uri="{BB962C8B-B14F-4D97-AF65-F5344CB8AC3E}">
        <p14:creationId xmlns:p14="http://schemas.microsoft.com/office/powerpoint/2010/main" val="67544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14</a:t>
            </a:fld>
            <a:endParaRPr lang="lv-LV" dirty="0"/>
          </a:p>
        </p:txBody>
      </p:sp>
    </p:spTree>
    <p:extLst>
      <p:ext uri="{BB962C8B-B14F-4D97-AF65-F5344CB8AC3E}">
        <p14:creationId xmlns:p14="http://schemas.microsoft.com/office/powerpoint/2010/main" val="88711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15</a:t>
            </a:fld>
            <a:endParaRPr lang="lv-LV" dirty="0"/>
          </a:p>
        </p:txBody>
      </p:sp>
    </p:spTree>
    <p:extLst>
      <p:ext uri="{BB962C8B-B14F-4D97-AF65-F5344CB8AC3E}">
        <p14:creationId xmlns:p14="http://schemas.microsoft.com/office/powerpoint/2010/main" val="263007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16</a:t>
            </a:fld>
            <a:endParaRPr lang="lv-LV" dirty="0"/>
          </a:p>
        </p:txBody>
      </p:sp>
    </p:spTree>
    <p:extLst>
      <p:ext uri="{BB962C8B-B14F-4D97-AF65-F5344CB8AC3E}">
        <p14:creationId xmlns:p14="http://schemas.microsoft.com/office/powerpoint/2010/main" val="257896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17</a:t>
            </a:fld>
            <a:endParaRPr lang="lv-LV" dirty="0"/>
          </a:p>
        </p:txBody>
      </p:sp>
    </p:spTree>
    <p:extLst>
      <p:ext uri="{BB962C8B-B14F-4D97-AF65-F5344CB8AC3E}">
        <p14:creationId xmlns:p14="http://schemas.microsoft.com/office/powerpoint/2010/main" val="2936821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18</a:t>
            </a:fld>
            <a:endParaRPr lang="lv-LV" dirty="0"/>
          </a:p>
        </p:txBody>
      </p:sp>
    </p:spTree>
    <p:extLst>
      <p:ext uri="{BB962C8B-B14F-4D97-AF65-F5344CB8AC3E}">
        <p14:creationId xmlns:p14="http://schemas.microsoft.com/office/powerpoint/2010/main" val="425172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19</a:t>
            </a:fld>
            <a:endParaRPr lang="lv-LV" dirty="0"/>
          </a:p>
        </p:txBody>
      </p:sp>
    </p:spTree>
    <p:extLst>
      <p:ext uri="{BB962C8B-B14F-4D97-AF65-F5344CB8AC3E}">
        <p14:creationId xmlns:p14="http://schemas.microsoft.com/office/powerpoint/2010/main" val="113950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20</a:t>
            </a:fld>
            <a:endParaRPr lang="lv-LV" dirty="0"/>
          </a:p>
        </p:txBody>
      </p:sp>
    </p:spTree>
    <p:extLst>
      <p:ext uri="{BB962C8B-B14F-4D97-AF65-F5344CB8AC3E}">
        <p14:creationId xmlns:p14="http://schemas.microsoft.com/office/powerpoint/2010/main" val="206592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422275" y="1241425"/>
            <a:ext cx="5954713" cy="3351213"/>
          </a:xfrm>
        </p:spPr>
      </p:sp>
      <p:sp>
        <p:nvSpPr>
          <p:cNvPr id="3" name="Piezīmju vietturis 2"/>
          <p:cNvSpPr>
            <a:spLocks noGrp="1"/>
          </p:cNvSpPr>
          <p:nvPr>
            <p:ph type="body" idx="1"/>
          </p:nvPr>
        </p:nvSpPr>
        <p:spPr/>
        <p:txBody>
          <a:bodyPr/>
          <a:lstStyle/>
          <a:p>
            <a:endParaRPr lang="en-US" dirty="0"/>
          </a:p>
        </p:txBody>
      </p:sp>
      <p:sp>
        <p:nvSpPr>
          <p:cNvPr id="4" name="Slaida numura vietturis 3"/>
          <p:cNvSpPr>
            <a:spLocks noGrp="1"/>
          </p:cNvSpPr>
          <p:nvPr>
            <p:ph type="sldNum" sz="quarter" idx="5"/>
          </p:nvPr>
        </p:nvSpPr>
        <p:spPr/>
        <p:txBody>
          <a:bodyPr/>
          <a:lstStyle/>
          <a:p>
            <a:fld id="{5C0E87EC-7041-4C51-88AB-BF376C57F469}" type="slidenum">
              <a:rPr lang="lv-LV" smtClean="0"/>
              <a:t>3</a:t>
            </a:fld>
            <a:endParaRPr lang="lv-LV" dirty="0"/>
          </a:p>
        </p:txBody>
      </p:sp>
    </p:spTree>
    <p:extLst>
      <p:ext uri="{BB962C8B-B14F-4D97-AF65-F5344CB8AC3E}">
        <p14:creationId xmlns:p14="http://schemas.microsoft.com/office/powerpoint/2010/main" val="595225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21</a:t>
            </a:fld>
            <a:endParaRPr lang="lv-LV" dirty="0"/>
          </a:p>
        </p:txBody>
      </p:sp>
    </p:spTree>
    <p:extLst>
      <p:ext uri="{BB962C8B-B14F-4D97-AF65-F5344CB8AC3E}">
        <p14:creationId xmlns:p14="http://schemas.microsoft.com/office/powerpoint/2010/main" val="2051019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22</a:t>
            </a:fld>
            <a:endParaRPr lang="lv-LV" dirty="0"/>
          </a:p>
        </p:txBody>
      </p:sp>
    </p:spTree>
    <p:extLst>
      <p:ext uri="{BB962C8B-B14F-4D97-AF65-F5344CB8AC3E}">
        <p14:creationId xmlns:p14="http://schemas.microsoft.com/office/powerpoint/2010/main" val="3683066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23</a:t>
            </a:fld>
            <a:endParaRPr lang="lv-LV" dirty="0"/>
          </a:p>
        </p:txBody>
      </p:sp>
    </p:spTree>
    <p:extLst>
      <p:ext uri="{BB962C8B-B14F-4D97-AF65-F5344CB8AC3E}">
        <p14:creationId xmlns:p14="http://schemas.microsoft.com/office/powerpoint/2010/main" val="1847556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24</a:t>
            </a:fld>
            <a:endParaRPr lang="lv-LV" dirty="0"/>
          </a:p>
        </p:txBody>
      </p:sp>
    </p:spTree>
    <p:extLst>
      <p:ext uri="{BB962C8B-B14F-4D97-AF65-F5344CB8AC3E}">
        <p14:creationId xmlns:p14="http://schemas.microsoft.com/office/powerpoint/2010/main" val="2062008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25</a:t>
            </a:fld>
            <a:endParaRPr lang="lv-LV" dirty="0"/>
          </a:p>
        </p:txBody>
      </p:sp>
    </p:spTree>
    <p:extLst>
      <p:ext uri="{BB962C8B-B14F-4D97-AF65-F5344CB8AC3E}">
        <p14:creationId xmlns:p14="http://schemas.microsoft.com/office/powerpoint/2010/main" val="1893198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26</a:t>
            </a:fld>
            <a:endParaRPr lang="lv-LV" dirty="0"/>
          </a:p>
        </p:txBody>
      </p:sp>
    </p:spTree>
    <p:extLst>
      <p:ext uri="{BB962C8B-B14F-4D97-AF65-F5344CB8AC3E}">
        <p14:creationId xmlns:p14="http://schemas.microsoft.com/office/powerpoint/2010/main" val="3522237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27</a:t>
            </a:fld>
            <a:endParaRPr lang="lv-LV" dirty="0"/>
          </a:p>
        </p:txBody>
      </p:sp>
    </p:spTree>
    <p:extLst>
      <p:ext uri="{BB962C8B-B14F-4D97-AF65-F5344CB8AC3E}">
        <p14:creationId xmlns:p14="http://schemas.microsoft.com/office/powerpoint/2010/main" val="2450860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28</a:t>
            </a:fld>
            <a:endParaRPr lang="lv-LV" dirty="0"/>
          </a:p>
        </p:txBody>
      </p:sp>
    </p:spTree>
    <p:extLst>
      <p:ext uri="{BB962C8B-B14F-4D97-AF65-F5344CB8AC3E}">
        <p14:creationId xmlns:p14="http://schemas.microsoft.com/office/powerpoint/2010/main" val="60689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29</a:t>
            </a:fld>
            <a:endParaRPr lang="lv-LV" dirty="0"/>
          </a:p>
        </p:txBody>
      </p:sp>
    </p:spTree>
    <p:extLst>
      <p:ext uri="{BB962C8B-B14F-4D97-AF65-F5344CB8AC3E}">
        <p14:creationId xmlns:p14="http://schemas.microsoft.com/office/powerpoint/2010/main" val="745871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30</a:t>
            </a:fld>
            <a:endParaRPr lang="lv-LV" dirty="0"/>
          </a:p>
        </p:txBody>
      </p:sp>
    </p:spTree>
    <p:extLst>
      <p:ext uri="{BB962C8B-B14F-4D97-AF65-F5344CB8AC3E}">
        <p14:creationId xmlns:p14="http://schemas.microsoft.com/office/powerpoint/2010/main" val="340166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E87EC-7041-4C51-88AB-BF376C57F469}" type="slidenum">
              <a:rPr lang="lv-LV" smtClean="0"/>
              <a:t>4</a:t>
            </a:fld>
            <a:endParaRPr lang="lv-LV" dirty="0"/>
          </a:p>
        </p:txBody>
      </p:sp>
    </p:spTree>
    <p:extLst>
      <p:ext uri="{BB962C8B-B14F-4D97-AF65-F5344CB8AC3E}">
        <p14:creationId xmlns:p14="http://schemas.microsoft.com/office/powerpoint/2010/main" val="1857869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31</a:t>
            </a:fld>
            <a:endParaRPr lang="lv-LV" dirty="0"/>
          </a:p>
        </p:txBody>
      </p:sp>
    </p:spTree>
    <p:extLst>
      <p:ext uri="{BB962C8B-B14F-4D97-AF65-F5344CB8AC3E}">
        <p14:creationId xmlns:p14="http://schemas.microsoft.com/office/powerpoint/2010/main" val="682414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32</a:t>
            </a:fld>
            <a:endParaRPr lang="lv-LV" dirty="0"/>
          </a:p>
        </p:txBody>
      </p:sp>
    </p:spTree>
    <p:extLst>
      <p:ext uri="{BB962C8B-B14F-4D97-AF65-F5344CB8AC3E}">
        <p14:creationId xmlns:p14="http://schemas.microsoft.com/office/powerpoint/2010/main" val="73732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33</a:t>
            </a:fld>
            <a:endParaRPr lang="lv-LV" dirty="0"/>
          </a:p>
        </p:txBody>
      </p:sp>
    </p:spTree>
    <p:extLst>
      <p:ext uri="{BB962C8B-B14F-4D97-AF65-F5344CB8AC3E}">
        <p14:creationId xmlns:p14="http://schemas.microsoft.com/office/powerpoint/2010/main" val="2292831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34</a:t>
            </a:fld>
            <a:endParaRPr lang="lv-LV" dirty="0"/>
          </a:p>
        </p:txBody>
      </p:sp>
    </p:spTree>
    <p:extLst>
      <p:ext uri="{BB962C8B-B14F-4D97-AF65-F5344CB8AC3E}">
        <p14:creationId xmlns:p14="http://schemas.microsoft.com/office/powerpoint/2010/main" val="3867439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35</a:t>
            </a:fld>
            <a:endParaRPr lang="lv-LV" dirty="0"/>
          </a:p>
        </p:txBody>
      </p:sp>
    </p:spTree>
    <p:extLst>
      <p:ext uri="{BB962C8B-B14F-4D97-AF65-F5344CB8AC3E}">
        <p14:creationId xmlns:p14="http://schemas.microsoft.com/office/powerpoint/2010/main" val="2722666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36</a:t>
            </a:fld>
            <a:endParaRPr lang="lv-LV" dirty="0"/>
          </a:p>
        </p:txBody>
      </p:sp>
    </p:spTree>
    <p:extLst>
      <p:ext uri="{BB962C8B-B14F-4D97-AF65-F5344CB8AC3E}">
        <p14:creationId xmlns:p14="http://schemas.microsoft.com/office/powerpoint/2010/main" val="3993736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37</a:t>
            </a:fld>
            <a:endParaRPr lang="lv-LV" dirty="0"/>
          </a:p>
        </p:txBody>
      </p:sp>
    </p:spTree>
    <p:extLst>
      <p:ext uri="{BB962C8B-B14F-4D97-AF65-F5344CB8AC3E}">
        <p14:creationId xmlns:p14="http://schemas.microsoft.com/office/powerpoint/2010/main" val="3064205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38</a:t>
            </a:fld>
            <a:endParaRPr lang="lv-LV" dirty="0"/>
          </a:p>
        </p:txBody>
      </p:sp>
    </p:spTree>
    <p:extLst>
      <p:ext uri="{BB962C8B-B14F-4D97-AF65-F5344CB8AC3E}">
        <p14:creationId xmlns:p14="http://schemas.microsoft.com/office/powerpoint/2010/main" val="13632706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39</a:t>
            </a:fld>
            <a:endParaRPr lang="lv-LV" dirty="0"/>
          </a:p>
        </p:txBody>
      </p:sp>
    </p:spTree>
    <p:extLst>
      <p:ext uri="{BB962C8B-B14F-4D97-AF65-F5344CB8AC3E}">
        <p14:creationId xmlns:p14="http://schemas.microsoft.com/office/powerpoint/2010/main" val="2651870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40</a:t>
            </a:fld>
            <a:endParaRPr lang="lv-LV" dirty="0"/>
          </a:p>
        </p:txBody>
      </p:sp>
    </p:spTree>
    <p:extLst>
      <p:ext uri="{BB962C8B-B14F-4D97-AF65-F5344CB8AC3E}">
        <p14:creationId xmlns:p14="http://schemas.microsoft.com/office/powerpoint/2010/main" val="38451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E87EC-7041-4C51-88AB-BF376C57F469}" type="slidenum">
              <a:rPr lang="lv-LV" smtClean="0"/>
              <a:t>5</a:t>
            </a:fld>
            <a:endParaRPr lang="lv-LV" dirty="0"/>
          </a:p>
        </p:txBody>
      </p:sp>
    </p:spTree>
    <p:extLst>
      <p:ext uri="{BB962C8B-B14F-4D97-AF65-F5344CB8AC3E}">
        <p14:creationId xmlns:p14="http://schemas.microsoft.com/office/powerpoint/2010/main" val="3975589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41</a:t>
            </a:fld>
            <a:endParaRPr lang="lv-LV" dirty="0"/>
          </a:p>
        </p:txBody>
      </p:sp>
    </p:spTree>
    <p:extLst>
      <p:ext uri="{BB962C8B-B14F-4D97-AF65-F5344CB8AC3E}">
        <p14:creationId xmlns:p14="http://schemas.microsoft.com/office/powerpoint/2010/main" val="3409203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42</a:t>
            </a:fld>
            <a:endParaRPr lang="lv-LV" dirty="0"/>
          </a:p>
        </p:txBody>
      </p:sp>
    </p:spTree>
    <p:extLst>
      <p:ext uri="{BB962C8B-B14F-4D97-AF65-F5344CB8AC3E}">
        <p14:creationId xmlns:p14="http://schemas.microsoft.com/office/powerpoint/2010/main" val="1934644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43</a:t>
            </a:fld>
            <a:endParaRPr lang="lv-LV" dirty="0"/>
          </a:p>
        </p:txBody>
      </p:sp>
    </p:spTree>
    <p:extLst>
      <p:ext uri="{BB962C8B-B14F-4D97-AF65-F5344CB8AC3E}">
        <p14:creationId xmlns:p14="http://schemas.microsoft.com/office/powerpoint/2010/main" val="1080211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44</a:t>
            </a:fld>
            <a:endParaRPr lang="lv-LV" dirty="0"/>
          </a:p>
        </p:txBody>
      </p:sp>
    </p:spTree>
    <p:extLst>
      <p:ext uri="{BB962C8B-B14F-4D97-AF65-F5344CB8AC3E}">
        <p14:creationId xmlns:p14="http://schemas.microsoft.com/office/powerpoint/2010/main" val="881938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45</a:t>
            </a:fld>
            <a:endParaRPr lang="lv-LV" dirty="0"/>
          </a:p>
        </p:txBody>
      </p:sp>
    </p:spTree>
    <p:extLst>
      <p:ext uri="{BB962C8B-B14F-4D97-AF65-F5344CB8AC3E}">
        <p14:creationId xmlns:p14="http://schemas.microsoft.com/office/powerpoint/2010/main" val="197295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46</a:t>
            </a:fld>
            <a:endParaRPr lang="lv-LV" dirty="0"/>
          </a:p>
        </p:txBody>
      </p:sp>
    </p:spTree>
    <p:extLst>
      <p:ext uri="{BB962C8B-B14F-4D97-AF65-F5344CB8AC3E}">
        <p14:creationId xmlns:p14="http://schemas.microsoft.com/office/powerpoint/2010/main" val="3402071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47</a:t>
            </a:fld>
            <a:endParaRPr lang="lv-LV" dirty="0"/>
          </a:p>
        </p:txBody>
      </p:sp>
    </p:spTree>
    <p:extLst>
      <p:ext uri="{BB962C8B-B14F-4D97-AF65-F5344CB8AC3E}">
        <p14:creationId xmlns:p14="http://schemas.microsoft.com/office/powerpoint/2010/main" val="1839890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48</a:t>
            </a:fld>
            <a:endParaRPr lang="lv-LV" dirty="0"/>
          </a:p>
        </p:txBody>
      </p:sp>
    </p:spTree>
    <p:extLst>
      <p:ext uri="{BB962C8B-B14F-4D97-AF65-F5344CB8AC3E}">
        <p14:creationId xmlns:p14="http://schemas.microsoft.com/office/powerpoint/2010/main" val="18137599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49</a:t>
            </a:fld>
            <a:endParaRPr lang="lv-LV" dirty="0"/>
          </a:p>
        </p:txBody>
      </p:sp>
    </p:spTree>
    <p:extLst>
      <p:ext uri="{BB962C8B-B14F-4D97-AF65-F5344CB8AC3E}">
        <p14:creationId xmlns:p14="http://schemas.microsoft.com/office/powerpoint/2010/main" val="23350637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50</a:t>
            </a:fld>
            <a:endParaRPr lang="lv-LV" dirty="0"/>
          </a:p>
        </p:txBody>
      </p:sp>
    </p:spTree>
    <p:extLst>
      <p:ext uri="{BB962C8B-B14F-4D97-AF65-F5344CB8AC3E}">
        <p14:creationId xmlns:p14="http://schemas.microsoft.com/office/powerpoint/2010/main" val="119543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C0E87EC-7041-4C51-88AB-BF376C57F469}" type="slidenum">
              <a:rPr lang="lv-LV" smtClean="0"/>
              <a:t>6</a:t>
            </a:fld>
            <a:endParaRPr lang="lv-LV" dirty="0"/>
          </a:p>
        </p:txBody>
      </p:sp>
    </p:spTree>
    <p:extLst>
      <p:ext uri="{BB962C8B-B14F-4D97-AF65-F5344CB8AC3E}">
        <p14:creationId xmlns:p14="http://schemas.microsoft.com/office/powerpoint/2010/main" val="503692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51</a:t>
            </a:fld>
            <a:endParaRPr lang="lv-LV" dirty="0"/>
          </a:p>
        </p:txBody>
      </p:sp>
    </p:spTree>
    <p:extLst>
      <p:ext uri="{BB962C8B-B14F-4D97-AF65-F5344CB8AC3E}">
        <p14:creationId xmlns:p14="http://schemas.microsoft.com/office/powerpoint/2010/main" val="10612442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52</a:t>
            </a:fld>
            <a:endParaRPr lang="lv-LV" dirty="0"/>
          </a:p>
        </p:txBody>
      </p:sp>
    </p:spTree>
    <p:extLst>
      <p:ext uri="{BB962C8B-B14F-4D97-AF65-F5344CB8AC3E}">
        <p14:creationId xmlns:p14="http://schemas.microsoft.com/office/powerpoint/2010/main" val="314300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53</a:t>
            </a:fld>
            <a:endParaRPr lang="lv-LV" dirty="0"/>
          </a:p>
        </p:txBody>
      </p:sp>
    </p:spTree>
    <p:extLst>
      <p:ext uri="{BB962C8B-B14F-4D97-AF65-F5344CB8AC3E}">
        <p14:creationId xmlns:p14="http://schemas.microsoft.com/office/powerpoint/2010/main" val="3122039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54</a:t>
            </a:fld>
            <a:endParaRPr lang="lv-LV" dirty="0"/>
          </a:p>
        </p:txBody>
      </p:sp>
    </p:spTree>
    <p:extLst>
      <p:ext uri="{BB962C8B-B14F-4D97-AF65-F5344CB8AC3E}">
        <p14:creationId xmlns:p14="http://schemas.microsoft.com/office/powerpoint/2010/main" val="11883394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55</a:t>
            </a:fld>
            <a:endParaRPr lang="lv-LV" dirty="0"/>
          </a:p>
        </p:txBody>
      </p:sp>
    </p:spTree>
    <p:extLst>
      <p:ext uri="{BB962C8B-B14F-4D97-AF65-F5344CB8AC3E}">
        <p14:creationId xmlns:p14="http://schemas.microsoft.com/office/powerpoint/2010/main" val="1385354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56</a:t>
            </a:fld>
            <a:endParaRPr lang="lv-LV" dirty="0"/>
          </a:p>
        </p:txBody>
      </p:sp>
    </p:spTree>
    <p:extLst>
      <p:ext uri="{BB962C8B-B14F-4D97-AF65-F5344CB8AC3E}">
        <p14:creationId xmlns:p14="http://schemas.microsoft.com/office/powerpoint/2010/main" val="22401704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57</a:t>
            </a:fld>
            <a:endParaRPr lang="lv-LV" dirty="0"/>
          </a:p>
        </p:txBody>
      </p:sp>
    </p:spTree>
    <p:extLst>
      <p:ext uri="{BB962C8B-B14F-4D97-AF65-F5344CB8AC3E}">
        <p14:creationId xmlns:p14="http://schemas.microsoft.com/office/powerpoint/2010/main" val="405957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58</a:t>
            </a:fld>
            <a:endParaRPr lang="lv-LV" dirty="0"/>
          </a:p>
        </p:txBody>
      </p:sp>
    </p:spTree>
    <p:extLst>
      <p:ext uri="{BB962C8B-B14F-4D97-AF65-F5344CB8AC3E}">
        <p14:creationId xmlns:p14="http://schemas.microsoft.com/office/powerpoint/2010/main" val="37739849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59</a:t>
            </a:fld>
            <a:endParaRPr lang="lv-LV" dirty="0"/>
          </a:p>
        </p:txBody>
      </p:sp>
    </p:spTree>
    <p:extLst>
      <p:ext uri="{BB962C8B-B14F-4D97-AF65-F5344CB8AC3E}">
        <p14:creationId xmlns:p14="http://schemas.microsoft.com/office/powerpoint/2010/main" val="2811378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60</a:t>
            </a:fld>
            <a:endParaRPr lang="lv-LV" dirty="0"/>
          </a:p>
        </p:txBody>
      </p:sp>
    </p:spTree>
    <p:extLst>
      <p:ext uri="{BB962C8B-B14F-4D97-AF65-F5344CB8AC3E}">
        <p14:creationId xmlns:p14="http://schemas.microsoft.com/office/powerpoint/2010/main" val="166637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C0E87EC-7041-4C51-88AB-BF376C57F469}" type="slidenum">
              <a:rPr lang="lv-LV" smtClean="0"/>
              <a:t>7</a:t>
            </a:fld>
            <a:endParaRPr lang="lv-LV" dirty="0"/>
          </a:p>
        </p:txBody>
      </p:sp>
    </p:spTree>
    <p:extLst>
      <p:ext uri="{BB962C8B-B14F-4D97-AF65-F5344CB8AC3E}">
        <p14:creationId xmlns:p14="http://schemas.microsoft.com/office/powerpoint/2010/main" val="3881781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61</a:t>
            </a:fld>
            <a:endParaRPr lang="lv-LV" dirty="0"/>
          </a:p>
        </p:txBody>
      </p:sp>
    </p:spTree>
    <p:extLst>
      <p:ext uri="{BB962C8B-B14F-4D97-AF65-F5344CB8AC3E}">
        <p14:creationId xmlns:p14="http://schemas.microsoft.com/office/powerpoint/2010/main" val="16790278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62</a:t>
            </a:fld>
            <a:endParaRPr lang="lv-LV" dirty="0"/>
          </a:p>
        </p:txBody>
      </p:sp>
    </p:spTree>
    <p:extLst>
      <p:ext uri="{BB962C8B-B14F-4D97-AF65-F5344CB8AC3E}">
        <p14:creationId xmlns:p14="http://schemas.microsoft.com/office/powerpoint/2010/main" val="37579720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63</a:t>
            </a:fld>
            <a:endParaRPr lang="lv-LV" dirty="0"/>
          </a:p>
        </p:txBody>
      </p:sp>
    </p:spTree>
    <p:extLst>
      <p:ext uri="{BB962C8B-B14F-4D97-AF65-F5344CB8AC3E}">
        <p14:creationId xmlns:p14="http://schemas.microsoft.com/office/powerpoint/2010/main" val="21276054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64</a:t>
            </a:fld>
            <a:endParaRPr lang="lv-LV" dirty="0"/>
          </a:p>
        </p:txBody>
      </p:sp>
    </p:spTree>
    <p:extLst>
      <p:ext uri="{BB962C8B-B14F-4D97-AF65-F5344CB8AC3E}">
        <p14:creationId xmlns:p14="http://schemas.microsoft.com/office/powerpoint/2010/main" val="20971759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65</a:t>
            </a:fld>
            <a:endParaRPr lang="lv-LV" dirty="0"/>
          </a:p>
        </p:txBody>
      </p:sp>
    </p:spTree>
    <p:extLst>
      <p:ext uri="{BB962C8B-B14F-4D97-AF65-F5344CB8AC3E}">
        <p14:creationId xmlns:p14="http://schemas.microsoft.com/office/powerpoint/2010/main" val="2216060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66</a:t>
            </a:fld>
            <a:endParaRPr lang="lv-LV" dirty="0"/>
          </a:p>
        </p:txBody>
      </p:sp>
    </p:spTree>
    <p:extLst>
      <p:ext uri="{BB962C8B-B14F-4D97-AF65-F5344CB8AC3E}">
        <p14:creationId xmlns:p14="http://schemas.microsoft.com/office/powerpoint/2010/main" val="31905794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67</a:t>
            </a:fld>
            <a:endParaRPr lang="lv-LV" dirty="0"/>
          </a:p>
        </p:txBody>
      </p:sp>
    </p:spTree>
    <p:extLst>
      <p:ext uri="{BB962C8B-B14F-4D97-AF65-F5344CB8AC3E}">
        <p14:creationId xmlns:p14="http://schemas.microsoft.com/office/powerpoint/2010/main" val="21229627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68</a:t>
            </a:fld>
            <a:endParaRPr lang="lv-LV" dirty="0"/>
          </a:p>
        </p:txBody>
      </p:sp>
    </p:spTree>
    <p:extLst>
      <p:ext uri="{BB962C8B-B14F-4D97-AF65-F5344CB8AC3E}">
        <p14:creationId xmlns:p14="http://schemas.microsoft.com/office/powerpoint/2010/main" val="21968751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E87EC-7041-4C51-88AB-BF376C57F469}" type="slidenum">
              <a:rPr lang="lv-LV" smtClean="0"/>
              <a:t>69</a:t>
            </a:fld>
            <a:endParaRPr lang="lv-LV" dirty="0"/>
          </a:p>
        </p:txBody>
      </p:sp>
    </p:spTree>
    <p:extLst>
      <p:ext uri="{BB962C8B-B14F-4D97-AF65-F5344CB8AC3E}">
        <p14:creationId xmlns:p14="http://schemas.microsoft.com/office/powerpoint/2010/main" val="13385564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70</a:t>
            </a:fld>
            <a:endParaRPr lang="lv-LV" dirty="0"/>
          </a:p>
        </p:txBody>
      </p:sp>
    </p:spTree>
    <p:extLst>
      <p:ext uri="{BB962C8B-B14F-4D97-AF65-F5344CB8AC3E}">
        <p14:creationId xmlns:p14="http://schemas.microsoft.com/office/powerpoint/2010/main" val="306706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C0E87EC-7041-4C51-88AB-BF376C57F469}" type="slidenum">
              <a:rPr lang="lv-LV" smtClean="0"/>
              <a:t>8</a:t>
            </a:fld>
            <a:endParaRPr lang="lv-LV" dirty="0"/>
          </a:p>
        </p:txBody>
      </p:sp>
    </p:spTree>
    <p:extLst>
      <p:ext uri="{BB962C8B-B14F-4D97-AF65-F5344CB8AC3E}">
        <p14:creationId xmlns:p14="http://schemas.microsoft.com/office/powerpoint/2010/main" val="14285106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71</a:t>
            </a:fld>
            <a:endParaRPr lang="lv-LV" dirty="0"/>
          </a:p>
        </p:txBody>
      </p:sp>
    </p:spTree>
    <p:extLst>
      <p:ext uri="{BB962C8B-B14F-4D97-AF65-F5344CB8AC3E}">
        <p14:creationId xmlns:p14="http://schemas.microsoft.com/office/powerpoint/2010/main" val="31651674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444BAF70-FAE0-43B4-B636-1DA4A9118154}" type="slidenum">
              <a:rPr lang="lv-LV" smtClean="0"/>
              <a:t>72</a:t>
            </a:fld>
            <a:endParaRPr lang="lv-LV" dirty="0"/>
          </a:p>
        </p:txBody>
      </p:sp>
    </p:spTree>
    <p:extLst>
      <p:ext uri="{BB962C8B-B14F-4D97-AF65-F5344CB8AC3E}">
        <p14:creationId xmlns:p14="http://schemas.microsoft.com/office/powerpoint/2010/main" val="25663241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E87EC-7041-4C51-88AB-BF376C57F469}" type="slidenum">
              <a:rPr lang="lv-LV" smtClean="0"/>
              <a:t>73</a:t>
            </a:fld>
            <a:endParaRPr lang="lv-LV" dirty="0"/>
          </a:p>
        </p:txBody>
      </p:sp>
    </p:spTree>
    <p:extLst>
      <p:ext uri="{BB962C8B-B14F-4D97-AF65-F5344CB8AC3E}">
        <p14:creationId xmlns:p14="http://schemas.microsoft.com/office/powerpoint/2010/main" val="294198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E87EC-7041-4C51-88AB-BF376C57F469}" type="slidenum">
              <a:rPr lang="lv-LV" smtClean="0"/>
              <a:t>9</a:t>
            </a:fld>
            <a:endParaRPr lang="lv-LV" dirty="0"/>
          </a:p>
        </p:txBody>
      </p:sp>
    </p:spTree>
    <p:extLst>
      <p:ext uri="{BB962C8B-B14F-4D97-AF65-F5344CB8AC3E}">
        <p14:creationId xmlns:p14="http://schemas.microsoft.com/office/powerpoint/2010/main" val="116074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4713" cy="33512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0E87EC-7041-4C51-88AB-BF376C57F469}" type="slidenum">
              <a:rPr lang="lv-LV" smtClean="0"/>
              <a:t>10</a:t>
            </a:fld>
            <a:endParaRPr lang="lv-LV" dirty="0"/>
          </a:p>
        </p:txBody>
      </p:sp>
    </p:spTree>
    <p:extLst>
      <p:ext uri="{BB962C8B-B14F-4D97-AF65-F5344CB8AC3E}">
        <p14:creationId xmlns:p14="http://schemas.microsoft.com/office/powerpoint/2010/main" val="385405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0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EB87742F-87A5-4C91-9683-08A83F5636ED}"/>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3" name="Kājenes vietturis 2">
            <a:extLst>
              <a:ext uri="{FF2B5EF4-FFF2-40B4-BE49-F238E27FC236}">
                <a16:creationId xmlns:a16="http://schemas.microsoft.com/office/drawing/2014/main" id="{A0D78931-70DA-4BAA-9EA3-080F78F52E9E}"/>
              </a:ext>
            </a:extLst>
          </p:cNvPr>
          <p:cNvSpPr>
            <a:spLocks noGrp="1"/>
          </p:cNvSpPr>
          <p:nvPr>
            <p:ph type="ftr" sz="quarter" idx="11"/>
          </p:nvPr>
        </p:nvSpPr>
        <p:spPr/>
        <p:txBody>
          <a:bodyPr/>
          <a:lstStyle/>
          <a:p>
            <a:endParaRPr lang="lv-LV" dirty="0"/>
          </a:p>
        </p:txBody>
      </p:sp>
      <p:sp>
        <p:nvSpPr>
          <p:cNvPr id="4" name="Slaida numura vietturis 3">
            <a:extLst>
              <a:ext uri="{FF2B5EF4-FFF2-40B4-BE49-F238E27FC236}">
                <a16:creationId xmlns:a16="http://schemas.microsoft.com/office/drawing/2014/main" id="{EBC73EE5-9E75-4D59-8830-D5F4F8C74F7A}"/>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409247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D8515C9-26AE-40F7-935B-5D53630A60FC}"/>
              </a:ext>
            </a:extLst>
          </p:cNvPr>
          <p:cNvSpPr>
            <a:spLocks noGrp="1"/>
          </p:cNvSpPr>
          <p:nvPr>
            <p:ph type="title"/>
          </p:nvPr>
        </p:nvSpPr>
        <p:spPr>
          <a:xfrm>
            <a:off x="840318" y="457200"/>
            <a:ext cx="393276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5C7CB01E-96CE-49EA-A43F-79DF5E6B239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F3A69408-9C69-48EE-9FC0-ACA83CB14CB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B7685FA2-84FC-4CE1-804F-5653170032E9}"/>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6" name="Kājenes vietturis 5">
            <a:extLst>
              <a:ext uri="{FF2B5EF4-FFF2-40B4-BE49-F238E27FC236}">
                <a16:creationId xmlns:a16="http://schemas.microsoft.com/office/drawing/2014/main" id="{EF32ADC7-237B-4368-82A4-5E4B6F51836C}"/>
              </a:ext>
            </a:extLst>
          </p:cNvPr>
          <p:cNvSpPr>
            <a:spLocks noGrp="1"/>
          </p:cNvSpPr>
          <p:nvPr>
            <p:ph type="ftr" sz="quarter" idx="11"/>
          </p:nvPr>
        </p:nvSpPr>
        <p:spPr/>
        <p:txBody>
          <a:bodyPr/>
          <a:lstStyle/>
          <a:p>
            <a:endParaRPr lang="lv-LV" dirty="0"/>
          </a:p>
        </p:txBody>
      </p:sp>
      <p:sp>
        <p:nvSpPr>
          <p:cNvPr id="7" name="Slaida numura vietturis 6">
            <a:extLst>
              <a:ext uri="{FF2B5EF4-FFF2-40B4-BE49-F238E27FC236}">
                <a16:creationId xmlns:a16="http://schemas.microsoft.com/office/drawing/2014/main" id="{219BEF02-0086-47E1-A0A0-9FE40390BDFD}"/>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34176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CB321FD-3839-4489-B8C8-FA0761AAD797}"/>
              </a:ext>
            </a:extLst>
          </p:cNvPr>
          <p:cNvSpPr>
            <a:spLocks noGrp="1"/>
          </p:cNvSpPr>
          <p:nvPr>
            <p:ph type="title"/>
          </p:nvPr>
        </p:nvSpPr>
        <p:spPr>
          <a:xfrm>
            <a:off x="840318" y="457200"/>
            <a:ext cx="393276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28082956-399F-4597-AB10-B489429D3D7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ksta vietturis 3">
            <a:extLst>
              <a:ext uri="{FF2B5EF4-FFF2-40B4-BE49-F238E27FC236}">
                <a16:creationId xmlns:a16="http://schemas.microsoft.com/office/drawing/2014/main" id="{7F97D459-0D5F-48DB-87A1-97752DD22DD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a:extLst>
              <a:ext uri="{FF2B5EF4-FFF2-40B4-BE49-F238E27FC236}">
                <a16:creationId xmlns:a16="http://schemas.microsoft.com/office/drawing/2014/main" id="{BB50E861-EA8A-4CEB-A9C4-2969609DDD72}"/>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6" name="Kājenes vietturis 5">
            <a:extLst>
              <a:ext uri="{FF2B5EF4-FFF2-40B4-BE49-F238E27FC236}">
                <a16:creationId xmlns:a16="http://schemas.microsoft.com/office/drawing/2014/main" id="{E0CE3DBB-C364-4FAD-8659-59E3D5C664E4}"/>
              </a:ext>
            </a:extLst>
          </p:cNvPr>
          <p:cNvSpPr>
            <a:spLocks noGrp="1"/>
          </p:cNvSpPr>
          <p:nvPr>
            <p:ph type="ftr" sz="quarter" idx="11"/>
          </p:nvPr>
        </p:nvSpPr>
        <p:spPr/>
        <p:txBody>
          <a:bodyPr/>
          <a:lstStyle/>
          <a:p>
            <a:endParaRPr lang="lv-LV" dirty="0"/>
          </a:p>
        </p:txBody>
      </p:sp>
      <p:sp>
        <p:nvSpPr>
          <p:cNvPr id="7" name="Slaida numura vietturis 6">
            <a:extLst>
              <a:ext uri="{FF2B5EF4-FFF2-40B4-BE49-F238E27FC236}">
                <a16:creationId xmlns:a16="http://schemas.microsoft.com/office/drawing/2014/main" id="{D0A4EF79-8116-4541-9468-65F7E0448488}"/>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848570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E5E4A0E-1034-42FC-8A1E-B1E6FB2AF219}"/>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F8D6839E-91B8-46B3-8987-54F01922AF27}"/>
              </a:ext>
            </a:extLst>
          </p:cNvPr>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BC3F125A-89E5-43A1-8546-476E8EFB320A}"/>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5" name="Kājenes vietturis 4">
            <a:extLst>
              <a:ext uri="{FF2B5EF4-FFF2-40B4-BE49-F238E27FC236}">
                <a16:creationId xmlns:a16="http://schemas.microsoft.com/office/drawing/2014/main" id="{4F586464-C8D6-472C-BDB6-93AC5451B986}"/>
              </a:ext>
            </a:extLst>
          </p:cNvPr>
          <p:cNvSpPr>
            <a:spLocks noGrp="1"/>
          </p:cNvSpPr>
          <p:nvPr>
            <p:ph type="ftr" sz="quarter" idx="11"/>
          </p:nvPr>
        </p:nvSpPr>
        <p:spPr/>
        <p:txBody>
          <a:bodyPr/>
          <a:lstStyle/>
          <a:p>
            <a:endParaRPr lang="lv-LV" dirty="0"/>
          </a:p>
        </p:txBody>
      </p:sp>
      <p:sp>
        <p:nvSpPr>
          <p:cNvPr id="6" name="Slaida numura vietturis 5">
            <a:extLst>
              <a:ext uri="{FF2B5EF4-FFF2-40B4-BE49-F238E27FC236}">
                <a16:creationId xmlns:a16="http://schemas.microsoft.com/office/drawing/2014/main" id="{8923843C-9048-4CD8-89E6-CC8F67561DC2}"/>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1489247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2294CDA2-EDD0-4CD5-A719-8FE3C8B370EA}"/>
              </a:ext>
            </a:extLst>
          </p:cNvPr>
          <p:cNvSpPr>
            <a:spLocks noGrp="1"/>
          </p:cNvSpPr>
          <p:nvPr>
            <p:ph type="title" orient="vert"/>
          </p:nvPr>
        </p:nvSpPr>
        <p:spPr>
          <a:xfrm>
            <a:off x="8724901"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7663329B-C8E2-405A-AB2D-6A584DF17147}"/>
              </a:ext>
            </a:extLst>
          </p:cNvPr>
          <p:cNvSpPr>
            <a:spLocks noGrp="1"/>
          </p:cNvSpPr>
          <p:nvPr>
            <p:ph type="body" orient="vert" idx="1"/>
          </p:nvPr>
        </p:nvSpPr>
        <p:spPr>
          <a:xfrm>
            <a:off x="838201" y="365125"/>
            <a:ext cx="76835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FFA1B0D-E617-4013-862A-418184377058}"/>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5" name="Kājenes vietturis 4">
            <a:extLst>
              <a:ext uri="{FF2B5EF4-FFF2-40B4-BE49-F238E27FC236}">
                <a16:creationId xmlns:a16="http://schemas.microsoft.com/office/drawing/2014/main" id="{F0E267FB-8A4E-45B4-8A40-9E52CC2A673A}"/>
              </a:ext>
            </a:extLst>
          </p:cNvPr>
          <p:cNvSpPr>
            <a:spLocks noGrp="1"/>
          </p:cNvSpPr>
          <p:nvPr>
            <p:ph type="ftr" sz="quarter" idx="11"/>
          </p:nvPr>
        </p:nvSpPr>
        <p:spPr/>
        <p:txBody>
          <a:bodyPr/>
          <a:lstStyle/>
          <a:p>
            <a:endParaRPr lang="lv-LV" dirty="0"/>
          </a:p>
        </p:txBody>
      </p:sp>
      <p:sp>
        <p:nvSpPr>
          <p:cNvPr id="6" name="Slaida numura vietturis 5">
            <a:extLst>
              <a:ext uri="{FF2B5EF4-FFF2-40B4-BE49-F238E27FC236}">
                <a16:creationId xmlns:a16="http://schemas.microsoft.com/office/drawing/2014/main" id="{A932D1A2-57A2-44B5-AF3D-B98399E46095}"/>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163513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
          <p:cNvSpPr txBox="1">
            <a:spLocks/>
          </p:cNvSpPr>
          <p:nvPr userDrawn="1"/>
        </p:nvSpPr>
        <p:spPr>
          <a:xfrm>
            <a:off x="10743214" y="6410393"/>
            <a:ext cx="1295467" cy="365125"/>
          </a:xfrm>
          <a:prstGeom prst="rect">
            <a:avLst/>
          </a:prstGeo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fld id="{80ED866C-5A37-4A00-9553-773EDF513733}" type="slidenum">
              <a:rPr lang="lv-LV" sz="1050" smtClean="0">
                <a:solidFill>
                  <a:schemeClr val="tx1">
                    <a:tint val="75000"/>
                  </a:schemeClr>
                </a:solidFill>
                <a:latin typeface="+mj-lt"/>
                <a:cs typeface="Arial" panose="020B0604020202020204" pitchFamily="34" charset="0"/>
              </a:rPr>
              <a:pPr algn="r"/>
              <a:t>‹#›</a:t>
            </a:fld>
            <a:endParaRPr lang="lv-LV" sz="1100" dirty="0">
              <a:solidFill>
                <a:schemeClr val="tx1">
                  <a:tint val="75000"/>
                </a:schemeClr>
              </a:solidFill>
              <a:latin typeface="+mj-lt"/>
              <a:cs typeface="Arial" panose="020B0604020202020204" pitchFamily="34" charset="0"/>
            </a:endParaRPr>
          </a:p>
        </p:txBody>
      </p:sp>
      <p:pic>
        <p:nvPicPr>
          <p:cNvPr id="4" name="Picture 3" descr="Logo&#10;&#10;Description automatically generated">
            <a:extLst>
              <a:ext uri="{FF2B5EF4-FFF2-40B4-BE49-F238E27FC236}">
                <a16:creationId xmlns:a16="http://schemas.microsoft.com/office/drawing/2014/main" id="{16C9B029-C913-B522-F369-151E68DCF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81" y="6302932"/>
            <a:ext cx="1044000" cy="454793"/>
          </a:xfrm>
          <a:prstGeom prst="rect">
            <a:avLst/>
          </a:prstGeom>
        </p:spPr>
      </p:pic>
    </p:spTree>
    <p:extLst>
      <p:ext uri="{BB962C8B-B14F-4D97-AF65-F5344CB8AC3E}">
        <p14:creationId xmlns:p14="http://schemas.microsoft.com/office/powerpoint/2010/main" val="9629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90C580A-9269-B6B6-FECA-E1687DE2C0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92544" y="6319683"/>
            <a:ext cx="1043162" cy="45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78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93F1CB2-5FCC-422F-8927-62BDE011BC43}"/>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E1A622E6-C97F-4C98-9EB6-056ACE4DC2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DBC5A08D-7537-4620-91B7-9B1EE663494F}"/>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5" name="Kājenes vietturis 4">
            <a:extLst>
              <a:ext uri="{FF2B5EF4-FFF2-40B4-BE49-F238E27FC236}">
                <a16:creationId xmlns:a16="http://schemas.microsoft.com/office/drawing/2014/main" id="{1F3CE319-0C99-49F5-90A0-D37D0EB8CACA}"/>
              </a:ext>
            </a:extLst>
          </p:cNvPr>
          <p:cNvSpPr>
            <a:spLocks noGrp="1"/>
          </p:cNvSpPr>
          <p:nvPr>
            <p:ph type="ftr" sz="quarter" idx="11"/>
          </p:nvPr>
        </p:nvSpPr>
        <p:spPr/>
        <p:txBody>
          <a:bodyPr/>
          <a:lstStyle/>
          <a:p>
            <a:endParaRPr lang="lv-LV" dirty="0"/>
          </a:p>
        </p:txBody>
      </p:sp>
      <p:sp>
        <p:nvSpPr>
          <p:cNvPr id="6" name="Slaida numura vietturis 5">
            <a:extLst>
              <a:ext uri="{FF2B5EF4-FFF2-40B4-BE49-F238E27FC236}">
                <a16:creationId xmlns:a16="http://schemas.microsoft.com/office/drawing/2014/main" id="{1BEBB643-2144-4103-A9F7-35EE34AE5E97}"/>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148969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1B9BC49-F3B3-4526-B352-B1D55A7CA336}"/>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1EC394D6-C6E8-468C-9E06-BEFB7B0A56CF}"/>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D623C70-9D8E-4570-8254-5A479DE517A0}"/>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5" name="Kājenes vietturis 4">
            <a:extLst>
              <a:ext uri="{FF2B5EF4-FFF2-40B4-BE49-F238E27FC236}">
                <a16:creationId xmlns:a16="http://schemas.microsoft.com/office/drawing/2014/main" id="{BD6A2795-0672-4979-AF46-0CA6F4265A39}"/>
              </a:ext>
            </a:extLst>
          </p:cNvPr>
          <p:cNvSpPr>
            <a:spLocks noGrp="1"/>
          </p:cNvSpPr>
          <p:nvPr>
            <p:ph type="ftr" sz="quarter" idx="11"/>
          </p:nvPr>
        </p:nvSpPr>
        <p:spPr/>
        <p:txBody>
          <a:bodyPr/>
          <a:lstStyle/>
          <a:p>
            <a:endParaRPr lang="lv-LV" dirty="0"/>
          </a:p>
        </p:txBody>
      </p:sp>
      <p:sp>
        <p:nvSpPr>
          <p:cNvPr id="6" name="Slaida numura vietturis 5">
            <a:extLst>
              <a:ext uri="{FF2B5EF4-FFF2-40B4-BE49-F238E27FC236}">
                <a16:creationId xmlns:a16="http://schemas.microsoft.com/office/drawing/2014/main" id="{6F23C727-E0B5-4E9A-AB3B-7C41EFCA5903}"/>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294745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B8FCC33-6CD6-4136-9061-3EA37DAB0BDD}"/>
              </a:ext>
            </a:extLst>
          </p:cNvPr>
          <p:cNvSpPr>
            <a:spLocks noGrp="1"/>
          </p:cNvSpPr>
          <p:nvPr>
            <p:ph type="title"/>
          </p:nvPr>
        </p:nvSpPr>
        <p:spPr>
          <a:xfrm>
            <a:off x="831851" y="1709739"/>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ADFACEDC-44C7-4B98-A648-A4CD7BDC2833}"/>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a:extLst>
              <a:ext uri="{FF2B5EF4-FFF2-40B4-BE49-F238E27FC236}">
                <a16:creationId xmlns:a16="http://schemas.microsoft.com/office/drawing/2014/main" id="{F6B7EFEA-A808-4109-96DE-41FDB8499807}"/>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5" name="Kājenes vietturis 4">
            <a:extLst>
              <a:ext uri="{FF2B5EF4-FFF2-40B4-BE49-F238E27FC236}">
                <a16:creationId xmlns:a16="http://schemas.microsoft.com/office/drawing/2014/main" id="{35C2558A-A2D7-4E38-A528-6BC71EFB600E}"/>
              </a:ext>
            </a:extLst>
          </p:cNvPr>
          <p:cNvSpPr>
            <a:spLocks noGrp="1"/>
          </p:cNvSpPr>
          <p:nvPr>
            <p:ph type="ftr" sz="quarter" idx="11"/>
          </p:nvPr>
        </p:nvSpPr>
        <p:spPr/>
        <p:txBody>
          <a:bodyPr/>
          <a:lstStyle/>
          <a:p>
            <a:endParaRPr lang="lv-LV" dirty="0"/>
          </a:p>
        </p:txBody>
      </p:sp>
      <p:sp>
        <p:nvSpPr>
          <p:cNvPr id="6" name="Slaida numura vietturis 5">
            <a:extLst>
              <a:ext uri="{FF2B5EF4-FFF2-40B4-BE49-F238E27FC236}">
                <a16:creationId xmlns:a16="http://schemas.microsoft.com/office/drawing/2014/main" id="{AC73C4E7-244A-476D-86D1-8F26E2173B62}"/>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2417994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96D9CC2-908D-4009-A1DF-25300F73024A}"/>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026190C7-B89E-4CEB-BC86-AE2B76C3CB6D}"/>
              </a:ext>
            </a:extLst>
          </p:cNvPr>
          <p:cNvSpPr>
            <a:spLocks noGrp="1"/>
          </p:cNvSpPr>
          <p:nvPr>
            <p:ph sz="half" idx="1"/>
          </p:nvPr>
        </p:nvSpPr>
        <p:spPr>
          <a:xfrm>
            <a:off x="838200" y="1825625"/>
            <a:ext cx="515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A34D120F-C4EB-42B7-9631-6092197C0598}"/>
              </a:ext>
            </a:extLst>
          </p:cNvPr>
          <p:cNvSpPr>
            <a:spLocks noGrp="1"/>
          </p:cNvSpPr>
          <p:nvPr>
            <p:ph sz="half" idx="2"/>
          </p:nvPr>
        </p:nvSpPr>
        <p:spPr>
          <a:xfrm>
            <a:off x="6197600" y="1825625"/>
            <a:ext cx="51562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2DAFED34-89CA-46E6-A759-265D477DC3C9}"/>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6" name="Kājenes vietturis 5">
            <a:extLst>
              <a:ext uri="{FF2B5EF4-FFF2-40B4-BE49-F238E27FC236}">
                <a16:creationId xmlns:a16="http://schemas.microsoft.com/office/drawing/2014/main" id="{5813E85A-D317-481D-96D6-273558405A61}"/>
              </a:ext>
            </a:extLst>
          </p:cNvPr>
          <p:cNvSpPr>
            <a:spLocks noGrp="1"/>
          </p:cNvSpPr>
          <p:nvPr>
            <p:ph type="ftr" sz="quarter" idx="11"/>
          </p:nvPr>
        </p:nvSpPr>
        <p:spPr/>
        <p:txBody>
          <a:bodyPr/>
          <a:lstStyle/>
          <a:p>
            <a:endParaRPr lang="lv-LV" dirty="0"/>
          </a:p>
        </p:txBody>
      </p:sp>
      <p:sp>
        <p:nvSpPr>
          <p:cNvPr id="7" name="Slaida numura vietturis 6">
            <a:extLst>
              <a:ext uri="{FF2B5EF4-FFF2-40B4-BE49-F238E27FC236}">
                <a16:creationId xmlns:a16="http://schemas.microsoft.com/office/drawing/2014/main" id="{94A231F9-7D06-4FD9-99BB-31FE0DF9A10A}"/>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423437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9FE514B-3FA2-49DC-99E4-68D0529596FE}"/>
              </a:ext>
            </a:extLst>
          </p:cNvPr>
          <p:cNvSpPr>
            <a:spLocks noGrp="1"/>
          </p:cNvSpPr>
          <p:nvPr>
            <p:ph type="title"/>
          </p:nvPr>
        </p:nvSpPr>
        <p:spPr>
          <a:xfrm>
            <a:off x="840317" y="365126"/>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320AB17B-8C0E-4996-8746-805114DB90D9}"/>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a:extLst>
              <a:ext uri="{FF2B5EF4-FFF2-40B4-BE49-F238E27FC236}">
                <a16:creationId xmlns:a16="http://schemas.microsoft.com/office/drawing/2014/main" id="{F0C802D4-698F-42BB-8527-4DB194DAC079}"/>
              </a:ext>
            </a:extLst>
          </p:cNvPr>
          <p:cNvSpPr>
            <a:spLocks noGrp="1"/>
          </p:cNvSpPr>
          <p:nvPr>
            <p:ph sz="half" idx="2"/>
          </p:nvPr>
        </p:nvSpPr>
        <p:spPr>
          <a:xfrm>
            <a:off x="840318" y="2505075"/>
            <a:ext cx="5158316"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D4E1B289-D983-481C-BA8A-1795AD9BE81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a:extLst>
              <a:ext uri="{FF2B5EF4-FFF2-40B4-BE49-F238E27FC236}">
                <a16:creationId xmlns:a16="http://schemas.microsoft.com/office/drawing/2014/main" id="{CB1927A3-459C-4041-B225-DD7B53B36CDA}"/>
              </a:ext>
            </a:extLst>
          </p:cNvPr>
          <p:cNvSpPr>
            <a:spLocks noGrp="1"/>
          </p:cNvSpPr>
          <p:nvPr>
            <p:ph sz="quarter" idx="4"/>
          </p:nvPr>
        </p:nvSpPr>
        <p:spPr>
          <a:xfrm>
            <a:off x="6172200" y="2505075"/>
            <a:ext cx="518371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AD76DA27-4198-4F50-9E7A-551718E33D9E}"/>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8" name="Kājenes vietturis 7">
            <a:extLst>
              <a:ext uri="{FF2B5EF4-FFF2-40B4-BE49-F238E27FC236}">
                <a16:creationId xmlns:a16="http://schemas.microsoft.com/office/drawing/2014/main" id="{5B9E1757-7565-4AC7-9BB1-8D0FFD35F83E}"/>
              </a:ext>
            </a:extLst>
          </p:cNvPr>
          <p:cNvSpPr>
            <a:spLocks noGrp="1"/>
          </p:cNvSpPr>
          <p:nvPr>
            <p:ph type="ftr" sz="quarter" idx="11"/>
          </p:nvPr>
        </p:nvSpPr>
        <p:spPr/>
        <p:txBody>
          <a:bodyPr/>
          <a:lstStyle/>
          <a:p>
            <a:endParaRPr lang="lv-LV" dirty="0"/>
          </a:p>
        </p:txBody>
      </p:sp>
      <p:sp>
        <p:nvSpPr>
          <p:cNvPr id="9" name="Slaida numura vietturis 8">
            <a:extLst>
              <a:ext uri="{FF2B5EF4-FFF2-40B4-BE49-F238E27FC236}">
                <a16:creationId xmlns:a16="http://schemas.microsoft.com/office/drawing/2014/main" id="{679964ED-59C7-4BD7-A8F3-7E01BB477129}"/>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213265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1951A9A-A8A4-4983-868F-6889D34DE581}"/>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AD2CE671-7B6C-4176-B9F5-A577FA38FC12}"/>
              </a:ext>
            </a:extLst>
          </p:cNvPr>
          <p:cNvSpPr>
            <a:spLocks noGrp="1"/>
          </p:cNvSpPr>
          <p:nvPr>
            <p:ph type="dt" sz="half" idx="10"/>
          </p:nvPr>
        </p:nvSpPr>
        <p:spPr/>
        <p:txBody>
          <a:bodyPr/>
          <a:lstStyle/>
          <a:p>
            <a:fld id="{B25A9E9E-3631-4C73-88FB-B9B07E02BEC5}" type="datetimeFigureOut">
              <a:rPr lang="lv-LV" smtClean="0"/>
              <a:t>21.03.2023</a:t>
            </a:fld>
            <a:endParaRPr lang="lv-LV" dirty="0"/>
          </a:p>
        </p:txBody>
      </p:sp>
      <p:sp>
        <p:nvSpPr>
          <p:cNvPr id="4" name="Kājenes vietturis 3">
            <a:extLst>
              <a:ext uri="{FF2B5EF4-FFF2-40B4-BE49-F238E27FC236}">
                <a16:creationId xmlns:a16="http://schemas.microsoft.com/office/drawing/2014/main" id="{BD744A50-8E0C-4BDF-98E7-7AAE1DD3A7B2}"/>
              </a:ext>
            </a:extLst>
          </p:cNvPr>
          <p:cNvSpPr>
            <a:spLocks noGrp="1"/>
          </p:cNvSpPr>
          <p:nvPr>
            <p:ph type="ftr" sz="quarter" idx="11"/>
          </p:nvPr>
        </p:nvSpPr>
        <p:spPr/>
        <p:txBody>
          <a:bodyPr/>
          <a:lstStyle/>
          <a:p>
            <a:endParaRPr lang="lv-LV" dirty="0"/>
          </a:p>
        </p:txBody>
      </p:sp>
      <p:sp>
        <p:nvSpPr>
          <p:cNvPr id="5" name="Slaida numura vietturis 4">
            <a:extLst>
              <a:ext uri="{FF2B5EF4-FFF2-40B4-BE49-F238E27FC236}">
                <a16:creationId xmlns:a16="http://schemas.microsoft.com/office/drawing/2014/main" id="{68217B65-A6BE-4BD8-B299-0DA7C92E0791}"/>
              </a:ext>
            </a:extLst>
          </p:cNvPr>
          <p:cNvSpPr>
            <a:spLocks noGrp="1"/>
          </p:cNvSpPr>
          <p:nvPr>
            <p:ph type="sldNum" sz="quarter" idx="12"/>
          </p:nvPr>
        </p:nvSpPr>
        <p:spPr/>
        <p:txBody>
          <a:bodyPr/>
          <a:lstStyle/>
          <a:p>
            <a:fld id="{7E5B0643-F6F7-4B83-BDB3-65FD5CE63C93}" type="slidenum">
              <a:rPr lang="lv-LV" smtClean="0"/>
              <a:t>‹#›</a:t>
            </a:fld>
            <a:endParaRPr lang="lv-LV" dirty="0"/>
          </a:p>
        </p:txBody>
      </p:sp>
    </p:spTree>
    <p:extLst>
      <p:ext uri="{BB962C8B-B14F-4D97-AF65-F5344CB8AC3E}">
        <p14:creationId xmlns:p14="http://schemas.microsoft.com/office/powerpoint/2010/main" val="2530938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dirty="0"/>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7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DF9BFFC-FB73-46CD-BB07-40E6B92ABC7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060A48D9-78C4-4DE6-A6A3-29C1B7540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0DE7C6E6-85E7-4288-8232-31321C3F42A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A9E9E-3631-4C73-88FB-B9B07E02BEC5}" type="datetimeFigureOut">
              <a:rPr lang="lv-LV" smtClean="0"/>
              <a:t>21.03.2023</a:t>
            </a:fld>
            <a:endParaRPr lang="lv-LV" dirty="0"/>
          </a:p>
        </p:txBody>
      </p:sp>
      <p:sp>
        <p:nvSpPr>
          <p:cNvPr id="5" name="Kājenes vietturis 4">
            <a:extLst>
              <a:ext uri="{FF2B5EF4-FFF2-40B4-BE49-F238E27FC236}">
                <a16:creationId xmlns:a16="http://schemas.microsoft.com/office/drawing/2014/main" id="{01C6404B-47D4-488C-9E0A-0BA67C3710E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dirty="0"/>
          </a:p>
        </p:txBody>
      </p:sp>
      <p:sp>
        <p:nvSpPr>
          <p:cNvPr id="6" name="Slaida numura vietturis 5">
            <a:extLst>
              <a:ext uri="{FF2B5EF4-FFF2-40B4-BE49-F238E27FC236}">
                <a16:creationId xmlns:a16="http://schemas.microsoft.com/office/drawing/2014/main" id="{383DE619-7F62-4DFC-8848-4C58CDBA3B50}"/>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B0643-F6F7-4B83-BDB3-65FD5CE63C93}" type="slidenum">
              <a:rPr lang="lv-LV" smtClean="0"/>
              <a:t>‹#›</a:t>
            </a:fld>
            <a:endParaRPr lang="lv-LV" dirty="0"/>
          </a:p>
        </p:txBody>
      </p:sp>
    </p:spTree>
    <p:extLst>
      <p:ext uri="{BB962C8B-B14F-4D97-AF65-F5344CB8AC3E}">
        <p14:creationId xmlns:p14="http://schemas.microsoft.com/office/powerpoint/2010/main" val="35270996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55.xml"/></Relationships>
</file>

<file path=ppt/slides/_rels/slide4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57.xml"/></Relationships>
</file>

<file path=ppt/slides/_rels/slide4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4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4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64.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72.xml"/></Relationships>
</file>

<file path=ppt/slides/_rels/slide5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75.xml"/></Relationships>
</file>

<file path=ppt/slides/_rels/slide5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78.xml"/></Relationships>
</file>

<file path=ppt/slides/_rels/slide5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hart" Target="../charts/chart81.xml"/></Relationships>
</file>

<file path=ppt/slides/_rels/slide5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84.xml"/></Relationships>
</file>

<file path=ppt/slides/_rels/slide61.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chart" Target="../charts/chart87.xml"/></Relationships>
</file>

<file path=ppt/slides/_rels/slide63.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chart" Target="../charts/chart90.xml"/></Relationships>
</file>

<file path=ppt/slides/_rels/slide65.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chart" Target="../charts/chart92.xml"/></Relationships>
</file>

<file path=ppt/slides/_rels/slide66.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package" Target="../embeddings/Microsoft_Word_Document1.docx"/><Relationship Id="rId4" Type="http://schemas.openxmlformats.org/officeDocument/2006/relationships/image" Target="../media/image6.emf"/></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package" Target="../embeddings/Microsoft_Word_Document4.docx"/><Relationship Id="rId4" Type="http://schemas.openxmlformats.org/officeDocument/2006/relationships/image" Target="../media/image9.e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3A288B-F2E0-5966-C6EE-EB3A092B7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utoShape 2" descr="AttÄlu rezultÄti vaicÄjumam âRTUâ">
            <a:extLst>
              <a:ext uri="{FF2B5EF4-FFF2-40B4-BE49-F238E27FC236}">
                <a16:creationId xmlns:a16="http://schemas.microsoft.com/office/drawing/2014/main" id="{E6A9F3E8-6DD9-46E6-A4BA-C4D04327F8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noProof="1"/>
          </a:p>
        </p:txBody>
      </p:sp>
      <p:sp>
        <p:nvSpPr>
          <p:cNvPr id="10" name="TextBox 9">
            <a:extLst>
              <a:ext uri="{FF2B5EF4-FFF2-40B4-BE49-F238E27FC236}">
                <a16:creationId xmlns:a16="http://schemas.microsoft.com/office/drawing/2014/main" id="{40E34337-3C98-4151-9B72-B0790CD4269B}"/>
              </a:ext>
            </a:extLst>
          </p:cNvPr>
          <p:cNvSpPr txBox="1"/>
          <p:nvPr/>
        </p:nvSpPr>
        <p:spPr>
          <a:xfrm>
            <a:off x="7580548" y="4919618"/>
            <a:ext cx="2816696" cy="584775"/>
          </a:xfrm>
          <a:prstGeom prst="rect">
            <a:avLst/>
          </a:prstGeom>
          <a:solidFill>
            <a:srgbClr val="DDDDDD">
              <a:alpha val="69804"/>
            </a:srgbClr>
          </a:solidFill>
          <a:ln w="12700">
            <a:noFill/>
          </a:ln>
        </p:spPr>
        <p:txBody>
          <a:bodyPr wrap="square">
            <a:spAutoFit/>
          </a:bodyPr>
          <a:lstStyle/>
          <a:p>
            <a:pPr algn="ctr">
              <a:defRPr/>
            </a:pPr>
            <a:r>
              <a:rPr lang="lv-LV" altLang="ko-KR" sz="1600" b="1" noProof="1">
                <a:latin typeface="Arial Narrow" panose="020B0606020202030204" pitchFamily="34" charset="0"/>
                <a:cs typeface="Arial" pitchFamily="34" charset="0"/>
              </a:rPr>
              <a:t>Sieviešu aptauja</a:t>
            </a:r>
          </a:p>
          <a:p>
            <a:pPr algn="ctr">
              <a:defRPr/>
            </a:pPr>
            <a:r>
              <a:rPr lang="lv-LV" altLang="ko-KR" sz="1600" b="1" noProof="1">
                <a:latin typeface="Arial Narrow" panose="020B0606020202030204" pitchFamily="34" charset="0"/>
                <a:cs typeface="Arial" pitchFamily="34" charset="0"/>
              </a:rPr>
              <a:t>2023. gada marts</a:t>
            </a:r>
          </a:p>
        </p:txBody>
      </p:sp>
      <p:sp>
        <p:nvSpPr>
          <p:cNvPr id="3" name="TextBox 2">
            <a:extLst>
              <a:ext uri="{FF2B5EF4-FFF2-40B4-BE49-F238E27FC236}">
                <a16:creationId xmlns:a16="http://schemas.microsoft.com/office/drawing/2014/main" id="{52E6FA99-0103-3AF2-00E4-71621A2F8F8C}"/>
              </a:ext>
            </a:extLst>
          </p:cNvPr>
          <p:cNvSpPr txBox="1">
            <a:spLocks noChangeArrowheads="1"/>
          </p:cNvSpPr>
          <p:nvPr/>
        </p:nvSpPr>
        <p:spPr bwMode="auto">
          <a:xfrm>
            <a:off x="6248400" y="2427237"/>
            <a:ext cx="5480992" cy="2308324"/>
          </a:xfrm>
          <a:prstGeom prst="rect">
            <a:avLst/>
          </a:prstGeom>
          <a:solidFill>
            <a:srgbClr val="DDDDDD">
              <a:alpha val="69804"/>
            </a:srgbClr>
          </a:solidFill>
          <a:ln w="57150">
            <a:solidFill>
              <a:srgbClr val="C4BD97"/>
            </a:solidFill>
            <a:miter lim="800000"/>
            <a:headEnd/>
            <a:tailEnd/>
          </a:ln>
        </p:spPr>
        <p:txBody>
          <a:bodyPr wrap="square" anchor="ctr">
            <a:spAutoFit/>
          </a:bodyPr>
          <a:lstStyle/>
          <a:p>
            <a:pPr algn="ctr"/>
            <a:r>
              <a:rPr lang="lv-LV" altLang="ko-KR" sz="3600" b="1" cap="small" noProof="1">
                <a:latin typeface="Arial Narrow" panose="020B0606020202030204" pitchFamily="34" charset="0"/>
                <a:ea typeface="맑은 고딕" pitchFamily="50" charset="-127"/>
                <a:cs typeface="Arial" panose="020B0604020202020204" pitchFamily="34" charset="0"/>
              </a:rPr>
              <a:t>Skaistumkopšanas un estētiskās medicīnas pakalpojumu izmantošana sieviešu vidū</a:t>
            </a:r>
            <a:endParaRPr lang="en-GB" altLang="ko-KR" sz="3600" b="1" cap="small" noProof="1">
              <a:latin typeface="Arial Narrow" panose="020B0606020202030204" pitchFamily="34" charset="0"/>
              <a:ea typeface="맑은 고딕" pitchFamily="50" charset="-127"/>
              <a:cs typeface="Arial" panose="020B0604020202020204" pitchFamily="34" charset="0"/>
            </a:endParaRPr>
          </a:p>
        </p:txBody>
      </p:sp>
      <p:pic>
        <p:nvPicPr>
          <p:cNvPr id="13" name="Picture 12" descr="Logo&#10;&#10;Description automatically generated">
            <a:extLst>
              <a:ext uri="{FF2B5EF4-FFF2-40B4-BE49-F238E27FC236}">
                <a16:creationId xmlns:a16="http://schemas.microsoft.com/office/drawing/2014/main" id="{67491C98-EBAC-4888-D8C0-EBFF24A0C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464" y="5940909"/>
            <a:ext cx="1781972" cy="787408"/>
          </a:xfrm>
          <a:prstGeom prst="rect">
            <a:avLst/>
          </a:prstGeom>
        </p:spPr>
      </p:pic>
    </p:spTree>
    <p:extLst>
      <p:ext uri="{BB962C8B-B14F-4D97-AF65-F5344CB8AC3E}">
        <p14:creationId xmlns:p14="http://schemas.microsoft.com/office/powerpoint/2010/main" val="279393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100-00002B000000}"/>
              </a:ext>
            </a:extLst>
          </p:cNvPr>
          <p:cNvGraphicFramePr>
            <a:graphicFrameLocks/>
          </p:cNvGraphicFramePr>
          <p:nvPr>
            <p:extLst>
              <p:ext uri="{D42A27DB-BD31-4B8C-83A1-F6EECF244321}">
                <p14:modId xmlns:p14="http://schemas.microsoft.com/office/powerpoint/2010/main" val="273350993"/>
              </p:ext>
            </p:extLst>
          </p:nvPr>
        </p:nvGraphicFramePr>
        <p:xfrm>
          <a:off x="479376" y="1191779"/>
          <a:ext cx="9701236" cy="447444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CA049C6-6484-FB16-153B-76B3109BCCD2}"/>
              </a:ext>
            </a:extLst>
          </p:cNvPr>
          <p:cNvSpPr txBox="1"/>
          <p:nvPr/>
        </p:nvSpPr>
        <p:spPr>
          <a:xfrm>
            <a:off x="1127448" y="4437132"/>
            <a:ext cx="8964000" cy="1152000"/>
          </a:xfrm>
          <a:prstGeom prst="rect">
            <a:avLst/>
          </a:prstGeom>
          <a:solidFill>
            <a:srgbClr val="FF0000">
              <a:alpha val="5098"/>
            </a:srgbClr>
          </a:solidFill>
          <a:ln>
            <a:solidFill>
              <a:srgbClr val="FF0000"/>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A11AB46B-CFE8-2171-4B44-7C2CAD5A5D9E}"/>
              </a:ext>
            </a:extLst>
          </p:cNvPr>
          <p:cNvSpPr txBox="1"/>
          <p:nvPr/>
        </p:nvSpPr>
        <p:spPr>
          <a:xfrm>
            <a:off x="1127448" y="3212976"/>
            <a:ext cx="8964000" cy="576000"/>
          </a:xfrm>
          <a:prstGeom prst="rect">
            <a:avLst/>
          </a:prstGeom>
          <a:solidFill>
            <a:srgbClr val="FF0000">
              <a:alpha val="5098"/>
            </a:srgbClr>
          </a:solidFill>
          <a:ln>
            <a:solidFill>
              <a:srgbClr val="FF0000"/>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87874BC1-BDC3-6BEE-B1A1-24421B50C7F9}"/>
              </a:ext>
            </a:extLst>
          </p:cNvPr>
          <p:cNvSpPr txBox="1"/>
          <p:nvPr/>
        </p:nvSpPr>
        <p:spPr>
          <a:xfrm>
            <a:off x="1127448" y="2024876"/>
            <a:ext cx="8964000" cy="576000"/>
          </a:xfrm>
          <a:prstGeom prst="rect">
            <a:avLst/>
          </a:prstGeom>
          <a:solidFill>
            <a:srgbClr val="FF0000">
              <a:alpha val="5098"/>
            </a:srgbClr>
          </a:solidFill>
          <a:ln>
            <a:solidFill>
              <a:srgbClr val="FF0000"/>
            </a:solidFill>
          </a:ln>
        </p:spPr>
        <p:txBody>
          <a:bodyPr wrap="square" rtlCol="0">
            <a:spAutoFit/>
          </a:bodyPr>
          <a:lstStyle/>
          <a:p>
            <a:endParaRPr lang="en-US" dirty="0"/>
          </a:p>
        </p:txBody>
      </p:sp>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en-GB" altLang="lv-LV" sz="2400" b="1" noProof="1">
                <a:latin typeface="Arial Narrow" panose="020B0606020202030204" pitchFamily="34" charset="0"/>
              </a:rPr>
              <a:t>1.</a:t>
            </a:r>
            <a:r>
              <a:rPr lang="lv-LV" altLang="lv-LV" sz="2400" b="1" noProof="1">
                <a:latin typeface="Arial Narrow" panose="020B0606020202030204" pitchFamily="34" charset="0"/>
              </a:rPr>
              <a:t> Ar skaistumkopšanu un estētisko medicīnu saistītu procedūru veikšana</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6672"/>
            <a:ext cx="12192000" cy="360040"/>
          </a:xfrm>
          <a:prstGeom prst="rect">
            <a:avLst/>
          </a:prstGeom>
          <a:solidFill>
            <a:srgbClr val="C4BD97"/>
          </a:solidFill>
          <a:ln>
            <a:solidFill>
              <a:srgbClr val="C4BD97"/>
            </a:solidFill>
          </a:ln>
        </p:spPr>
        <p:txBody>
          <a:bodyPr anchor="ctr"/>
          <a:lstStyle/>
          <a:p>
            <a:pPr algn="ctr"/>
            <a:r>
              <a:rPr lang="lv-LV" altLang="lv-LV" sz="1200" b="0" i="1" noProof="1">
                <a:latin typeface="Arial" charset="0"/>
                <a:cs typeface="Arial" charset="0"/>
              </a:rPr>
              <a:t>«</a:t>
            </a:r>
            <a:r>
              <a:rPr lang="en-GB" sz="1200" i="1" noProof="1">
                <a:latin typeface="Arial" panose="020B0604020202020204" pitchFamily="34" charset="0"/>
                <a:cs typeface="Arial" panose="020B0604020202020204" pitchFamily="34" charset="0"/>
              </a:rPr>
              <a:t>A1. Vai Jums kādreiz ir veiktas šādas ar skaistumkopšanu un/vai estētisko medicīnu saistītas procedūras?</a:t>
            </a:r>
            <a:r>
              <a:rPr lang="lv-LV" altLang="lv-LV" sz="1200" b="0" i="1" noProof="1">
                <a:latin typeface="Arial" charset="0"/>
                <a:cs typeface="Arial" charset="0"/>
              </a:rPr>
              <a:t>»</a:t>
            </a:r>
            <a:endParaRPr lang="en-GB" altLang="lv-LV" sz="1200" i="1" kern="0" noProof="1">
              <a:latin typeface="Arial" panose="020B0604020202020204" pitchFamily="34" charset="0"/>
              <a:cs typeface="Arial" panose="020B0604020202020204" pitchFamily="34" charset="0"/>
            </a:endParaRPr>
          </a:p>
        </p:txBody>
      </p:sp>
      <p:sp>
        <p:nvSpPr>
          <p:cNvPr id="10" name="Rectangle 46">
            <a:extLst>
              <a:ext uri="{FF2B5EF4-FFF2-40B4-BE49-F238E27FC236}">
                <a16:creationId xmlns:a16="http://schemas.microsoft.com/office/drawing/2014/main" id="{BAEDB039-98D2-4524-9E7C-CEFAEAFB7019}"/>
              </a:ext>
            </a:extLst>
          </p:cNvPr>
          <p:cNvSpPr>
            <a:spLocks noRot="1" noChangeArrowheads="1"/>
          </p:cNvSpPr>
          <p:nvPr/>
        </p:nvSpPr>
        <p:spPr bwMode="auto">
          <a:xfrm>
            <a:off x="0" y="6021289"/>
            <a:ext cx="121920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p>
          <a:p>
            <a:pPr algn="ctr"/>
            <a:r>
              <a:rPr lang="en-GB" altLang="lv-LV" b="0" i="1" noProof="1">
                <a:latin typeface="Arial" charset="0"/>
                <a:cs typeface="Arial" charset="0"/>
              </a:rPr>
              <a:t>Dati sakārtoti</a:t>
            </a:r>
            <a:r>
              <a:rPr lang="lv-LV" altLang="lv-LV" b="0" i="1" noProof="1">
                <a:latin typeface="Arial" charset="0"/>
                <a:cs typeface="Arial" charset="0"/>
              </a:rPr>
              <a:t> dilstošā secībā</a:t>
            </a:r>
            <a:r>
              <a:rPr lang="en-GB" altLang="lv-LV" b="0" i="1" noProof="1">
                <a:latin typeface="Arial" charset="0"/>
                <a:cs typeface="Arial" charset="0"/>
              </a:rPr>
              <a:t> pēc </a:t>
            </a:r>
            <a:r>
              <a:rPr lang="lv-LV" altLang="lv-LV" b="0" i="1" noProof="1">
                <a:latin typeface="Arial" charset="0"/>
                <a:cs typeface="Arial" charset="0"/>
              </a:rPr>
              <a:t>procedūru veikšanas biežuma</a:t>
            </a:r>
          </a:p>
        </p:txBody>
      </p:sp>
      <p:sp>
        <p:nvSpPr>
          <p:cNvPr id="14" name="TextBox 13">
            <a:extLst>
              <a:ext uri="{FF2B5EF4-FFF2-40B4-BE49-F238E27FC236}">
                <a16:creationId xmlns:a16="http://schemas.microsoft.com/office/drawing/2014/main" id="{AB593594-C3D8-D182-4138-407AC167A6B1}"/>
              </a:ext>
            </a:extLst>
          </p:cNvPr>
          <p:cNvSpPr txBox="1"/>
          <p:nvPr/>
        </p:nvSpPr>
        <p:spPr>
          <a:xfrm>
            <a:off x="10488488" y="1511548"/>
            <a:ext cx="1512000" cy="276999"/>
          </a:xfrm>
          <a:prstGeom prst="rect">
            <a:avLst/>
          </a:prstGeom>
          <a:solidFill>
            <a:srgbClr val="FF0000">
              <a:alpha val="5098"/>
            </a:srgbClr>
          </a:solidFill>
          <a:ln>
            <a:solidFill>
              <a:srgbClr val="FF0000"/>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Lāzerprocedūras</a:t>
            </a:r>
          </a:p>
        </p:txBody>
      </p:sp>
      <p:sp>
        <p:nvSpPr>
          <p:cNvPr id="15" name="TextBox 14">
            <a:extLst>
              <a:ext uri="{FF2B5EF4-FFF2-40B4-BE49-F238E27FC236}">
                <a16:creationId xmlns:a16="http://schemas.microsoft.com/office/drawing/2014/main" id="{8672785C-FE1F-4BDD-A0B1-603739289D1E}"/>
              </a:ext>
            </a:extLst>
          </p:cNvPr>
          <p:cNvSpPr txBox="1"/>
          <p:nvPr/>
        </p:nvSpPr>
        <p:spPr>
          <a:xfrm>
            <a:off x="10488488" y="1133428"/>
            <a:ext cx="1512000" cy="276999"/>
          </a:xfrm>
          <a:prstGeom prst="rect">
            <a:avLst/>
          </a:prstGeom>
          <a:noFill/>
          <a:ln>
            <a:noFill/>
          </a:ln>
        </p:spPr>
        <p:txBody>
          <a:bodyPr wrap="square" rtlCol="0">
            <a:spAutoFit/>
          </a:bodyPr>
          <a:lstStyle/>
          <a:p>
            <a:pPr algn="ctr"/>
            <a:r>
              <a:rPr lang="lv-LV" sz="1200" b="1" noProof="1">
                <a:latin typeface="Arial" panose="020B0604020202020204" pitchFamily="34" charset="0"/>
                <a:cs typeface="Arial" panose="020B0604020202020204" pitchFamily="34" charset="0"/>
              </a:rPr>
              <a:t>Apzīmējumi</a:t>
            </a:r>
          </a:p>
        </p:txBody>
      </p:sp>
    </p:spTree>
    <p:extLst>
      <p:ext uri="{BB962C8B-B14F-4D97-AF65-F5344CB8AC3E}">
        <p14:creationId xmlns:p14="http://schemas.microsoft.com/office/powerpoint/2010/main" val="3812810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8E65CB0-A97C-4FD0-94B4-C0369F2CC4C3}"/>
              </a:ext>
            </a:extLst>
          </p:cNvPr>
          <p:cNvGraphicFramePr>
            <a:graphicFrameLocks/>
          </p:cNvGraphicFramePr>
          <p:nvPr>
            <p:extLst>
              <p:ext uri="{D42A27DB-BD31-4B8C-83A1-F6EECF244321}">
                <p14:modId xmlns:p14="http://schemas.microsoft.com/office/powerpoint/2010/main" val="1585142153"/>
              </p:ext>
            </p:extLst>
          </p:nvPr>
        </p:nvGraphicFramePr>
        <p:xfrm>
          <a:off x="4985331" y="571872"/>
          <a:ext cx="5303913" cy="594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CCA859C2-B39D-459E-889C-DC328D9E6812}"/>
              </a:ext>
            </a:extLst>
          </p:cNvPr>
          <p:cNvGraphicFramePr>
            <a:graphicFrameLocks/>
          </p:cNvGraphicFramePr>
          <p:nvPr>
            <p:extLst>
              <p:ext uri="{D42A27DB-BD31-4B8C-83A1-F6EECF244321}">
                <p14:modId xmlns:p14="http://schemas.microsoft.com/office/powerpoint/2010/main" val="1137277153"/>
              </p:ext>
            </p:extLst>
          </p:nvPr>
        </p:nvGraphicFramePr>
        <p:xfrm>
          <a:off x="0" y="561831"/>
          <a:ext cx="5112568" cy="594186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45">
            <a:extLst>
              <a:ext uri="{FF2B5EF4-FFF2-40B4-BE49-F238E27FC236}">
                <a16:creationId xmlns:a16="http://schemas.microsoft.com/office/drawing/2014/main" id="{C7F1FD75-9E82-A655-1E8B-6ED1DA9984CB}"/>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en-GB" altLang="lv-LV" sz="2400" b="1" noProof="1">
                <a:latin typeface="Arial Narrow" panose="020B0606020202030204" pitchFamily="34" charset="0"/>
              </a:rPr>
              <a:t>1.</a:t>
            </a:r>
            <a:r>
              <a:rPr lang="lv-LV" altLang="lv-LV" sz="2400" b="1" noProof="1">
                <a:latin typeface="Arial Narrow" panose="020B0606020202030204" pitchFamily="34" charset="0"/>
              </a:rPr>
              <a:t> Ar skaistumkopšanu un estētisko medicīnu saistītu procedūru veikšana</a:t>
            </a:r>
            <a:endParaRPr lang="en-GB" altLang="lv-LV" sz="2400" b="1" noProof="1">
              <a:latin typeface="Arial Narrow" panose="020B0606020202030204" pitchFamily="34" charset="0"/>
            </a:endParaRPr>
          </a:p>
        </p:txBody>
      </p:sp>
      <p:sp>
        <p:nvSpPr>
          <p:cNvPr id="5" name="TextBox 4">
            <a:extLst>
              <a:ext uri="{FF2B5EF4-FFF2-40B4-BE49-F238E27FC236}">
                <a16:creationId xmlns:a16="http://schemas.microsoft.com/office/drawing/2014/main" id="{3B49FF8F-DE60-3E09-A929-658C80C19C38}"/>
              </a:ext>
            </a:extLst>
          </p:cNvPr>
          <p:cNvSpPr txBox="1"/>
          <p:nvPr/>
        </p:nvSpPr>
        <p:spPr>
          <a:xfrm>
            <a:off x="191344" y="526347"/>
            <a:ext cx="1512000" cy="461665"/>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Lāzerepilācija,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fotoepilācija</a:t>
            </a:r>
          </a:p>
        </p:txBody>
      </p:sp>
      <p:sp>
        <p:nvSpPr>
          <p:cNvPr id="6" name="Rectangle 46">
            <a:extLst>
              <a:ext uri="{FF2B5EF4-FFF2-40B4-BE49-F238E27FC236}">
                <a16:creationId xmlns:a16="http://schemas.microsoft.com/office/drawing/2014/main" id="{FC199AAB-EF9D-57B6-A830-6325859C8D72}"/>
              </a:ext>
            </a:extLst>
          </p:cNvPr>
          <p:cNvSpPr>
            <a:spLocks noRot="1" noChangeArrowheads="1"/>
          </p:cNvSpPr>
          <p:nvPr/>
        </p:nvSpPr>
        <p:spPr bwMode="auto">
          <a:xfrm>
            <a:off x="0" y="6477280"/>
            <a:ext cx="12192000" cy="314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attiecīgajās grupās (skat. “n=” grafikā)</a:t>
            </a:r>
            <a:endParaRPr lang="lv-LV" altLang="lv-LV" sz="900" b="0" i="1" noProof="1">
              <a:latin typeface="Arial" charset="0"/>
              <a:cs typeface="Arial" charset="0"/>
            </a:endParaRPr>
          </a:p>
          <a:p>
            <a:pPr algn="ctr"/>
            <a:r>
              <a:rPr lang="lv-LV" altLang="lv-LV" sz="900" b="0" i="1" noProof="1">
                <a:latin typeface="Arial" charset="0"/>
                <a:cs typeface="Arial" charset="0"/>
              </a:rPr>
              <a:t>Atbilžu variantu «Grūti pateikt» neizvēlējās neviena respondente</a:t>
            </a:r>
          </a:p>
        </p:txBody>
      </p:sp>
      <p:sp>
        <p:nvSpPr>
          <p:cNvPr id="8" name="Rectangle 46">
            <a:extLst>
              <a:ext uri="{FF2B5EF4-FFF2-40B4-BE49-F238E27FC236}">
                <a16:creationId xmlns:a16="http://schemas.microsoft.com/office/drawing/2014/main" id="{8205D60E-0396-420D-BA29-B5D589B1BF4A}"/>
              </a:ext>
            </a:extLst>
          </p:cNvPr>
          <p:cNvSpPr>
            <a:spLocks noRot="1" noChangeArrowheads="1"/>
          </p:cNvSpPr>
          <p:nvPr/>
        </p:nvSpPr>
        <p:spPr bwMode="auto">
          <a:xfrm>
            <a:off x="10162007" y="2708920"/>
            <a:ext cx="1910657" cy="365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r>
              <a:rPr lang="lv-LV" altLang="lv-LV" sz="900" b="0" i="1" u="sng" noProof="1">
                <a:latin typeface="Arial" charset="0"/>
                <a:cs typeface="Arial" charset="0"/>
              </a:rPr>
              <a:t>Šeit un turpmāk: </a:t>
            </a:r>
          </a:p>
          <a:p>
            <a:br>
              <a:rPr lang="lv-LV" altLang="lv-LV" sz="900" b="0" i="1" noProof="1">
                <a:latin typeface="Arial" charset="0"/>
                <a:cs typeface="Arial" charset="0"/>
              </a:rPr>
            </a:br>
            <a:r>
              <a:rPr lang="lv-LV" altLang="lv-LV" sz="900" b="0" i="1" noProof="1">
                <a:latin typeface="Arial" charset="0"/>
                <a:cs typeface="Arial" charset="0"/>
              </a:rPr>
              <a:t>* apakšgrupa veidota, balstoties </a:t>
            </a:r>
            <a:br>
              <a:rPr lang="lv-LV" altLang="lv-LV" sz="900" b="0" i="1" noProof="1">
                <a:latin typeface="Arial" charset="0"/>
                <a:cs typeface="Arial" charset="0"/>
              </a:rPr>
            </a:br>
            <a:r>
              <a:rPr lang="lv-LV" altLang="lv-LV" sz="900" b="0" i="1" noProof="1">
                <a:latin typeface="Arial" charset="0"/>
                <a:cs typeface="Arial" charset="0"/>
              </a:rPr>
              <a:t>uz A2 jaut. atb. variantu </a:t>
            </a:r>
            <a:br>
              <a:rPr lang="lv-LV" altLang="lv-LV" sz="900" b="0" i="1" noProof="1">
                <a:latin typeface="Arial" charset="0"/>
                <a:cs typeface="Arial" charset="0"/>
              </a:rPr>
            </a:br>
            <a:r>
              <a:rPr lang="lv-LV" altLang="lv-LV" sz="900" b="0" i="1" noProof="1">
                <a:latin typeface="Arial" charset="0"/>
                <a:cs typeface="Arial" charset="0"/>
              </a:rPr>
              <a:t>«Liela iespējamība»</a:t>
            </a:r>
          </a:p>
          <a:p>
            <a:endParaRPr lang="lv-LV" altLang="lv-LV" sz="900" b="0" i="1" noProof="1">
              <a:latin typeface="Arial" charset="0"/>
              <a:cs typeface="Arial" charset="0"/>
            </a:endParaRPr>
          </a:p>
          <a:p>
            <a:r>
              <a:rPr lang="lv-LV" altLang="lv-LV" sz="900" b="0" i="1" noProof="1">
                <a:latin typeface="Arial" charset="0"/>
                <a:cs typeface="Arial" charset="0"/>
              </a:rPr>
              <a:t>** apakšgrupa veidota, apvienojot A6 jaut. atb. variantus «Labākas </a:t>
            </a:r>
            <a:br>
              <a:rPr lang="lv-LV" altLang="lv-LV" sz="900" b="0" i="1" noProof="1">
                <a:latin typeface="Arial" charset="0"/>
                <a:cs typeface="Arial" charset="0"/>
              </a:rPr>
            </a:br>
            <a:r>
              <a:rPr lang="lv-LV" altLang="lv-LV" sz="900" b="0" i="1" noProof="1">
                <a:latin typeface="Arial" charset="0"/>
                <a:cs typeface="Arial" charset="0"/>
              </a:rPr>
              <a:t>cenas piedāvājums» un </a:t>
            </a:r>
            <a:br>
              <a:rPr lang="lv-LV" altLang="lv-LV" sz="900" b="0" i="1" noProof="1">
                <a:latin typeface="Arial" charset="0"/>
                <a:cs typeface="Arial" charset="0"/>
              </a:rPr>
            </a:br>
            <a:r>
              <a:rPr lang="lv-LV" altLang="lv-LV" sz="900" b="0" i="1" noProof="1">
                <a:latin typeface="Arial" charset="0"/>
                <a:cs typeface="Arial" charset="0"/>
              </a:rPr>
              <a:t>«Interesējošajam pakalpojumam bija akcija / atlaide / kāds īpašs </a:t>
            </a:r>
            <a:br>
              <a:rPr lang="lv-LV" altLang="lv-LV" sz="900" b="0" i="1" noProof="1">
                <a:latin typeface="Arial" charset="0"/>
                <a:cs typeface="Arial" charset="0"/>
              </a:rPr>
            </a:br>
            <a:r>
              <a:rPr lang="lv-LV" altLang="lv-LV" sz="900" b="0" i="1" noProof="1">
                <a:latin typeface="Arial" charset="0"/>
                <a:cs typeface="Arial" charset="0"/>
              </a:rPr>
              <a:t>piedāvājums»</a:t>
            </a:r>
            <a:br>
              <a:rPr lang="lv-LV" altLang="lv-LV" sz="900" b="0" i="1" noProof="1">
                <a:latin typeface="Arial" charset="0"/>
                <a:cs typeface="Arial" charset="0"/>
              </a:rPr>
            </a:br>
            <a:endParaRPr lang="lv-LV" altLang="lv-LV" sz="900" b="0" i="1" noProof="1">
              <a:latin typeface="Arial" charset="0"/>
              <a:cs typeface="Arial" charset="0"/>
            </a:endParaRPr>
          </a:p>
          <a:p>
            <a:r>
              <a:rPr lang="lv-LV" altLang="lv-LV" sz="900" b="0" i="1" noProof="1">
                <a:latin typeface="Arial" charset="0"/>
                <a:cs typeface="Arial" charset="0"/>
              </a:rPr>
              <a:t>*** apakšgrupa veidota, </a:t>
            </a:r>
            <a:br>
              <a:rPr lang="lv-LV" altLang="lv-LV" sz="900" b="0" i="1" noProof="1">
                <a:latin typeface="Arial" charset="0"/>
                <a:cs typeface="Arial" charset="0"/>
              </a:rPr>
            </a:br>
            <a:r>
              <a:rPr lang="lv-LV" altLang="lv-LV" sz="900" b="0" i="1" noProof="1">
                <a:latin typeface="Arial" charset="0"/>
                <a:cs typeface="Arial" charset="0"/>
              </a:rPr>
              <a:t>apvienojot A6 jaut. atb. variantus «Redzēja reklāmu un/vai citu </a:t>
            </a:r>
            <a:br>
              <a:rPr lang="lv-LV" altLang="lv-LV" sz="900" b="0" i="1" noProof="1">
                <a:latin typeface="Arial" charset="0"/>
                <a:cs typeface="Arial" charset="0"/>
              </a:rPr>
            </a:br>
            <a:r>
              <a:rPr lang="lv-LV" altLang="lv-LV" sz="900" b="0" i="1" noProof="1">
                <a:latin typeface="Arial" charset="0"/>
                <a:cs typeface="Arial" charset="0"/>
              </a:rPr>
              <a:t>informāciju sociālajos tīklos, un tā pārliecināja» un «Redzēja </a:t>
            </a:r>
            <a:br>
              <a:rPr lang="lv-LV" altLang="lv-LV" sz="900" b="0" i="1" noProof="1">
                <a:latin typeface="Arial" charset="0"/>
                <a:cs typeface="Arial" charset="0"/>
              </a:rPr>
            </a:br>
            <a:r>
              <a:rPr lang="lv-LV" altLang="lv-LV" sz="900" b="0" i="1" noProof="1">
                <a:latin typeface="Arial" charset="0"/>
                <a:cs typeface="Arial" charset="0"/>
              </a:rPr>
              <a:t>reklāmu un/vai citu informāciju </a:t>
            </a:r>
            <a:br>
              <a:rPr lang="lv-LV" altLang="lv-LV" sz="900" b="0" i="1" noProof="1">
                <a:latin typeface="Arial" charset="0"/>
                <a:cs typeface="Arial" charset="0"/>
              </a:rPr>
            </a:br>
            <a:r>
              <a:rPr lang="lv-LV" altLang="lv-LV" sz="900" b="0" i="1" noProof="1">
                <a:latin typeface="Arial" charset="0"/>
                <a:cs typeface="Arial" charset="0"/>
              </a:rPr>
              <a:t>citur (piem., iestādes mājaslapā), un tā pārliecināja»</a:t>
            </a:r>
          </a:p>
          <a:p>
            <a:endParaRPr lang="lv-LV" altLang="lv-LV" sz="900" b="0" i="1" noProof="1">
              <a:latin typeface="Arial" charset="0"/>
              <a:cs typeface="Arial" charset="0"/>
            </a:endParaRPr>
          </a:p>
          <a:p>
            <a:r>
              <a:rPr lang="lv-LV" altLang="lv-LV" sz="900" b="0" i="1" noProof="1">
                <a:latin typeface="Arial" charset="0"/>
                <a:cs typeface="Arial" charset="0"/>
              </a:rPr>
              <a:t>**** apakšgrupa veidota, </a:t>
            </a:r>
            <a:br>
              <a:rPr lang="lv-LV" altLang="lv-LV" sz="900" b="0" i="1" noProof="1">
                <a:latin typeface="Arial" charset="0"/>
                <a:cs typeface="Arial" charset="0"/>
              </a:rPr>
            </a:br>
            <a:r>
              <a:rPr lang="lv-LV" altLang="lv-LV" sz="900" b="0" i="1" noProof="1">
                <a:latin typeface="Arial" charset="0"/>
                <a:cs typeface="Arial" charset="0"/>
              </a:rPr>
              <a:t>balstoties uz A6 jaut. atb. variantu «Šo vietu ieteica kādas ar </a:t>
            </a:r>
            <a:br>
              <a:rPr lang="lv-LV" altLang="lv-LV" sz="900" b="0" i="1" noProof="1">
                <a:latin typeface="Arial" charset="0"/>
                <a:cs typeface="Arial" charset="0"/>
              </a:rPr>
            </a:br>
            <a:r>
              <a:rPr lang="lv-LV" altLang="lv-LV" sz="900" b="0" i="1" noProof="1">
                <a:latin typeface="Arial" charset="0"/>
                <a:cs typeface="Arial" charset="0"/>
              </a:rPr>
              <a:t>ārstniecību saistītas personas» </a:t>
            </a:r>
            <a:endParaRPr lang="en-GB" altLang="lv-LV" sz="900" b="0" i="1" noProof="1">
              <a:latin typeface="Arial" charset="0"/>
              <a:cs typeface="Arial" charset="0"/>
            </a:endParaRPr>
          </a:p>
        </p:txBody>
      </p:sp>
    </p:spTree>
    <p:extLst>
      <p:ext uri="{BB962C8B-B14F-4D97-AF65-F5344CB8AC3E}">
        <p14:creationId xmlns:p14="http://schemas.microsoft.com/office/powerpoint/2010/main" val="291372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FBFEF5D-9E64-4998-9F00-B04BD096389D}"/>
              </a:ext>
            </a:extLst>
          </p:cNvPr>
          <p:cNvGraphicFramePr>
            <a:graphicFrameLocks/>
          </p:cNvGraphicFramePr>
          <p:nvPr>
            <p:extLst>
              <p:ext uri="{D42A27DB-BD31-4B8C-83A1-F6EECF244321}">
                <p14:modId xmlns:p14="http://schemas.microsoft.com/office/powerpoint/2010/main" val="1563830763"/>
              </p:ext>
            </p:extLst>
          </p:nvPr>
        </p:nvGraphicFramePr>
        <p:xfrm>
          <a:off x="0" y="764704"/>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46">
            <a:extLst>
              <a:ext uri="{FF2B5EF4-FFF2-40B4-BE49-F238E27FC236}">
                <a16:creationId xmlns:a16="http://schemas.microsoft.com/office/drawing/2014/main" id="{4A258B40-241C-3ED4-F14E-C9DD379E6DDF}"/>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3" name="Rectangle 45">
            <a:extLst>
              <a:ext uri="{FF2B5EF4-FFF2-40B4-BE49-F238E27FC236}">
                <a16:creationId xmlns:a16="http://schemas.microsoft.com/office/drawing/2014/main" id="{C7F1FD75-9E82-A655-1E8B-6ED1DA9984CB}"/>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en-GB" altLang="lv-LV" sz="2400" b="1" noProof="1">
                <a:latin typeface="Arial Narrow" panose="020B0606020202030204" pitchFamily="34" charset="0"/>
              </a:rPr>
              <a:t>1.</a:t>
            </a:r>
            <a:r>
              <a:rPr lang="lv-LV" altLang="lv-LV" sz="2400" b="1" noProof="1">
                <a:latin typeface="Arial Narrow" panose="020B0606020202030204" pitchFamily="34" charset="0"/>
              </a:rPr>
              <a:t> Ar skaistumkopšanu un estētisko medicīnu saistītu procedūru veikšana</a:t>
            </a:r>
            <a:endParaRPr lang="en-GB" altLang="lv-LV" sz="2400" b="1" noProof="1">
              <a:latin typeface="Arial Narrow" panose="020B0606020202030204" pitchFamily="34" charset="0"/>
            </a:endParaRPr>
          </a:p>
        </p:txBody>
      </p:sp>
      <p:sp>
        <p:nvSpPr>
          <p:cNvPr id="5" name="TextBox 4">
            <a:extLst>
              <a:ext uri="{FF2B5EF4-FFF2-40B4-BE49-F238E27FC236}">
                <a16:creationId xmlns:a16="http://schemas.microsoft.com/office/drawing/2014/main" id="{3B49FF8F-DE60-3E09-A929-658C80C19C38}"/>
              </a:ext>
            </a:extLst>
          </p:cNvPr>
          <p:cNvSpPr txBox="1"/>
          <p:nvPr/>
        </p:nvSpPr>
        <p:spPr>
          <a:xfrm>
            <a:off x="191344" y="548680"/>
            <a:ext cx="1512168" cy="646331"/>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Ķermeni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koriģējošās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aparātprocedūras</a:t>
            </a:r>
          </a:p>
        </p:txBody>
      </p:sp>
      <p:graphicFrame>
        <p:nvGraphicFramePr>
          <p:cNvPr id="4" name="Chart 3">
            <a:extLst>
              <a:ext uri="{FF2B5EF4-FFF2-40B4-BE49-F238E27FC236}">
                <a16:creationId xmlns:a16="http://schemas.microsoft.com/office/drawing/2014/main" id="{FFC380A1-4530-43BC-A6A4-9891AC3329BA}"/>
              </a:ext>
            </a:extLst>
          </p:cNvPr>
          <p:cNvGraphicFramePr>
            <a:graphicFrameLocks/>
          </p:cNvGraphicFramePr>
          <p:nvPr>
            <p:extLst>
              <p:ext uri="{D42A27DB-BD31-4B8C-83A1-F6EECF244321}">
                <p14:modId xmlns:p14="http://schemas.microsoft.com/office/powerpoint/2010/main" val="3490123822"/>
              </p:ext>
            </p:extLst>
          </p:nvPr>
        </p:nvGraphicFramePr>
        <p:xfrm>
          <a:off x="5807968" y="764704"/>
          <a:ext cx="6061364" cy="5924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566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C7F1FD75-9E82-A655-1E8B-6ED1DA9984CB}"/>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en-GB" altLang="lv-LV" sz="2400" b="1" noProof="1">
                <a:latin typeface="Arial Narrow" panose="020B0606020202030204" pitchFamily="34" charset="0"/>
              </a:rPr>
              <a:t>1.</a:t>
            </a:r>
            <a:r>
              <a:rPr lang="lv-LV" altLang="lv-LV" sz="2400" b="1" noProof="1">
                <a:latin typeface="Arial Narrow" panose="020B0606020202030204" pitchFamily="34" charset="0"/>
              </a:rPr>
              <a:t> Ar skaistumkopšanu un estētisko medicīnu saistītu procedūru veikšana</a:t>
            </a:r>
            <a:endParaRPr lang="en-GB" altLang="lv-LV" sz="2400" b="1" noProof="1">
              <a:latin typeface="Arial Narrow" panose="020B0606020202030204" pitchFamily="34" charset="0"/>
            </a:endParaRPr>
          </a:p>
        </p:txBody>
      </p:sp>
      <p:sp>
        <p:nvSpPr>
          <p:cNvPr id="5" name="TextBox 4">
            <a:extLst>
              <a:ext uri="{FF2B5EF4-FFF2-40B4-BE49-F238E27FC236}">
                <a16:creationId xmlns:a16="http://schemas.microsoft.com/office/drawing/2014/main" id="{3B49FF8F-DE60-3E09-A929-658C80C19C38}"/>
              </a:ext>
            </a:extLst>
          </p:cNvPr>
          <p:cNvSpPr txBox="1"/>
          <p:nvPr/>
        </p:nvSpPr>
        <p:spPr>
          <a:xfrm>
            <a:off x="191344" y="620688"/>
            <a:ext cx="1512168" cy="461665"/>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Citas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lāzerprocedūras</a:t>
            </a:r>
          </a:p>
        </p:txBody>
      </p:sp>
      <p:graphicFrame>
        <p:nvGraphicFramePr>
          <p:cNvPr id="2" name="Chart 1">
            <a:extLst>
              <a:ext uri="{FF2B5EF4-FFF2-40B4-BE49-F238E27FC236}">
                <a16:creationId xmlns:a16="http://schemas.microsoft.com/office/drawing/2014/main" id="{A215D16E-7841-479F-A23A-E1B591121D19}"/>
              </a:ext>
            </a:extLst>
          </p:cNvPr>
          <p:cNvGraphicFramePr>
            <a:graphicFrameLocks/>
          </p:cNvGraphicFramePr>
          <p:nvPr>
            <p:extLst>
              <p:ext uri="{D42A27DB-BD31-4B8C-83A1-F6EECF244321}">
                <p14:modId xmlns:p14="http://schemas.microsoft.com/office/powerpoint/2010/main" val="2931911111"/>
              </p:ext>
            </p:extLst>
          </p:nvPr>
        </p:nvGraphicFramePr>
        <p:xfrm>
          <a:off x="0" y="750665"/>
          <a:ext cx="6061364" cy="5924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13D9030-BBC0-47BD-B577-B942576D5E4D}"/>
              </a:ext>
            </a:extLst>
          </p:cNvPr>
          <p:cNvGraphicFramePr>
            <a:graphicFrameLocks/>
          </p:cNvGraphicFramePr>
          <p:nvPr>
            <p:extLst>
              <p:ext uri="{D42A27DB-BD31-4B8C-83A1-F6EECF244321}">
                <p14:modId xmlns:p14="http://schemas.microsoft.com/office/powerpoint/2010/main" val="2120931339"/>
              </p:ext>
            </p:extLst>
          </p:nvPr>
        </p:nvGraphicFramePr>
        <p:xfrm>
          <a:off x="5807968" y="750665"/>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46">
            <a:extLst>
              <a:ext uri="{FF2B5EF4-FFF2-40B4-BE49-F238E27FC236}">
                <a16:creationId xmlns:a16="http://schemas.microsoft.com/office/drawing/2014/main" id="{E4FC6BE5-BAE2-E41A-65F1-22334257C381}"/>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367026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CFD3F11-EEF8-42A9-AD89-B256056EE5D7}"/>
              </a:ext>
            </a:extLst>
          </p:cNvPr>
          <p:cNvGraphicFramePr>
            <a:graphicFrameLocks/>
          </p:cNvGraphicFramePr>
          <p:nvPr>
            <p:extLst>
              <p:ext uri="{D42A27DB-BD31-4B8C-83A1-F6EECF244321}">
                <p14:modId xmlns:p14="http://schemas.microsoft.com/office/powerpoint/2010/main" val="2840854011"/>
              </p:ext>
            </p:extLst>
          </p:nvPr>
        </p:nvGraphicFramePr>
        <p:xfrm>
          <a:off x="0" y="764704"/>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45">
            <a:extLst>
              <a:ext uri="{FF2B5EF4-FFF2-40B4-BE49-F238E27FC236}">
                <a16:creationId xmlns:a16="http://schemas.microsoft.com/office/drawing/2014/main" id="{C7F1FD75-9E82-A655-1E8B-6ED1DA9984CB}"/>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en-GB" altLang="lv-LV" sz="2400" b="1" noProof="1">
                <a:latin typeface="Arial Narrow" panose="020B0606020202030204" pitchFamily="34" charset="0"/>
              </a:rPr>
              <a:t>1.</a:t>
            </a:r>
            <a:r>
              <a:rPr lang="lv-LV" altLang="lv-LV" sz="2400" b="1" noProof="1">
                <a:latin typeface="Arial Narrow" panose="020B0606020202030204" pitchFamily="34" charset="0"/>
              </a:rPr>
              <a:t> Ar skaistumkopšanu un estētisko medicīnu saistītu procedūru veikšana</a:t>
            </a:r>
            <a:endParaRPr lang="en-GB" altLang="lv-LV" sz="2400" b="1" noProof="1">
              <a:latin typeface="Arial Narrow" panose="020B0606020202030204" pitchFamily="34" charset="0"/>
            </a:endParaRPr>
          </a:p>
        </p:txBody>
      </p:sp>
      <p:sp>
        <p:nvSpPr>
          <p:cNvPr id="5" name="TextBox 4">
            <a:extLst>
              <a:ext uri="{FF2B5EF4-FFF2-40B4-BE49-F238E27FC236}">
                <a16:creationId xmlns:a16="http://schemas.microsoft.com/office/drawing/2014/main" id="{3B49FF8F-DE60-3E09-A929-658C80C19C38}"/>
              </a:ext>
            </a:extLst>
          </p:cNvPr>
          <p:cNvSpPr txBox="1"/>
          <p:nvPr/>
        </p:nvSpPr>
        <p:spPr>
          <a:xfrm>
            <a:off x="191344" y="548680"/>
            <a:ext cx="1872208" cy="646331"/>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Skaistuma injekcijas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(filleri, mezoterapija,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botokss u. c.)</a:t>
            </a:r>
          </a:p>
        </p:txBody>
      </p:sp>
      <p:sp>
        <p:nvSpPr>
          <p:cNvPr id="2" name="Rectangle 46">
            <a:extLst>
              <a:ext uri="{FF2B5EF4-FFF2-40B4-BE49-F238E27FC236}">
                <a16:creationId xmlns:a16="http://schemas.microsoft.com/office/drawing/2014/main" id="{6503D66E-C0D3-B1DF-2106-B868E54842F2}"/>
              </a:ext>
            </a:extLst>
          </p:cNvPr>
          <p:cNvSpPr>
            <a:spLocks noRot="1" noChangeArrowheads="1"/>
          </p:cNvSpPr>
          <p:nvPr/>
        </p:nvSpPr>
        <p:spPr bwMode="auto">
          <a:xfrm>
            <a:off x="0" y="4221088"/>
            <a:ext cx="148311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a:p>
            <a:pPr algn="ctr"/>
            <a:endParaRPr lang="lv-LV" altLang="lv-LV" sz="900" b="0" i="1" noProof="1">
              <a:latin typeface="Arial" charset="0"/>
              <a:cs typeface="Arial" charset="0"/>
            </a:endParaRPr>
          </a:p>
          <a:p>
            <a:pPr algn="ctr"/>
            <a:r>
              <a:rPr lang="lv-LV" altLang="lv-LV" sz="900" b="0" i="1" noProof="1">
                <a:latin typeface="Arial" charset="0"/>
                <a:cs typeface="Arial" charset="0"/>
              </a:rPr>
              <a:t>Atbilžu variantu «Grūti </a:t>
            </a:r>
            <a:br>
              <a:rPr lang="lv-LV" altLang="lv-LV" sz="900" b="0" i="1" noProof="1">
                <a:latin typeface="Arial" charset="0"/>
                <a:cs typeface="Arial" charset="0"/>
              </a:rPr>
            </a:br>
            <a:r>
              <a:rPr lang="lv-LV" altLang="lv-LV" sz="900" b="0" i="1" noProof="1">
                <a:latin typeface="Arial" charset="0"/>
                <a:cs typeface="Arial" charset="0"/>
              </a:rPr>
              <a:t>pateikt» neizvēlējās </a:t>
            </a:r>
            <a:br>
              <a:rPr lang="lv-LV" altLang="lv-LV" sz="900" b="0" i="1" noProof="1">
                <a:latin typeface="Arial" charset="0"/>
                <a:cs typeface="Arial" charset="0"/>
              </a:rPr>
            </a:br>
            <a:r>
              <a:rPr lang="lv-LV" altLang="lv-LV" sz="900" b="0" i="1" noProof="1">
                <a:latin typeface="Arial" charset="0"/>
                <a:cs typeface="Arial" charset="0"/>
              </a:rPr>
              <a:t>neviena respondente</a:t>
            </a:r>
          </a:p>
        </p:txBody>
      </p:sp>
      <p:graphicFrame>
        <p:nvGraphicFramePr>
          <p:cNvPr id="6" name="Chart 5">
            <a:extLst>
              <a:ext uri="{FF2B5EF4-FFF2-40B4-BE49-F238E27FC236}">
                <a16:creationId xmlns:a16="http://schemas.microsoft.com/office/drawing/2014/main" id="{02A208B3-5383-441E-8F9C-4242F108E216}"/>
              </a:ext>
            </a:extLst>
          </p:cNvPr>
          <p:cNvGraphicFramePr>
            <a:graphicFrameLocks/>
          </p:cNvGraphicFramePr>
          <p:nvPr>
            <p:extLst>
              <p:ext uri="{D42A27DB-BD31-4B8C-83A1-F6EECF244321}">
                <p14:modId xmlns:p14="http://schemas.microsoft.com/office/powerpoint/2010/main" val="250616176"/>
              </p:ext>
            </p:extLst>
          </p:nvPr>
        </p:nvGraphicFramePr>
        <p:xfrm>
          <a:off x="5735960" y="764704"/>
          <a:ext cx="6061364" cy="5924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1498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6E0FF2F-BCE2-403C-B413-84E3CBF6E731}"/>
              </a:ext>
            </a:extLst>
          </p:cNvPr>
          <p:cNvGraphicFramePr>
            <a:graphicFrameLocks/>
          </p:cNvGraphicFramePr>
          <p:nvPr>
            <p:extLst>
              <p:ext uri="{D42A27DB-BD31-4B8C-83A1-F6EECF244321}">
                <p14:modId xmlns:p14="http://schemas.microsoft.com/office/powerpoint/2010/main" val="319597948"/>
              </p:ext>
            </p:extLst>
          </p:nvPr>
        </p:nvGraphicFramePr>
        <p:xfrm>
          <a:off x="0" y="764704"/>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45">
            <a:extLst>
              <a:ext uri="{FF2B5EF4-FFF2-40B4-BE49-F238E27FC236}">
                <a16:creationId xmlns:a16="http://schemas.microsoft.com/office/drawing/2014/main" id="{C7F1FD75-9E82-A655-1E8B-6ED1DA9984CB}"/>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en-GB" altLang="lv-LV" sz="2400" b="1" noProof="1">
                <a:latin typeface="Arial Narrow" panose="020B0606020202030204" pitchFamily="34" charset="0"/>
              </a:rPr>
              <a:t>1.</a:t>
            </a:r>
            <a:r>
              <a:rPr lang="lv-LV" altLang="lv-LV" sz="2400" b="1" noProof="1">
                <a:latin typeface="Arial Narrow" panose="020B0606020202030204" pitchFamily="34" charset="0"/>
              </a:rPr>
              <a:t> Ar skaistumkopšanu un estētisko medicīnu saistītu procedūru veikšana</a:t>
            </a:r>
            <a:endParaRPr lang="en-GB" altLang="lv-LV" sz="2400" b="1" noProof="1">
              <a:latin typeface="Arial Narrow" panose="020B0606020202030204" pitchFamily="34" charset="0"/>
            </a:endParaRPr>
          </a:p>
        </p:txBody>
      </p:sp>
      <p:sp>
        <p:nvSpPr>
          <p:cNvPr id="5" name="TextBox 4">
            <a:extLst>
              <a:ext uri="{FF2B5EF4-FFF2-40B4-BE49-F238E27FC236}">
                <a16:creationId xmlns:a16="http://schemas.microsoft.com/office/drawing/2014/main" id="{3B49FF8F-DE60-3E09-A929-658C80C19C38}"/>
              </a:ext>
            </a:extLst>
          </p:cNvPr>
          <p:cNvSpPr txBox="1"/>
          <p:nvPr/>
        </p:nvSpPr>
        <p:spPr>
          <a:xfrm>
            <a:off x="191344" y="620688"/>
            <a:ext cx="1512000" cy="646331"/>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IPL procedūra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(intensīvi pulsējoša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gaisma)</a:t>
            </a:r>
          </a:p>
        </p:txBody>
      </p:sp>
      <p:graphicFrame>
        <p:nvGraphicFramePr>
          <p:cNvPr id="6" name="Chart 5">
            <a:extLst>
              <a:ext uri="{FF2B5EF4-FFF2-40B4-BE49-F238E27FC236}">
                <a16:creationId xmlns:a16="http://schemas.microsoft.com/office/drawing/2014/main" id="{54D4563B-FCA3-48CB-A12A-518EA272A968}"/>
              </a:ext>
            </a:extLst>
          </p:cNvPr>
          <p:cNvGraphicFramePr>
            <a:graphicFrameLocks/>
          </p:cNvGraphicFramePr>
          <p:nvPr>
            <p:extLst>
              <p:ext uri="{D42A27DB-BD31-4B8C-83A1-F6EECF244321}">
                <p14:modId xmlns:p14="http://schemas.microsoft.com/office/powerpoint/2010/main" val="4073206494"/>
              </p:ext>
            </p:extLst>
          </p:nvPr>
        </p:nvGraphicFramePr>
        <p:xfrm>
          <a:off x="5879976" y="764704"/>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46">
            <a:extLst>
              <a:ext uri="{FF2B5EF4-FFF2-40B4-BE49-F238E27FC236}">
                <a16:creationId xmlns:a16="http://schemas.microsoft.com/office/drawing/2014/main" id="{9BF3877A-A4EB-2F70-82E6-37665A8F1D8F}"/>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115361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8DE1CB6-F1E7-45E5-B730-B503100502E3}"/>
              </a:ext>
            </a:extLst>
          </p:cNvPr>
          <p:cNvGraphicFramePr>
            <a:graphicFrameLocks/>
          </p:cNvGraphicFramePr>
          <p:nvPr>
            <p:extLst>
              <p:ext uri="{D42A27DB-BD31-4B8C-83A1-F6EECF244321}">
                <p14:modId xmlns:p14="http://schemas.microsoft.com/office/powerpoint/2010/main" val="3993752088"/>
              </p:ext>
            </p:extLst>
          </p:nvPr>
        </p:nvGraphicFramePr>
        <p:xfrm>
          <a:off x="0" y="764704"/>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45">
            <a:extLst>
              <a:ext uri="{FF2B5EF4-FFF2-40B4-BE49-F238E27FC236}">
                <a16:creationId xmlns:a16="http://schemas.microsoft.com/office/drawing/2014/main" id="{C7F1FD75-9E82-A655-1E8B-6ED1DA9984CB}"/>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en-GB" altLang="lv-LV" sz="2400" b="1" noProof="1">
                <a:latin typeface="Arial Narrow" panose="020B0606020202030204" pitchFamily="34" charset="0"/>
              </a:rPr>
              <a:t>1.</a:t>
            </a:r>
            <a:r>
              <a:rPr lang="lv-LV" altLang="lv-LV" sz="2400" b="1" noProof="1">
                <a:latin typeface="Arial Narrow" panose="020B0606020202030204" pitchFamily="34" charset="0"/>
              </a:rPr>
              <a:t> Ar skaistumkopšanu un estētisko medicīnu saistītu procedūru veikšana</a:t>
            </a:r>
            <a:endParaRPr lang="en-GB" altLang="lv-LV" sz="2400" b="1" noProof="1">
              <a:latin typeface="Arial Narrow" panose="020B0606020202030204" pitchFamily="34" charset="0"/>
            </a:endParaRPr>
          </a:p>
        </p:txBody>
      </p:sp>
      <p:sp>
        <p:nvSpPr>
          <p:cNvPr id="5" name="TextBox 4">
            <a:extLst>
              <a:ext uri="{FF2B5EF4-FFF2-40B4-BE49-F238E27FC236}">
                <a16:creationId xmlns:a16="http://schemas.microsoft.com/office/drawing/2014/main" id="{3B49FF8F-DE60-3E09-A929-658C80C19C38}"/>
              </a:ext>
            </a:extLst>
          </p:cNvPr>
          <p:cNvSpPr txBox="1"/>
          <p:nvPr/>
        </p:nvSpPr>
        <p:spPr>
          <a:xfrm>
            <a:off x="191344" y="620688"/>
            <a:ext cx="1512000" cy="646331"/>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Tetovējuma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likvidēšana ar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lāzeriekārtu</a:t>
            </a:r>
          </a:p>
        </p:txBody>
      </p:sp>
      <p:graphicFrame>
        <p:nvGraphicFramePr>
          <p:cNvPr id="7" name="Chart 6">
            <a:extLst>
              <a:ext uri="{FF2B5EF4-FFF2-40B4-BE49-F238E27FC236}">
                <a16:creationId xmlns:a16="http://schemas.microsoft.com/office/drawing/2014/main" id="{9820DD41-D752-4D79-9D0D-E0DEEC4A09F9}"/>
              </a:ext>
            </a:extLst>
          </p:cNvPr>
          <p:cNvGraphicFramePr>
            <a:graphicFrameLocks/>
          </p:cNvGraphicFramePr>
          <p:nvPr>
            <p:extLst>
              <p:ext uri="{D42A27DB-BD31-4B8C-83A1-F6EECF244321}">
                <p14:modId xmlns:p14="http://schemas.microsoft.com/office/powerpoint/2010/main" val="3408454570"/>
              </p:ext>
            </p:extLst>
          </p:nvPr>
        </p:nvGraphicFramePr>
        <p:xfrm>
          <a:off x="5908732" y="764704"/>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46">
            <a:extLst>
              <a:ext uri="{FF2B5EF4-FFF2-40B4-BE49-F238E27FC236}">
                <a16:creationId xmlns:a16="http://schemas.microsoft.com/office/drawing/2014/main" id="{033B15A0-6581-D9CE-59F8-7D7201D4947C}"/>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2397957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6672"/>
            <a:ext cx="12192000" cy="360000"/>
          </a:xfrm>
          <a:prstGeom prst="rect">
            <a:avLst/>
          </a:prstGeom>
          <a:solidFill>
            <a:srgbClr val="C4BD97"/>
          </a:solidFill>
          <a:ln>
            <a:solidFill>
              <a:srgbClr val="C4BD97"/>
            </a:solidFill>
          </a:ln>
        </p:spPr>
        <p:txBody>
          <a:bodyPr anchor="ctr"/>
          <a:lstStyle/>
          <a:p>
            <a:pPr algn="ctr"/>
            <a:r>
              <a:rPr lang="lv-LV" altLang="lv-LV" sz="1200" b="0" i="1" noProof="1">
                <a:latin typeface="Arial" charset="0"/>
                <a:cs typeface="Arial" charset="0"/>
              </a:rPr>
              <a:t>«</a:t>
            </a:r>
            <a:r>
              <a:rPr lang="en-GB" sz="1200" i="1" noProof="1">
                <a:latin typeface="Arial" panose="020B0604020202020204" pitchFamily="34" charset="0"/>
                <a:cs typeface="Arial" panose="020B0604020202020204" pitchFamily="34" charset="0"/>
              </a:rPr>
              <a:t>A2. Cik liela ir iespēja, ka Jūs tuvāko gadu laikā varētu izmantot šādus ar skaistumkopšanu un/vai estētisko medicīnu saistītus pakalpojumus?</a:t>
            </a:r>
            <a:r>
              <a:rPr lang="lv-LV" altLang="lv-LV" sz="1200" b="0" i="1" noProof="1">
                <a:latin typeface="Arial" charset="0"/>
                <a:cs typeface="Arial" charset="0"/>
              </a:rPr>
              <a:t>»</a:t>
            </a:r>
            <a:endParaRPr lang="en-GB" altLang="lv-LV" sz="1200" i="1" kern="0" noProof="1">
              <a:latin typeface="Arial" panose="020B0604020202020204" pitchFamily="34" charset="0"/>
              <a:cs typeface="Arial" panose="020B0604020202020204" pitchFamily="34" charset="0"/>
            </a:endParaRPr>
          </a:p>
        </p:txBody>
      </p:sp>
      <p:sp>
        <p:nvSpPr>
          <p:cNvPr id="10" name="Rectangle 46">
            <a:extLst>
              <a:ext uri="{FF2B5EF4-FFF2-40B4-BE49-F238E27FC236}">
                <a16:creationId xmlns:a16="http://schemas.microsoft.com/office/drawing/2014/main" id="{BAEDB039-98D2-4524-9E7C-CEFAEAFB7019}"/>
              </a:ext>
            </a:extLst>
          </p:cNvPr>
          <p:cNvSpPr>
            <a:spLocks noRot="1" noChangeArrowheads="1"/>
          </p:cNvSpPr>
          <p:nvPr/>
        </p:nvSpPr>
        <p:spPr bwMode="auto">
          <a:xfrm>
            <a:off x="1524000" y="5877272"/>
            <a:ext cx="9140825" cy="57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p>
          <a:p>
            <a:pPr algn="ctr"/>
            <a:r>
              <a:rPr lang="en-GB" altLang="lv-LV" b="0" i="1" noProof="1">
                <a:latin typeface="Arial" charset="0"/>
                <a:cs typeface="Arial" charset="0"/>
              </a:rPr>
              <a:t>Dati sakārtoti</a:t>
            </a:r>
            <a:r>
              <a:rPr lang="lv-LV" altLang="lv-LV" b="0" i="1" noProof="1">
                <a:latin typeface="Arial" charset="0"/>
                <a:cs typeface="Arial" charset="0"/>
              </a:rPr>
              <a:t> dilstošā secībā</a:t>
            </a:r>
            <a:r>
              <a:rPr lang="en-GB" altLang="lv-LV" b="0" i="1" noProof="1">
                <a:latin typeface="Arial" charset="0"/>
                <a:cs typeface="Arial" charset="0"/>
              </a:rPr>
              <a:t> pēc</a:t>
            </a:r>
            <a:r>
              <a:rPr lang="lv-LV" altLang="lv-LV" b="0" i="1" noProof="1">
                <a:latin typeface="Arial" charset="0"/>
                <a:cs typeface="Arial" charset="0"/>
              </a:rPr>
              <a:t> atbilžu variantu «Liela» un «Maza» summas</a:t>
            </a:r>
          </a:p>
        </p:txBody>
      </p:sp>
      <p:graphicFrame>
        <p:nvGraphicFramePr>
          <p:cNvPr id="2" name="Chart 1">
            <a:extLst>
              <a:ext uri="{FF2B5EF4-FFF2-40B4-BE49-F238E27FC236}">
                <a16:creationId xmlns:a16="http://schemas.microsoft.com/office/drawing/2014/main" id="{7DCC6BA4-B5DB-4445-97CF-BF4BEED97ECE}"/>
              </a:ext>
            </a:extLst>
          </p:cNvPr>
          <p:cNvGraphicFramePr>
            <a:graphicFrameLocks/>
          </p:cNvGraphicFramePr>
          <p:nvPr>
            <p:extLst>
              <p:ext uri="{D42A27DB-BD31-4B8C-83A1-F6EECF244321}">
                <p14:modId xmlns:p14="http://schemas.microsoft.com/office/powerpoint/2010/main" val="4203834564"/>
              </p:ext>
            </p:extLst>
          </p:nvPr>
        </p:nvGraphicFramePr>
        <p:xfrm>
          <a:off x="623392" y="1191600"/>
          <a:ext cx="9702000" cy="447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67FF711-EDDD-4ECE-1C2F-A92ED232F7DA}"/>
              </a:ext>
            </a:extLst>
          </p:cNvPr>
          <p:cNvSpPr txBox="1"/>
          <p:nvPr/>
        </p:nvSpPr>
        <p:spPr>
          <a:xfrm>
            <a:off x="10488488" y="1511548"/>
            <a:ext cx="1512000" cy="276999"/>
          </a:xfrm>
          <a:prstGeom prst="rect">
            <a:avLst/>
          </a:prstGeom>
          <a:solidFill>
            <a:srgbClr val="FF0000">
              <a:alpha val="5098"/>
            </a:srgbClr>
          </a:solidFill>
          <a:ln>
            <a:solidFill>
              <a:srgbClr val="FF0000"/>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Lāzerprocedūras</a:t>
            </a:r>
          </a:p>
        </p:txBody>
      </p:sp>
      <p:sp>
        <p:nvSpPr>
          <p:cNvPr id="5" name="TextBox 4">
            <a:extLst>
              <a:ext uri="{FF2B5EF4-FFF2-40B4-BE49-F238E27FC236}">
                <a16:creationId xmlns:a16="http://schemas.microsoft.com/office/drawing/2014/main" id="{B84ACD30-C256-C820-65D2-8C552296DA72}"/>
              </a:ext>
            </a:extLst>
          </p:cNvPr>
          <p:cNvSpPr txBox="1"/>
          <p:nvPr/>
        </p:nvSpPr>
        <p:spPr>
          <a:xfrm>
            <a:off x="10488488" y="1133428"/>
            <a:ext cx="1512000" cy="276999"/>
          </a:xfrm>
          <a:prstGeom prst="rect">
            <a:avLst/>
          </a:prstGeom>
          <a:noFill/>
          <a:ln>
            <a:noFill/>
          </a:ln>
        </p:spPr>
        <p:txBody>
          <a:bodyPr wrap="square" rtlCol="0">
            <a:spAutoFit/>
          </a:bodyPr>
          <a:lstStyle/>
          <a:p>
            <a:pPr algn="ctr"/>
            <a:r>
              <a:rPr lang="lv-LV" sz="1200" b="1" noProof="1">
                <a:latin typeface="Arial" panose="020B0604020202020204" pitchFamily="34" charset="0"/>
                <a:cs typeface="Arial" panose="020B0604020202020204" pitchFamily="34" charset="0"/>
              </a:rPr>
              <a:t>Apzīmējumi</a:t>
            </a:r>
          </a:p>
        </p:txBody>
      </p:sp>
      <p:sp>
        <p:nvSpPr>
          <p:cNvPr id="6" name="TextBox 5">
            <a:extLst>
              <a:ext uri="{FF2B5EF4-FFF2-40B4-BE49-F238E27FC236}">
                <a16:creationId xmlns:a16="http://schemas.microsoft.com/office/drawing/2014/main" id="{0EDC0E8E-B54C-21DB-ED3E-AEEC35CF068C}"/>
              </a:ext>
            </a:extLst>
          </p:cNvPr>
          <p:cNvSpPr txBox="1"/>
          <p:nvPr/>
        </p:nvSpPr>
        <p:spPr>
          <a:xfrm>
            <a:off x="1524000" y="1916832"/>
            <a:ext cx="8656612" cy="576000"/>
          </a:xfrm>
          <a:prstGeom prst="rect">
            <a:avLst/>
          </a:prstGeom>
          <a:solidFill>
            <a:srgbClr val="FF0000">
              <a:alpha val="5098"/>
            </a:srgbClr>
          </a:solidFill>
          <a:ln>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0B9A379D-1828-109D-CE25-95429755F49A}"/>
              </a:ext>
            </a:extLst>
          </p:cNvPr>
          <p:cNvSpPr txBox="1"/>
          <p:nvPr/>
        </p:nvSpPr>
        <p:spPr>
          <a:xfrm>
            <a:off x="1524000" y="3789169"/>
            <a:ext cx="8656612" cy="1836000"/>
          </a:xfrm>
          <a:prstGeom prst="rect">
            <a:avLst/>
          </a:prstGeom>
          <a:solidFill>
            <a:srgbClr val="FF0000">
              <a:alpha val="5098"/>
            </a:srgbClr>
          </a:solidFill>
          <a:ln>
            <a:solidFill>
              <a:srgbClr val="FF0000"/>
            </a:solidFill>
          </a:ln>
        </p:spPr>
        <p:txBody>
          <a:bodyPr wrap="square" rtlCol="0">
            <a:spAutoFit/>
          </a:bodyPr>
          <a:lstStyle/>
          <a:p>
            <a:endParaRPr lang="en-US" dirty="0"/>
          </a:p>
        </p:txBody>
      </p:sp>
      <p:sp>
        <p:nvSpPr>
          <p:cNvPr id="8" name="Rectangle 45">
            <a:extLst>
              <a:ext uri="{FF2B5EF4-FFF2-40B4-BE49-F238E27FC236}">
                <a16:creationId xmlns:a16="http://schemas.microsoft.com/office/drawing/2014/main" id="{29B448E1-BE90-62E8-A1E5-001C915BEDB8}"/>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Iespējamība nākotnē izmantot ar skaistumkopšanu un estētisko medicīnu saistītus pakalpojumus</a:t>
            </a:r>
            <a:endParaRPr lang="en-GB" altLang="lv-LV" sz="2400" b="1" noProof="1">
              <a:latin typeface="Arial Narrow" panose="020B0606020202030204" pitchFamily="34" charset="0"/>
            </a:endParaRPr>
          </a:p>
        </p:txBody>
      </p:sp>
    </p:spTree>
    <p:extLst>
      <p:ext uri="{BB962C8B-B14F-4D97-AF65-F5344CB8AC3E}">
        <p14:creationId xmlns:p14="http://schemas.microsoft.com/office/powerpoint/2010/main" val="228927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51DC050-EC8D-422C-BA6E-48CEB2270DF7}"/>
              </a:ext>
            </a:extLst>
          </p:cNvPr>
          <p:cNvGraphicFramePr>
            <a:graphicFrameLocks/>
          </p:cNvGraphicFramePr>
          <p:nvPr>
            <p:extLst>
              <p:ext uri="{D42A27DB-BD31-4B8C-83A1-F6EECF244321}">
                <p14:modId xmlns:p14="http://schemas.microsoft.com/office/powerpoint/2010/main" val="2564042121"/>
              </p:ext>
            </p:extLst>
          </p:nvPr>
        </p:nvGraphicFramePr>
        <p:xfrm>
          <a:off x="0" y="764704"/>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B130B96-A5AD-7AB2-EDAA-278B3E351517}"/>
              </a:ext>
            </a:extLst>
          </p:cNvPr>
          <p:cNvSpPr txBox="1"/>
          <p:nvPr/>
        </p:nvSpPr>
        <p:spPr>
          <a:xfrm>
            <a:off x="191344" y="620688"/>
            <a:ext cx="1512000" cy="461665"/>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Lāzerepilācija,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fotoepilācija</a:t>
            </a:r>
          </a:p>
        </p:txBody>
      </p:sp>
      <p:graphicFrame>
        <p:nvGraphicFramePr>
          <p:cNvPr id="6" name="Chart 5">
            <a:extLst>
              <a:ext uri="{FF2B5EF4-FFF2-40B4-BE49-F238E27FC236}">
                <a16:creationId xmlns:a16="http://schemas.microsoft.com/office/drawing/2014/main" id="{60809178-C6C1-4566-A501-0DDD882E1D4A}"/>
              </a:ext>
            </a:extLst>
          </p:cNvPr>
          <p:cNvGraphicFramePr>
            <a:graphicFrameLocks/>
          </p:cNvGraphicFramePr>
          <p:nvPr>
            <p:extLst>
              <p:ext uri="{D42A27DB-BD31-4B8C-83A1-F6EECF244321}">
                <p14:modId xmlns:p14="http://schemas.microsoft.com/office/powerpoint/2010/main" val="516870690"/>
              </p:ext>
            </p:extLst>
          </p:nvPr>
        </p:nvGraphicFramePr>
        <p:xfrm>
          <a:off x="5879976" y="764704"/>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46">
            <a:extLst>
              <a:ext uri="{FF2B5EF4-FFF2-40B4-BE49-F238E27FC236}">
                <a16:creationId xmlns:a16="http://schemas.microsoft.com/office/drawing/2014/main" id="{B3423CC4-759A-9165-FCB1-4368DA78B7E1}"/>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7" name="Rectangle 45">
            <a:extLst>
              <a:ext uri="{FF2B5EF4-FFF2-40B4-BE49-F238E27FC236}">
                <a16:creationId xmlns:a16="http://schemas.microsoft.com/office/drawing/2014/main" id="{7B1CBE6B-A9D6-23AD-4630-2C367FFB2CA0}"/>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Iespējamība nākotnē izmantot ar skaistumkopšanu un estētisko medicīnu saistītus pakalpojumus</a:t>
            </a:r>
            <a:endParaRPr lang="en-GB" altLang="lv-LV" sz="2400" b="1" noProof="1">
              <a:latin typeface="Arial Narrow" panose="020B0606020202030204" pitchFamily="34" charset="0"/>
            </a:endParaRPr>
          </a:p>
        </p:txBody>
      </p:sp>
    </p:spTree>
    <p:extLst>
      <p:ext uri="{BB962C8B-B14F-4D97-AF65-F5344CB8AC3E}">
        <p14:creationId xmlns:p14="http://schemas.microsoft.com/office/powerpoint/2010/main" val="313722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FEFF5AB-95FA-4139-B3B4-FD31340D6E7E}"/>
              </a:ext>
            </a:extLst>
          </p:cNvPr>
          <p:cNvGraphicFramePr>
            <a:graphicFrameLocks/>
          </p:cNvGraphicFramePr>
          <p:nvPr>
            <p:extLst>
              <p:ext uri="{D42A27DB-BD31-4B8C-83A1-F6EECF244321}">
                <p14:modId xmlns:p14="http://schemas.microsoft.com/office/powerpoint/2010/main" val="2221607060"/>
              </p:ext>
            </p:extLst>
          </p:nvPr>
        </p:nvGraphicFramePr>
        <p:xfrm>
          <a:off x="0" y="764704"/>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7C626D6-8068-BDB7-0E9C-37624B0BB7EB}"/>
              </a:ext>
            </a:extLst>
          </p:cNvPr>
          <p:cNvSpPr txBox="1"/>
          <p:nvPr/>
        </p:nvSpPr>
        <p:spPr>
          <a:xfrm>
            <a:off x="191344" y="620688"/>
            <a:ext cx="1512168" cy="646331"/>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Ķermeni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koriģējošās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aparātprocedūras</a:t>
            </a:r>
          </a:p>
        </p:txBody>
      </p:sp>
      <p:graphicFrame>
        <p:nvGraphicFramePr>
          <p:cNvPr id="6" name="Chart 5">
            <a:extLst>
              <a:ext uri="{FF2B5EF4-FFF2-40B4-BE49-F238E27FC236}">
                <a16:creationId xmlns:a16="http://schemas.microsoft.com/office/drawing/2014/main" id="{51F38A84-E9C2-4DB1-85CB-CE019F73C657}"/>
              </a:ext>
            </a:extLst>
          </p:cNvPr>
          <p:cNvGraphicFramePr>
            <a:graphicFrameLocks/>
          </p:cNvGraphicFramePr>
          <p:nvPr>
            <p:extLst>
              <p:ext uri="{D42A27DB-BD31-4B8C-83A1-F6EECF244321}">
                <p14:modId xmlns:p14="http://schemas.microsoft.com/office/powerpoint/2010/main" val="1522619844"/>
              </p:ext>
            </p:extLst>
          </p:nvPr>
        </p:nvGraphicFramePr>
        <p:xfrm>
          <a:off x="5879976" y="766399"/>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46">
            <a:extLst>
              <a:ext uri="{FF2B5EF4-FFF2-40B4-BE49-F238E27FC236}">
                <a16:creationId xmlns:a16="http://schemas.microsoft.com/office/drawing/2014/main" id="{8A5811AA-DCF1-0F65-B4DF-F6D179E491EE}"/>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7" name="Rectangle 45">
            <a:extLst>
              <a:ext uri="{FF2B5EF4-FFF2-40B4-BE49-F238E27FC236}">
                <a16:creationId xmlns:a16="http://schemas.microsoft.com/office/drawing/2014/main" id="{DA029079-DD6A-CD81-D2E1-AD9C0EADE82B}"/>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Iespējamība nākotnē izmantot ar skaistumkopšanu un estētisko medicīnu saistītus pakalpojumus</a:t>
            </a:r>
            <a:endParaRPr lang="en-GB" altLang="lv-LV" sz="2400" b="1" noProof="1">
              <a:latin typeface="Arial Narrow" panose="020B0606020202030204" pitchFamily="34" charset="0"/>
            </a:endParaRPr>
          </a:p>
        </p:txBody>
      </p:sp>
    </p:spTree>
    <p:extLst>
      <p:ext uri="{BB962C8B-B14F-4D97-AF65-F5344CB8AC3E}">
        <p14:creationId xmlns:p14="http://schemas.microsoft.com/office/powerpoint/2010/main" val="245962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0"/>
            <a:ext cx="12192000" cy="432048"/>
          </a:xfrm>
          <a:prstGeom prst="rect">
            <a:avLst/>
          </a:prstGeom>
          <a:solidFill>
            <a:srgbClr val="C4BD97"/>
          </a:solidFill>
          <a:ln>
            <a:noFill/>
          </a:ln>
        </p:spPr>
        <p:txBody>
          <a:bodyPr anchor="ctr"/>
          <a:lstStyle/>
          <a:p>
            <a:pPr>
              <a:spcAft>
                <a:spcPct val="30000"/>
              </a:spcAft>
            </a:pPr>
            <a:r>
              <a:rPr lang="lv-LV" altLang="ko-KR" sz="2400" b="1" noProof="1">
                <a:latin typeface="Arial Narrow" panose="020B0606020202030204" pitchFamily="34" charset="0"/>
              </a:rPr>
              <a:t>Saturs</a:t>
            </a:r>
            <a:endParaRPr lang="lv-LV" altLang="lv-LV" sz="2400" b="1" noProof="1">
              <a:latin typeface="Arial Narrow" panose="020B0606020202030204" pitchFamily="34" charset="0"/>
            </a:endParaRPr>
          </a:p>
        </p:txBody>
      </p:sp>
      <p:sp>
        <p:nvSpPr>
          <p:cNvPr id="4" name="Rectangle 3"/>
          <p:cNvSpPr>
            <a:spLocks noGrp="1" noRot="1" noChangeArrowheads="1"/>
          </p:cNvSpPr>
          <p:nvPr/>
        </p:nvSpPr>
        <p:spPr bwMode="auto">
          <a:xfrm>
            <a:off x="1318734" y="620688"/>
            <a:ext cx="9554532" cy="56166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C0C0C0"/>
                  </a:outerShdw>
                </a:effectLst>
                <a:latin typeface="+mn-lt"/>
              </a:defRPr>
            </a:lvl9pPr>
          </a:lstStyle>
          <a:p>
            <a:pPr marL="381000" indent="-381000" eaLnBrk="1" hangingPunct="1">
              <a:buNone/>
            </a:pPr>
            <a:r>
              <a:rPr lang="lv-LV" altLang="lv-LV" sz="1200" noProof="1">
                <a:effectLst/>
                <a:latin typeface="Arial Narrow" pitchFamily="34" charset="0"/>
                <a:cs typeface="Arial" charset="0"/>
              </a:rPr>
              <a:t>Pētījuma apraksts</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3</a:t>
            </a:r>
          </a:p>
          <a:p>
            <a:pPr marL="381000" indent="-381000" eaLnBrk="1" hangingPunct="1">
              <a:buNone/>
            </a:pPr>
            <a:r>
              <a:rPr lang="lv-LV" altLang="lv-LV" sz="1200" noProof="1">
                <a:effectLst/>
                <a:latin typeface="Arial Narrow" pitchFamily="34" charset="0"/>
                <a:cs typeface="Arial" charset="0"/>
              </a:rPr>
              <a:t>Respondenšu sociāli demogrāfiskais profils</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4</a:t>
            </a:r>
          </a:p>
          <a:p>
            <a:pPr marL="381000" indent="-381000" eaLnBrk="1" hangingPunct="1">
              <a:buNone/>
            </a:pPr>
            <a:r>
              <a:rPr lang="lv-LV" altLang="lv-LV" sz="1200" noProof="1">
                <a:effectLst/>
                <a:latin typeface="Arial Narrow" pitchFamily="34" charset="0"/>
                <a:cs typeface="Arial" charset="0"/>
              </a:rPr>
              <a:t>SECINĀJUMI</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5 </a:t>
            </a:r>
            <a:r>
              <a:rPr lang="lv-LV" altLang="lv-LV" sz="1200" u="sng" noProof="1">
                <a:effectLst/>
                <a:latin typeface="Arial Narrow" pitchFamily="34" charset="0"/>
                <a:cs typeface="Arial" charset="0"/>
              </a:rPr>
              <a:t> </a:t>
            </a:r>
            <a:endParaRPr lang="lv-LV" altLang="lv-LV" sz="1200" noProof="1">
              <a:effectLst/>
              <a:latin typeface="Arial Narrow" pitchFamily="34" charset="0"/>
              <a:cs typeface="Arial" charset="0"/>
            </a:endParaRPr>
          </a:p>
          <a:p>
            <a:pPr marL="381000" indent="-381000" eaLnBrk="1" hangingPunct="1">
              <a:buNone/>
            </a:pPr>
            <a:r>
              <a:rPr lang="lv-LV" altLang="lv-LV" sz="1200" noProof="1">
                <a:effectLst/>
                <a:latin typeface="Arial Narrow" pitchFamily="34" charset="0"/>
                <a:cs typeface="Arial" charset="0"/>
              </a:rPr>
              <a:t> </a:t>
            </a:r>
          </a:p>
          <a:p>
            <a:pPr marL="381000" indent="-381000" eaLnBrk="1" hangingPunct="1">
              <a:buNone/>
            </a:pPr>
            <a:r>
              <a:rPr lang="lv-LV" altLang="lv-LV" sz="1200" noProof="1">
                <a:effectLst/>
                <a:latin typeface="Arial Narrow" pitchFamily="34" charset="0"/>
                <a:cs typeface="Arial" charset="0"/>
              </a:rPr>
              <a:t>REZULTĀTI</a:t>
            </a:r>
          </a:p>
          <a:p>
            <a:pPr marL="381000" indent="-381000">
              <a:buNone/>
            </a:pPr>
            <a:r>
              <a:rPr lang="lv-LV" altLang="lv-LV" sz="1200" noProof="1">
                <a:effectLst/>
                <a:latin typeface="Arial Narrow" pitchFamily="34" charset="0"/>
                <a:cs typeface="Arial" charset="0"/>
              </a:rPr>
              <a:t>         	1. Ar skaistumkopšanu un estētisko medicīnu saistītu procedūru veikšana</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10</a:t>
            </a:r>
          </a:p>
          <a:p>
            <a:pPr marL="381000" indent="-381000">
              <a:buNone/>
            </a:pPr>
            <a:r>
              <a:rPr lang="lv-LV" altLang="lv-LV" sz="1200" noProof="1">
                <a:effectLst/>
                <a:latin typeface="Arial Narrow" pitchFamily="34" charset="0"/>
                <a:cs typeface="Arial" charset="0"/>
              </a:rPr>
              <a:t>	2. Iespējamība nākotnē izmantot ar skaistumkopšanu un estētisko medicīnu saistītus pakalpojumus</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17</a:t>
            </a:r>
          </a:p>
          <a:p>
            <a:pPr marL="381000" indent="-381000">
              <a:buNone/>
            </a:pPr>
            <a:r>
              <a:rPr lang="lv-LV" altLang="lv-LV" sz="1200" noProof="1">
                <a:effectLst/>
                <a:latin typeface="Arial Narrow" pitchFamily="34" charset="0"/>
                <a:cs typeface="Arial" charset="0"/>
              </a:rPr>
              <a:t>	3. Vairāku piedāvājumu salīdzināšana pirms pakalpojuma sniedzēja izvēlēšanās</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24</a:t>
            </a:r>
          </a:p>
          <a:p>
            <a:pPr marL="381000" indent="-381000">
              <a:buNone/>
            </a:pPr>
            <a:r>
              <a:rPr lang="lv-LV" altLang="lv-LV" sz="1200" noProof="1">
                <a:effectLst/>
                <a:latin typeface="Arial Narrow" pitchFamily="34" charset="0"/>
                <a:cs typeface="Arial" charset="0"/>
              </a:rPr>
              <a:t>	4. Pakalpojuma sniegšanas vietas izvēle pēdējā reizē, kad saņēma estētiskās medicīnas pakalpojumu</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26</a:t>
            </a:r>
          </a:p>
          <a:p>
            <a:pPr marL="381000" indent="-381000">
              <a:buNone/>
            </a:pPr>
            <a:r>
              <a:rPr lang="lv-LV" altLang="lv-LV" sz="1200" noProof="1">
                <a:effectLst/>
                <a:latin typeface="Arial Narrow" pitchFamily="34" charset="0"/>
                <a:cs typeface="Arial" charset="0"/>
              </a:rPr>
              <a:t>	5. Vai izvēlētā pakalpojuma sniegšanas vieta bija oficiāli reģistrēta ārstniecības vai skaistumkopšanas pakalpojumu iestāžu reģistrā</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28</a:t>
            </a:r>
          </a:p>
          <a:p>
            <a:pPr marL="381000" indent="-381000">
              <a:buNone/>
            </a:pPr>
            <a:r>
              <a:rPr lang="lv-LV" altLang="lv-LV" sz="1200" noProof="1">
                <a:effectLst/>
                <a:latin typeface="Arial Narrow" pitchFamily="34" charset="0"/>
                <a:cs typeface="Arial" charset="0"/>
              </a:rPr>
              <a:t>	6. Galvenie iemesli konkrētas pakalpojuma sniegšanas vietas izvēlei</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30</a:t>
            </a:r>
          </a:p>
          <a:p>
            <a:pPr marL="381000" indent="-381000">
              <a:buNone/>
            </a:pPr>
            <a:r>
              <a:rPr lang="lv-LV" altLang="lv-LV" sz="1200" noProof="1">
                <a:effectLst/>
                <a:latin typeface="Arial Narrow" pitchFamily="34" charset="0"/>
                <a:cs typeface="Arial" charset="0"/>
              </a:rPr>
              <a:t>	7. Kritēriju svarīgums, izvēloties estētiskās medicīnas pakalpojuma saņemšanas vietu</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33</a:t>
            </a:r>
          </a:p>
          <a:p>
            <a:pPr marL="381000" indent="-381000">
              <a:buNone/>
            </a:pPr>
            <a:r>
              <a:rPr lang="lv-LV" altLang="lv-LV" sz="1200" noProof="1">
                <a:effectLst/>
                <a:latin typeface="Arial Narrow" pitchFamily="34" charset="0"/>
                <a:cs typeface="Arial" charset="0"/>
              </a:rPr>
              <a:t>	8. Zināšanas par estētiskās medicīnas pakalpojumiem</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44</a:t>
            </a:r>
          </a:p>
          <a:p>
            <a:pPr marL="381000" indent="-381000">
              <a:buNone/>
            </a:pPr>
            <a:r>
              <a:rPr lang="lv-LV" altLang="lv-LV" sz="1200" noProof="1">
                <a:effectLst/>
                <a:latin typeface="Arial Narrow" pitchFamily="34" charset="0"/>
                <a:cs typeface="Arial" charset="0"/>
              </a:rPr>
              <a:t>	9. Uzskati par iespējamiem kaitējuma veidiem, nepareizi veicot lāzerprocedūru</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48</a:t>
            </a:r>
          </a:p>
          <a:p>
            <a:pPr marL="381000" indent="-381000">
              <a:buNone/>
            </a:pPr>
            <a:r>
              <a:rPr lang="lv-LV" altLang="lv-LV" sz="1200" noProof="1">
                <a:effectLst/>
                <a:latin typeface="Arial Narrow" pitchFamily="34" charset="0"/>
                <a:cs typeface="Arial" charset="0"/>
              </a:rPr>
              <a:t>	10. Cik svarīgi, ka iestāde, kurā saņem pakalpojumus, būtu oficiāli reģistrēta ārstniecības vai skaistumkopšanas pakalpojumu iestāžu reģistrā</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51</a:t>
            </a:r>
          </a:p>
          <a:p>
            <a:pPr marL="381000" indent="-381000">
              <a:buNone/>
            </a:pPr>
            <a:r>
              <a:rPr lang="lv-LV" altLang="lv-LV" sz="1200" noProof="1">
                <a:effectLst/>
                <a:latin typeface="Arial Narrow" pitchFamily="34" charset="0"/>
                <a:cs typeface="Arial" charset="0"/>
              </a:rPr>
              <a:t>	11. Vēlamais samaksas veids par skaistumkopšanas un estētiskās medicīnas pakalpojumiem</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53</a:t>
            </a:r>
          </a:p>
          <a:p>
            <a:pPr marL="381000" indent="-381000">
              <a:buNone/>
            </a:pPr>
            <a:r>
              <a:rPr lang="lv-LV" altLang="lv-LV" sz="1200" noProof="1">
                <a:effectLst/>
                <a:latin typeface="Arial Narrow" pitchFamily="34" charset="0"/>
                <a:cs typeface="Arial" charset="0"/>
              </a:rPr>
              <a:t>	12. Vēlamā pakalpojumu sniedzēja izvēle atkarībā no apstākļiem</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55</a:t>
            </a:r>
          </a:p>
          <a:p>
            <a:pPr marL="381000" indent="-381000">
              <a:buNone/>
            </a:pPr>
            <a:r>
              <a:rPr lang="lv-LV" altLang="lv-LV" sz="1200" noProof="1">
                <a:effectLst/>
                <a:latin typeface="Arial Narrow" pitchFamily="34" charset="0"/>
                <a:cs typeface="Arial" charset="0"/>
              </a:rPr>
              <a:t>	13. Vai pieļauj iespēju, ka Latvijā ir legālas, bet prasībām neatbilstošas pakalpojumu sniegšanas vietas</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57</a:t>
            </a:r>
          </a:p>
          <a:p>
            <a:pPr marL="381000" indent="-381000">
              <a:buNone/>
            </a:pPr>
            <a:r>
              <a:rPr lang="lv-LV" altLang="lv-LV" sz="1200" noProof="1">
                <a:effectLst/>
                <a:latin typeface="Arial Narrow" pitchFamily="34" charset="0"/>
                <a:cs typeface="Arial" charset="0"/>
              </a:rPr>
              <a:t>	14. Saskaršanās ar krāpšanu, maldināšanu saziņā vai pakalpojuma saņemšanas brīdī</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59</a:t>
            </a:r>
          </a:p>
          <a:p>
            <a:pPr marL="381000" indent="-381000">
              <a:buNone/>
            </a:pPr>
            <a:r>
              <a:rPr lang="lv-LV" altLang="lv-LV" sz="1200" noProof="1">
                <a:effectLst/>
                <a:latin typeface="Arial Narrow" pitchFamily="34" charset="0"/>
                <a:cs typeface="Arial" charset="0"/>
              </a:rPr>
              <a:t>	15. Vai pieļauj iespēju, ka Latvijā negodīgi komersanti varētu sniegt pakalpojumus ar viltotu iekārtu</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61</a:t>
            </a:r>
            <a:br>
              <a:rPr lang="lv-LV" altLang="lv-LV" sz="1200" noProof="1">
                <a:effectLst/>
                <a:latin typeface="Arial Narrow" pitchFamily="34" charset="0"/>
                <a:cs typeface="Arial" charset="0"/>
              </a:rPr>
            </a:br>
            <a:r>
              <a:rPr lang="lv-LV" altLang="lv-LV" sz="1200" noProof="1">
                <a:effectLst/>
                <a:latin typeface="Arial Narrow" pitchFamily="34" charset="0"/>
                <a:cs typeface="Arial" charset="0"/>
              </a:rPr>
              <a:t>16. Zināšanu svarīgums par iekārtām, kuras izmanto pakalpojuma sniedzējs</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63</a:t>
            </a:r>
          </a:p>
          <a:p>
            <a:pPr marL="381000" indent="-381000">
              <a:buNone/>
            </a:pPr>
            <a:r>
              <a:rPr lang="lv-LV" altLang="lv-LV" sz="1200" noProof="1">
                <a:effectLst/>
                <a:latin typeface="Arial Narrow" pitchFamily="34" charset="0"/>
                <a:cs typeface="Arial" charset="0"/>
              </a:rPr>
              <a:t>	17. Institūcija vai iestāde, kurā vērstos, ja procedūras rezultātā veselībai tiktu nodarīts kaitējums</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66</a:t>
            </a:r>
          </a:p>
          <a:p>
            <a:pPr marL="381000" indent="-381000">
              <a:buNone/>
            </a:pPr>
            <a:endParaRPr lang="lv-LV" altLang="lv-LV" sz="1200" noProof="1">
              <a:effectLst/>
              <a:latin typeface="Arial Narrow" pitchFamily="34" charset="0"/>
              <a:cs typeface="Arial" charset="0"/>
            </a:endParaRPr>
          </a:p>
          <a:p>
            <a:pPr marL="381000" indent="-381000" eaLnBrk="1" hangingPunct="1">
              <a:lnSpc>
                <a:spcPct val="90000"/>
              </a:lnSpc>
              <a:buClrTx/>
              <a:buSzTx/>
              <a:buNone/>
            </a:pPr>
            <a:r>
              <a:rPr lang="lv-LV" altLang="lv-LV" sz="1200" noProof="1">
                <a:effectLst/>
                <a:latin typeface="Arial Narrow" pitchFamily="34" charset="0"/>
                <a:cs typeface="Arial" charset="0"/>
              </a:rPr>
              <a:t>PIELIKUMS</a:t>
            </a:r>
          </a:p>
          <a:p>
            <a:pPr marL="381000" indent="-381000" eaLnBrk="1" hangingPunct="1">
              <a:lnSpc>
                <a:spcPct val="90000"/>
              </a:lnSpc>
              <a:buClrTx/>
              <a:buSzTx/>
              <a:buNone/>
            </a:pPr>
            <a:r>
              <a:rPr lang="lv-LV" altLang="lv-LV" sz="1200" noProof="1">
                <a:effectLst/>
                <a:latin typeface="Arial Narrow" pitchFamily="34" charset="0"/>
                <a:cs typeface="Arial" charset="0"/>
              </a:rPr>
              <a:t>          Aptaujas anketa</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70</a:t>
            </a:r>
          </a:p>
          <a:p>
            <a:pPr marL="381000" indent="-381000" eaLnBrk="1" hangingPunct="1">
              <a:lnSpc>
                <a:spcPct val="90000"/>
              </a:lnSpc>
              <a:buClrTx/>
              <a:buSzTx/>
              <a:buNone/>
            </a:pPr>
            <a:r>
              <a:rPr lang="lv-LV" altLang="lv-LV" sz="1200" noProof="1">
                <a:effectLst/>
                <a:latin typeface="Arial Narrow" pitchFamily="34" charset="0"/>
                <a:cs typeface="Arial" charset="0"/>
              </a:rPr>
              <a:t>          Statistiskās kļūdas novērtēšanas tabula</a:t>
            </a:r>
            <a:r>
              <a:rPr lang="lv-LV" altLang="lv-LV" sz="1200" u="sng" noProof="1">
                <a:effectLst/>
                <a:latin typeface="Arial Narrow" pitchFamily="34" charset="0"/>
                <a:cs typeface="Arial" charset="0"/>
              </a:rPr>
              <a:t>								</a:t>
            </a:r>
            <a:r>
              <a:rPr lang="lv-LV" altLang="lv-LV" sz="1200" noProof="1">
                <a:effectLst/>
                <a:latin typeface="Arial Narrow" pitchFamily="34" charset="0"/>
                <a:cs typeface="Arial" charset="0"/>
              </a:rPr>
              <a:t>72</a:t>
            </a:r>
          </a:p>
        </p:txBody>
      </p:sp>
    </p:spTree>
    <p:extLst>
      <p:ext uri="{BB962C8B-B14F-4D97-AF65-F5344CB8AC3E}">
        <p14:creationId xmlns:p14="http://schemas.microsoft.com/office/powerpoint/2010/main" val="1793961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F59BEF5-A31C-4937-978C-788BB1232044}"/>
              </a:ext>
            </a:extLst>
          </p:cNvPr>
          <p:cNvGraphicFramePr>
            <a:graphicFrameLocks/>
          </p:cNvGraphicFramePr>
          <p:nvPr>
            <p:extLst>
              <p:ext uri="{D42A27DB-BD31-4B8C-83A1-F6EECF244321}">
                <p14:modId xmlns:p14="http://schemas.microsoft.com/office/powerpoint/2010/main" val="3720099938"/>
              </p:ext>
            </p:extLst>
          </p:nvPr>
        </p:nvGraphicFramePr>
        <p:xfrm>
          <a:off x="0" y="764704"/>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D663F4D-C999-D62C-6505-1B391D0A0F04}"/>
              </a:ext>
            </a:extLst>
          </p:cNvPr>
          <p:cNvSpPr txBox="1"/>
          <p:nvPr/>
        </p:nvSpPr>
        <p:spPr>
          <a:xfrm>
            <a:off x="191344" y="548680"/>
            <a:ext cx="1872208" cy="646331"/>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Skaistuma injekcijas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(filleri, mezoterapija,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botokss u. c.)</a:t>
            </a:r>
          </a:p>
        </p:txBody>
      </p:sp>
      <p:graphicFrame>
        <p:nvGraphicFramePr>
          <p:cNvPr id="7" name="Chart 6">
            <a:extLst>
              <a:ext uri="{FF2B5EF4-FFF2-40B4-BE49-F238E27FC236}">
                <a16:creationId xmlns:a16="http://schemas.microsoft.com/office/drawing/2014/main" id="{EF0EE78A-EC63-4360-B7A7-974283BC0BD6}"/>
              </a:ext>
            </a:extLst>
          </p:cNvPr>
          <p:cNvGraphicFramePr>
            <a:graphicFrameLocks/>
          </p:cNvGraphicFramePr>
          <p:nvPr>
            <p:extLst>
              <p:ext uri="{D42A27DB-BD31-4B8C-83A1-F6EECF244321}">
                <p14:modId xmlns:p14="http://schemas.microsoft.com/office/powerpoint/2010/main" val="3504803409"/>
              </p:ext>
            </p:extLst>
          </p:nvPr>
        </p:nvGraphicFramePr>
        <p:xfrm>
          <a:off x="5879976" y="764704"/>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46">
            <a:extLst>
              <a:ext uri="{FF2B5EF4-FFF2-40B4-BE49-F238E27FC236}">
                <a16:creationId xmlns:a16="http://schemas.microsoft.com/office/drawing/2014/main" id="{42CEFCD1-221D-C234-440B-3097DC4246D2}"/>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4" name="Rectangle 45">
            <a:extLst>
              <a:ext uri="{FF2B5EF4-FFF2-40B4-BE49-F238E27FC236}">
                <a16:creationId xmlns:a16="http://schemas.microsoft.com/office/drawing/2014/main" id="{9E77FA13-9210-027D-60B1-3CB8B229FFF8}"/>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Iespējamība nākotnē izmantot ar skaistumkopšanu un estētisko medicīnu saistītus pakalpojumus</a:t>
            </a:r>
            <a:endParaRPr lang="en-GB" altLang="lv-LV" sz="2400" b="1" noProof="1">
              <a:latin typeface="Arial Narrow" panose="020B0606020202030204" pitchFamily="34" charset="0"/>
            </a:endParaRPr>
          </a:p>
        </p:txBody>
      </p:sp>
    </p:spTree>
    <p:extLst>
      <p:ext uri="{BB962C8B-B14F-4D97-AF65-F5344CB8AC3E}">
        <p14:creationId xmlns:p14="http://schemas.microsoft.com/office/powerpoint/2010/main" val="357064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977EB24-E54E-4676-B0EA-5EEFC39751D4}"/>
              </a:ext>
            </a:extLst>
          </p:cNvPr>
          <p:cNvGraphicFramePr>
            <a:graphicFrameLocks/>
          </p:cNvGraphicFramePr>
          <p:nvPr>
            <p:extLst>
              <p:ext uri="{D42A27DB-BD31-4B8C-83A1-F6EECF244321}">
                <p14:modId xmlns:p14="http://schemas.microsoft.com/office/powerpoint/2010/main" val="3251418856"/>
              </p:ext>
            </p:extLst>
          </p:nvPr>
        </p:nvGraphicFramePr>
        <p:xfrm>
          <a:off x="0" y="764704"/>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6C8F347-D574-9784-A33F-1B67135AC09E}"/>
              </a:ext>
            </a:extLst>
          </p:cNvPr>
          <p:cNvSpPr txBox="1"/>
          <p:nvPr/>
        </p:nvSpPr>
        <p:spPr>
          <a:xfrm>
            <a:off x="191344" y="620688"/>
            <a:ext cx="1512168" cy="461665"/>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Citas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lāzerprocedūras</a:t>
            </a:r>
          </a:p>
        </p:txBody>
      </p:sp>
      <p:graphicFrame>
        <p:nvGraphicFramePr>
          <p:cNvPr id="6" name="Chart 5">
            <a:extLst>
              <a:ext uri="{FF2B5EF4-FFF2-40B4-BE49-F238E27FC236}">
                <a16:creationId xmlns:a16="http://schemas.microsoft.com/office/drawing/2014/main" id="{4318D9C3-8E16-4E4B-873B-E209D1BEDF60}"/>
              </a:ext>
            </a:extLst>
          </p:cNvPr>
          <p:cNvGraphicFramePr>
            <a:graphicFrameLocks/>
          </p:cNvGraphicFramePr>
          <p:nvPr>
            <p:extLst>
              <p:ext uri="{D42A27DB-BD31-4B8C-83A1-F6EECF244321}">
                <p14:modId xmlns:p14="http://schemas.microsoft.com/office/powerpoint/2010/main" val="2164273563"/>
              </p:ext>
            </p:extLst>
          </p:nvPr>
        </p:nvGraphicFramePr>
        <p:xfrm>
          <a:off x="5807968" y="764704"/>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46">
            <a:extLst>
              <a:ext uri="{FF2B5EF4-FFF2-40B4-BE49-F238E27FC236}">
                <a16:creationId xmlns:a16="http://schemas.microsoft.com/office/drawing/2014/main" id="{373BCD13-FD9C-1A1C-F85C-C68E4BE5222F}"/>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7" name="Rectangle 45">
            <a:extLst>
              <a:ext uri="{FF2B5EF4-FFF2-40B4-BE49-F238E27FC236}">
                <a16:creationId xmlns:a16="http://schemas.microsoft.com/office/drawing/2014/main" id="{79410ACC-0E81-E4B8-2FD3-54790B211F3F}"/>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Iespējamība nākotnē izmantot ar skaistumkopšanu un estētisko medicīnu saistītus pakalpojumus</a:t>
            </a:r>
            <a:endParaRPr lang="en-GB" altLang="lv-LV" sz="2400" b="1" noProof="1">
              <a:latin typeface="Arial Narrow" panose="020B0606020202030204" pitchFamily="34" charset="0"/>
            </a:endParaRPr>
          </a:p>
        </p:txBody>
      </p:sp>
    </p:spTree>
    <p:extLst>
      <p:ext uri="{BB962C8B-B14F-4D97-AF65-F5344CB8AC3E}">
        <p14:creationId xmlns:p14="http://schemas.microsoft.com/office/powerpoint/2010/main" val="1582107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58B7D64-1B34-456D-B590-90E6F6504C46}"/>
              </a:ext>
            </a:extLst>
          </p:cNvPr>
          <p:cNvGraphicFramePr>
            <a:graphicFrameLocks/>
          </p:cNvGraphicFramePr>
          <p:nvPr>
            <p:extLst>
              <p:ext uri="{D42A27DB-BD31-4B8C-83A1-F6EECF244321}">
                <p14:modId xmlns:p14="http://schemas.microsoft.com/office/powerpoint/2010/main" val="2505379320"/>
              </p:ext>
            </p:extLst>
          </p:nvPr>
        </p:nvGraphicFramePr>
        <p:xfrm>
          <a:off x="0" y="836712"/>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714F10C-AA03-30F1-9B71-055EC8A7068B}"/>
              </a:ext>
            </a:extLst>
          </p:cNvPr>
          <p:cNvSpPr txBox="1"/>
          <p:nvPr/>
        </p:nvSpPr>
        <p:spPr>
          <a:xfrm>
            <a:off x="191344" y="620688"/>
            <a:ext cx="1512000" cy="646331"/>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IPL procedūra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(intensīvi pulsējoša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gaisma)</a:t>
            </a:r>
          </a:p>
        </p:txBody>
      </p:sp>
      <p:graphicFrame>
        <p:nvGraphicFramePr>
          <p:cNvPr id="6" name="Chart 5">
            <a:extLst>
              <a:ext uri="{FF2B5EF4-FFF2-40B4-BE49-F238E27FC236}">
                <a16:creationId xmlns:a16="http://schemas.microsoft.com/office/drawing/2014/main" id="{ABC84FA6-28DC-43CC-97D8-F1436A92100F}"/>
              </a:ext>
            </a:extLst>
          </p:cNvPr>
          <p:cNvGraphicFramePr>
            <a:graphicFrameLocks/>
          </p:cNvGraphicFramePr>
          <p:nvPr>
            <p:extLst>
              <p:ext uri="{D42A27DB-BD31-4B8C-83A1-F6EECF244321}">
                <p14:modId xmlns:p14="http://schemas.microsoft.com/office/powerpoint/2010/main" val="3787398972"/>
              </p:ext>
            </p:extLst>
          </p:nvPr>
        </p:nvGraphicFramePr>
        <p:xfrm>
          <a:off x="5879976" y="836712"/>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46">
            <a:extLst>
              <a:ext uri="{FF2B5EF4-FFF2-40B4-BE49-F238E27FC236}">
                <a16:creationId xmlns:a16="http://schemas.microsoft.com/office/drawing/2014/main" id="{76DFA0DD-1C2C-F11F-633D-BAF2FA5C2DCA}"/>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7" name="Rectangle 45">
            <a:extLst>
              <a:ext uri="{FF2B5EF4-FFF2-40B4-BE49-F238E27FC236}">
                <a16:creationId xmlns:a16="http://schemas.microsoft.com/office/drawing/2014/main" id="{FC9A6F5A-1582-99C9-889F-B6BEB615DAC1}"/>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Iespējamība nākotnē izmantot ar skaistumkopšanu un estētisko medicīnu saistītus pakalpojumus</a:t>
            </a:r>
            <a:endParaRPr lang="en-GB" altLang="lv-LV" sz="2400" b="1" noProof="1">
              <a:latin typeface="Arial Narrow" panose="020B0606020202030204" pitchFamily="34" charset="0"/>
            </a:endParaRPr>
          </a:p>
        </p:txBody>
      </p:sp>
    </p:spTree>
    <p:extLst>
      <p:ext uri="{BB962C8B-B14F-4D97-AF65-F5344CB8AC3E}">
        <p14:creationId xmlns:p14="http://schemas.microsoft.com/office/powerpoint/2010/main" val="1914567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3544A9B-8992-46D5-B7D5-3DC44BBDA455}"/>
              </a:ext>
            </a:extLst>
          </p:cNvPr>
          <p:cNvGraphicFramePr>
            <a:graphicFrameLocks/>
          </p:cNvGraphicFramePr>
          <p:nvPr>
            <p:extLst>
              <p:ext uri="{D42A27DB-BD31-4B8C-83A1-F6EECF244321}">
                <p14:modId xmlns:p14="http://schemas.microsoft.com/office/powerpoint/2010/main" val="3719160235"/>
              </p:ext>
            </p:extLst>
          </p:nvPr>
        </p:nvGraphicFramePr>
        <p:xfrm>
          <a:off x="0" y="836712"/>
          <a:ext cx="6061364" cy="59245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00B894E-4FC8-1667-AD2E-859AD2C17746}"/>
              </a:ext>
            </a:extLst>
          </p:cNvPr>
          <p:cNvSpPr txBox="1"/>
          <p:nvPr/>
        </p:nvSpPr>
        <p:spPr>
          <a:xfrm>
            <a:off x="191344" y="620688"/>
            <a:ext cx="1512000" cy="646331"/>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Tetovējuma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likvidēšana ar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lāzeriekārtu</a:t>
            </a:r>
          </a:p>
        </p:txBody>
      </p:sp>
      <p:graphicFrame>
        <p:nvGraphicFramePr>
          <p:cNvPr id="6" name="Chart 5">
            <a:extLst>
              <a:ext uri="{FF2B5EF4-FFF2-40B4-BE49-F238E27FC236}">
                <a16:creationId xmlns:a16="http://schemas.microsoft.com/office/drawing/2014/main" id="{87BDEF10-163C-4F66-B080-2825105EF9DA}"/>
              </a:ext>
            </a:extLst>
          </p:cNvPr>
          <p:cNvGraphicFramePr>
            <a:graphicFrameLocks/>
          </p:cNvGraphicFramePr>
          <p:nvPr>
            <p:extLst>
              <p:ext uri="{D42A27DB-BD31-4B8C-83A1-F6EECF244321}">
                <p14:modId xmlns:p14="http://schemas.microsoft.com/office/powerpoint/2010/main" val="1103243630"/>
              </p:ext>
            </p:extLst>
          </p:nvPr>
        </p:nvGraphicFramePr>
        <p:xfrm>
          <a:off x="5879976" y="836712"/>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46">
            <a:extLst>
              <a:ext uri="{FF2B5EF4-FFF2-40B4-BE49-F238E27FC236}">
                <a16:creationId xmlns:a16="http://schemas.microsoft.com/office/drawing/2014/main" id="{9BB7A057-FF41-CEDE-8E70-C70B2FEBB1DE}"/>
              </a:ext>
            </a:extLst>
          </p:cNvPr>
          <p:cNvSpPr>
            <a:spLocks noRot="1" noChangeArrowheads="1"/>
          </p:cNvSpPr>
          <p:nvPr/>
        </p:nvSpPr>
        <p:spPr bwMode="auto">
          <a:xfrm>
            <a:off x="0" y="4365104"/>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7" name="Rectangle 45">
            <a:extLst>
              <a:ext uri="{FF2B5EF4-FFF2-40B4-BE49-F238E27FC236}">
                <a16:creationId xmlns:a16="http://schemas.microsoft.com/office/drawing/2014/main" id="{81444364-93D7-16BF-B40A-FF48B07F20C7}"/>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Iespējamība nākotnē izmantot ar skaistumkopšanu un estētisko medicīnu saistītus pakalpojumus</a:t>
            </a:r>
            <a:endParaRPr lang="en-GB" altLang="lv-LV" sz="2400" b="1" noProof="1">
              <a:latin typeface="Arial Narrow" panose="020B0606020202030204" pitchFamily="34" charset="0"/>
            </a:endParaRPr>
          </a:p>
        </p:txBody>
      </p:sp>
    </p:spTree>
    <p:extLst>
      <p:ext uri="{BB962C8B-B14F-4D97-AF65-F5344CB8AC3E}">
        <p14:creationId xmlns:p14="http://schemas.microsoft.com/office/powerpoint/2010/main" val="2575286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3. Vairāku piedāvājumu salīdzināšana pirms pakalpojuma sniedzēja izvēlēšanās</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6672"/>
            <a:ext cx="12192000" cy="435170"/>
          </a:xfrm>
          <a:prstGeom prst="rect">
            <a:avLst/>
          </a:prstGeom>
          <a:solidFill>
            <a:srgbClr val="C4BD97"/>
          </a:solidFill>
          <a:ln>
            <a:solidFill>
              <a:srgbClr val="C4BD97"/>
            </a:solidFill>
          </a:ln>
        </p:spPr>
        <p:txBody>
          <a:bodyPr anchor="ctr"/>
          <a:lstStyle/>
          <a:p>
            <a:pPr algn="ctr"/>
            <a:r>
              <a:rPr lang="en-GB" altLang="lv-LV" sz="1200" b="0" i="1" noProof="1">
                <a:latin typeface="Arial" charset="0"/>
                <a:cs typeface="Arial" charset="0"/>
              </a:rPr>
              <a:t>«</a:t>
            </a:r>
            <a:r>
              <a:rPr lang="lv-LV" sz="1200" i="1" noProof="1">
                <a:latin typeface="Arial" panose="020B0604020202020204" pitchFamily="34" charset="0"/>
                <a:cs typeface="Arial" panose="020B0604020202020204" pitchFamily="34" charset="0"/>
              </a:rPr>
              <a:t>A3. Vai pēdējā reizē, kad saņēmāt kādu no iepriekš atzīmētajiem skaistumkopšanas un/vai estētiskās medicīnas pakalpojumiem, Jūs pirms tam salīdzinājāt vairāku </a:t>
            </a:r>
            <a:br>
              <a:rPr lang="lv-LV" sz="1200" i="1" noProof="1">
                <a:latin typeface="Arial" panose="020B0604020202020204" pitchFamily="34" charset="0"/>
                <a:cs typeface="Arial" panose="020B0604020202020204" pitchFamily="34" charset="0"/>
              </a:rPr>
            </a:br>
            <a:r>
              <a:rPr lang="lv-LV" sz="1200" i="1" noProof="1">
                <a:latin typeface="Arial" panose="020B0604020202020204" pitchFamily="34" charset="0"/>
                <a:cs typeface="Arial" panose="020B0604020202020204" pitchFamily="34" charset="0"/>
              </a:rPr>
              <a:t>salonu/iestāžu vai individuālo praktizētāju piedāvājumus, pirms izvēlējāties pakalpojuma sniedzēju?</a:t>
            </a:r>
            <a:r>
              <a:rPr lang="en-GB" altLang="lv-LV" sz="1200" b="0" i="1" noProof="1">
                <a:latin typeface="Arial" charset="0"/>
                <a:cs typeface="Arial" charset="0"/>
              </a:rPr>
              <a:t>»</a:t>
            </a:r>
            <a:endParaRPr lang="en-GB" altLang="lv-LV" sz="1200" i="1" kern="0" noProof="1">
              <a:latin typeface="Arial" panose="020B0604020202020204" pitchFamily="34" charset="0"/>
              <a:cs typeface="Arial" panose="020B0604020202020204" pitchFamily="34" charset="0"/>
            </a:endParaRPr>
          </a:p>
        </p:txBody>
      </p:sp>
      <p:sp>
        <p:nvSpPr>
          <p:cNvPr id="10" name="Rectangle 46">
            <a:extLst>
              <a:ext uri="{FF2B5EF4-FFF2-40B4-BE49-F238E27FC236}">
                <a16:creationId xmlns:a16="http://schemas.microsoft.com/office/drawing/2014/main" id="{BAEDB039-98D2-4524-9E7C-CEFAEAFB7019}"/>
              </a:ext>
            </a:extLst>
          </p:cNvPr>
          <p:cNvSpPr>
            <a:spLocks noRot="1" noChangeArrowheads="1"/>
          </p:cNvSpPr>
          <p:nvPr/>
        </p:nvSpPr>
        <p:spPr bwMode="auto">
          <a:xfrm>
            <a:off x="1524000" y="6021289"/>
            <a:ext cx="9140825" cy="7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respondentes, kur</a:t>
            </a:r>
            <a:r>
              <a:rPr lang="lv-LV" altLang="lv-LV" b="0" i="1" noProof="1">
                <a:latin typeface="Arial" charset="0"/>
                <a:cs typeface="Arial" charset="0"/>
              </a:rPr>
              <a:t>ām</a:t>
            </a:r>
            <a:r>
              <a:rPr lang="en-GB" altLang="lv-LV" b="0" i="1" noProof="1">
                <a:latin typeface="Arial" charset="0"/>
                <a:cs typeface="Arial" charset="0"/>
              </a:rPr>
              <a:t> kādreiz </a:t>
            </a:r>
            <a:r>
              <a:rPr lang="lv-LV" altLang="lv-LV" b="0" i="1" noProof="1">
                <a:latin typeface="Arial" charset="0"/>
                <a:cs typeface="Arial" charset="0"/>
              </a:rPr>
              <a:t>ir veikta kāda no procedūrām</a:t>
            </a:r>
            <a:r>
              <a:rPr lang="en-GB" altLang="lv-LV" b="0" i="1" noProof="1">
                <a:latin typeface="Arial" charset="0"/>
                <a:cs typeface="Arial" charset="0"/>
              </a:rPr>
              <a:t>, n=</a:t>
            </a:r>
            <a:r>
              <a:rPr lang="lv-LV" altLang="lv-LV" b="0" i="1" noProof="1">
                <a:latin typeface="Arial" charset="0"/>
                <a:cs typeface="Arial" charset="0"/>
              </a:rPr>
              <a:t>376</a:t>
            </a:r>
          </a:p>
        </p:txBody>
      </p:sp>
      <p:graphicFrame>
        <p:nvGraphicFramePr>
          <p:cNvPr id="2" name="Chart 1">
            <a:extLst>
              <a:ext uri="{FF2B5EF4-FFF2-40B4-BE49-F238E27FC236}">
                <a16:creationId xmlns:a16="http://schemas.microsoft.com/office/drawing/2014/main" id="{4F75580F-573C-42A5-90E8-18CB4425BF67}"/>
              </a:ext>
            </a:extLst>
          </p:cNvPr>
          <p:cNvGraphicFramePr>
            <a:graphicFrameLocks/>
          </p:cNvGraphicFramePr>
          <p:nvPr/>
        </p:nvGraphicFramePr>
        <p:xfrm>
          <a:off x="1991544" y="1268760"/>
          <a:ext cx="8208912" cy="4677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4176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BAA351E-D897-4D52-8C4B-8D861B7D8CF5}"/>
              </a:ext>
            </a:extLst>
          </p:cNvPr>
          <p:cNvGraphicFramePr>
            <a:graphicFrameLocks/>
          </p:cNvGraphicFramePr>
          <p:nvPr>
            <p:extLst>
              <p:ext uri="{D42A27DB-BD31-4B8C-83A1-F6EECF244321}">
                <p14:modId xmlns:p14="http://schemas.microsoft.com/office/powerpoint/2010/main" val="2407610926"/>
              </p:ext>
            </p:extLst>
          </p:nvPr>
        </p:nvGraphicFramePr>
        <p:xfrm>
          <a:off x="0" y="692696"/>
          <a:ext cx="6063627" cy="597666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46">
            <a:extLst>
              <a:ext uri="{FF2B5EF4-FFF2-40B4-BE49-F238E27FC236}">
                <a16:creationId xmlns:a16="http://schemas.microsoft.com/office/drawing/2014/main" id="{EAC45BC0-098A-FB80-4DA1-0ACA8901CF3F}"/>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graphicFrame>
        <p:nvGraphicFramePr>
          <p:cNvPr id="6" name="Chart 5">
            <a:extLst>
              <a:ext uri="{FF2B5EF4-FFF2-40B4-BE49-F238E27FC236}">
                <a16:creationId xmlns:a16="http://schemas.microsoft.com/office/drawing/2014/main" id="{A60F7DA9-CB16-4701-A137-F827F4A9763A}"/>
              </a:ext>
            </a:extLst>
          </p:cNvPr>
          <p:cNvGraphicFramePr>
            <a:graphicFrameLocks/>
          </p:cNvGraphicFramePr>
          <p:nvPr>
            <p:extLst>
              <p:ext uri="{D42A27DB-BD31-4B8C-83A1-F6EECF244321}">
                <p14:modId xmlns:p14="http://schemas.microsoft.com/office/powerpoint/2010/main" val="1712993664"/>
              </p:ext>
            </p:extLst>
          </p:nvPr>
        </p:nvGraphicFramePr>
        <p:xfrm>
          <a:off x="5879976" y="692696"/>
          <a:ext cx="6063627" cy="59256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Arrow Connector 8">
            <a:extLst>
              <a:ext uri="{FF2B5EF4-FFF2-40B4-BE49-F238E27FC236}">
                <a16:creationId xmlns:a16="http://schemas.microsoft.com/office/drawing/2014/main" id="{2E359C81-59A9-5F6D-99A6-3D3304942341}"/>
              </a:ext>
            </a:extLst>
          </p:cNvPr>
          <p:cNvCxnSpPr>
            <a:cxnSpLocks/>
          </p:cNvCxnSpPr>
          <p:nvPr/>
        </p:nvCxnSpPr>
        <p:spPr>
          <a:xfrm flipH="1">
            <a:off x="2831922" y="1628800"/>
            <a:ext cx="383758"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45">
            <a:extLst>
              <a:ext uri="{FF2B5EF4-FFF2-40B4-BE49-F238E27FC236}">
                <a16:creationId xmlns:a16="http://schemas.microsoft.com/office/drawing/2014/main" id="{4D7218B6-3DA8-6145-6792-C8DDEF16B10E}"/>
              </a:ext>
            </a:extLst>
          </p:cNvPr>
          <p:cNvSpPr>
            <a:spLocks noRot="1" noChangeArrowheads="1"/>
          </p:cNvSpPr>
          <p:nvPr/>
        </p:nvSpPr>
        <p:spPr bwMode="auto">
          <a:xfrm>
            <a:off x="0" y="0"/>
            <a:ext cx="12192000" cy="476672"/>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3. Vairāku piedāvājumu salīdzināšana pirms pakalpojuma sniedzēja izvēlēšanās</a:t>
            </a:r>
            <a:endParaRPr lang="en-GB" altLang="lv-LV" sz="2400" b="1" noProof="1">
              <a:latin typeface="Arial Narrow" panose="020B0606020202030204" pitchFamily="34" charset="0"/>
            </a:endParaRPr>
          </a:p>
        </p:txBody>
      </p:sp>
    </p:spTree>
    <p:extLst>
      <p:ext uri="{BB962C8B-B14F-4D97-AF65-F5344CB8AC3E}">
        <p14:creationId xmlns:p14="http://schemas.microsoft.com/office/powerpoint/2010/main" val="926207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300" b="1" noProof="1">
                <a:latin typeface="Arial Narrow" panose="020B0606020202030204" pitchFamily="34" charset="0"/>
              </a:rPr>
              <a:t>4</a:t>
            </a:r>
            <a:r>
              <a:rPr lang="en-GB" altLang="lv-LV" sz="2300" b="1" noProof="1">
                <a:latin typeface="Arial Narrow" panose="020B0606020202030204" pitchFamily="34" charset="0"/>
              </a:rPr>
              <a:t>.</a:t>
            </a:r>
            <a:r>
              <a:rPr lang="lv-LV" altLang="lv-LV" sz="2300" b="1" noProof="1">
                <a:latin typeface="Arial Narrow" panose="020B0606020202030204" pitchFamily="34" charset="0"/>
              </a:rPr>
              <a:t> Pakalpojuma sniegšanas vietas izvēle pēdējā reizē, kad saņēma estētiskās medicīnas pakalpojumu</a:t>
            </a:r>
            <a:endParaRPr lang="en-GB" altLang="lv-LV" sz="23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«A4. Kāda veida pakalpojuma sniegšanas vietu (formātu) Jūs izvēlējāties pēdējā reizē, kad saņēmāt kādu no estētiskās medicīnas pakalpojumiem</a:t>
            </a:r>
            <a:r>
              <a:rPr lang="en-GB" sz="1200" i="1" noProof="1">
                <a:latin typeface="Arial" panose="020B0604020202020204" pitchFamily="34" charset="0"/>
                <a:cs typeface="Arial" panose="020B0604020202020204" pitchFamily="34" charset="0"/>
              </a:rPr>
              <a:t>?</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21289"/>
            <a:ext cx="9140825" cy="5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respondentes, kur</a:t>
            </a:r>
            <a:r>
              <a:rPr lang="lv-LV" altLang="lv-LV" b="0" i="1" noProof="1">
                <a:latin typeface="Arial" charset="0"/>
                <a:cs typeface="Arial" charset="0"/>
              </a:rPr>
              <a:t>ām</a:t>
            </a:r>
            <a:r>
              <a:rPr lang="en-GB" altLang="lv-LV" b="0" i="1" noProof="1">
                <a:latin typeface="Arial" charset="0"/>
                <a:cs typeface="Arial" charset="0"/>
              </a:rPr>
              <a:t> kādreiz </a:t>
            </a:r>
            <a:r>
              <a:rPr lang="lv-LV" altLang="lv-LV" b="0" i="1" noProof="1">
                <a:latin typeface="Arial" charset="0"/>
                <a:cs typeface="Arial" charset="0"/>
              </a:rPr>
              <a:t>ir veikta kāda no procedūrām</a:t>
            </a:r>
            <a:r>
              <a:rPr lang="en-GB" altLang="lv-LV" b="0" i="1" noProof="1">
                <a:latin typeface="Arial" charset="0"/>
                <a:cs typeface="Arial" charset="0"/>
              </a:rPr>
              <a:t>, n=</a:t>
            </a:r>
            <a:r>
              <a:rPr lang="lv-LV" altLang="lv-LV" b="0" i="1" noProof="1">
                <a:latin typeface="Arial" charset="0"/>
                <a:cs typeface="Arial" charset="0"/>
              </a:rPr>
              <a:t>376</a:t>
            </a:r>
          </a:p>
          <a:p>
            <a:pPr algn="ctr"/>
            <a:r>
              <a:rPr lang="en-GB" altLang="lv-LV" b="0" i="1" noProof="1">
                <a:latin typeface="Arial" charset="0"/>
                <a:cs typeface="Arial" charset="0"/>
              </a:rPr>
              <a:t>Atbilžu variantu </a:t>
            </a:r>
            <a:r>
              <a:rPr lang="lv-LV" altLang="lv-LV" b="0" i="1" noProof="1">
                <a:latin typeface="Arial" charset="0"/>
                <a:cs typeface="Arial" charset="0"/>
              </a:rPr>
              <a:t>«</a:t>
            </a:r>
            <a:r>
              <a:rPr lang="en-GB" altLang="lv-LV" b="0" i="1" noProof="1">
                <a:latin typeface="Arial" charset="0"/>
                <a:cs typeface="Arial" charset="0"/>
              </a:rPr>
              <a:t>Grūti pateikt</a:t>
            </a:r>
            <a:r>
              <a:rPr lang="lv-LV" altLang="lv-LV" b="0" i="1" noProof="1">
                <a:latin typeface="Arial" charset="0"/>
                <a:cs typeface="Arial" charset="0"/>
              </a:rPr>
              <a:t>»</a:t>
            </a:r>
            <a:r>
              <a:rPr lang="en-GB" altLang="lv-LV" b="0" i="1" noProof="1">
                <a:latin typeface="Arial" charset="0"/>
                <a:cs typeface="Arial" charset="0"/>
              </a:rPr>
              <a:t> neizvēlējās neviena respondente</a:t>
            </a:r>
          </a:p>
        </p:txBody>
      </p:sp>
      <p:graphicFrame>
        <p:nvGraphicFramePr>
          <p:cNvPr id="3" name="Chart 2">
            <a:extLst>
              <a:ext uri="{FF2B5EF4-FFF2-40B4-BE49-F238E27FC236}">
                <a16:creationId xmlns:a16="http://schemas.microsoft.com/office/drawing/2014/main" id="{8D61A2B4-A454-44A9-BDC3-19607D59C1B1}"/>
              </a:ext>
            </a:extLst>
          </p:cNvPr>
          <p:cNvGraphicFramePr>
            <a:graphicFrameLocks/>
          </p:cNvGraphicFramePr>
          <p:nvPr>
            <p:extLst>
              <p:ext uri="{D42A27DB-BD31-4B8C-83A1-F6EECF244321}">
                <p14:modId xmlns:p14="http://schemas.microsoft.com/office/powerpoint/2010/main" val="363194063"/>
              </p:ext>
            </p:extLst>
          </p:nvPr>
        </p:nvGraphicFramePr>
        <p:xfrm>
          <a:off x="1992000" y="1055392"/>
          <a:ext cx="8208000" cy="467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685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70B5EF9-2640-412D-B9F3-1E13CE88B016}"/>
              </a:ext>
            </a:extLst>
          </p:cNvPr>
          <p:cNvGraphicFramePr>
            <a:graphicFrameLocks/>
          </p:cNvGraphicFramePr>
          <p:nvPr>
            <p:extLst>
              <p:ext uri="{D42A27DB-BD31-4B8C-83A1-F6EECF244321}">
                <p14:modId xmlns:p14="http://schemas.microsoft.com/office/powerpoint/2010/main" val="985508338"/>
              </p:ext>
            </p:extLst>
          </p:nvPr>
        </p:nvGraphicFramePr>
        <p:xfrm>
          <a:off x="19853" y="620688"/>
          <a:ext cx="6061364" cy="6068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9832F63-6D29-4907-B353-B5BC0AA2403E}"/>
              </a:ext>
            </a:extLst>
          </p:cNvPr>
          <p:cNvGraphicFramePr>
            <a:graphicFrameLocks/>
          </p:cNvGraphicFramePr>
          <p:nvPr>
            <p:extLst>
              <p:ext uri="{D42A27DB-BD31-4B8C-83A1-F6EECF244321}">
                <p14:modId xmlns:p14="http://schemas.microsoft.com/office/powerpoint/2010/main" val="2136087538"/>
              </p:ext>
            </p:extLst>
          </p:nvPr>
        </p:nvGraphicFramePr>
        <p:xfrm>
          <a:off x="5879976" y="625108"/>
          <a:ext cx="6061364" cy="60696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45">
            <a:extLst>
              <a:ext uri="{FF2B5EF4-FFF2-40B4-BE49-F238E27FC236}">
                <a16:creationId xmlns:a16="http://schemas.microsoft.com/office/drawing/2014/main" id="{E0547E7C-556E-1E9E-1280-8706A579E6BC}"/>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300" b="1" noProof="1">
                <a:latin typeface="Arial Narrow" panose="020B0606020202030204" pitchFamily="34" charset="0"/>
              </a:rPr>
              <a:t>4</a:t>
            </a:r>
            <a:r>
              <a:rPr lang="en-GB" altLang="lv-LV" sz="2300" b="1" noProof="1">
                <a:latin typeface="Arial Narrow" panose="020B0606020202030204" pitchFamily="34" charset="0"/>
              </a:rPr>
              <a:t>.</a:t>
            </a:r>
            <a:r>
              <a:rPr lang="lv-LV" altLang="lv-LV" sz="2300" b="1" noProof="1">
                <a:latin typeface="Arial Narrow" panose="020B0606020202030204" pitchFamily="34" charset="0"/>
              </a:rPr>
              <a:t> Pakalpojuma sniegšanas vietas izvēle pēdējā reizē, kad saņēma estētiskās medicīnas pakalpojumu</a:t>
            </a:r>
            <a:endParaRPr lang="en-GB" altLang="lv-LV" sz="2300" b="1" noProof="1">
              <a:latin typeface="Arial Narrow" panose="020B0606020202030204" pitchFamily="34" charset="0"/>
            </a:endParaRPr>
          </a:p>
        </p:txBody>
      </p:sp>
      <p:sp>
        <p:nvSpPr>
          <p:cNvPr id="9" name="Rectangle 46">
            <a:extLst>
              <a:ext uri="{FF2B5EF4-FFF2-40B4-BE49-F238E27FC236}">
                <a16:creationId xmlns:a16="http://schemas.microsoft.com/office/drawing/2014/main" id="{BE523A80-45F3-6211-31F5-997703C8D667}"/>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272893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b="1" noProof="1">
                <a:latin typeface="Arial Narrow" panose="020B0606020202030204" pitchFamily="34" charset="0"/>
              </a:rPr>
              <a:t>5</a:t>
            </a:r>
            <a:r>
              <a:rPr lang="en-GB" altLang="lv-LV" b="1" noProof="1">
                <a:latin typeface="Arial Narrow" panose="020B0606020202030204" pitchFamily="34" charset="0"/>
              </a:rPr>
              <a:t>.</a:t>
            </a:r>
            <a:r>
              <a:rPr lang="lv-LV" altLang="lv-LV" b="1" noProof="1">
                <a:latin typeface="Arial Narrow" panose="020B0606020202030204" pitchFamily="34" charset="0"/>
              </a:rPr>
              <a:t> Vai izvēlētā pakalpojuma sniegšanas vieta bija oficiāli reģistrēta ārstniecības vai skaistumkopšanas pakalpojumu iestāžu reģistrā</a:t>
            </a:r>
            <a:endParaRPr lang="en-GB" altLang="lv-LV"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4356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«A5. Vai vieta, kur Jūs pēdējo reizi saņēmāt kādu no estētiskās medicīnas pakalpojumiem, bija oficiāli reģistrēta ārstniecības vai skaistumkopšanas </a:t>
            </a:r>
            <a:br>
              <a:rPr lang="lv-LV" sz="1200" i="1" noProof="1">
                <a:latin typeface="Arial" panose="020B0604020202020204" pitchFamily="34" charset="0"/>
                <a:cs typeface="Arial" panose="020B0604020202020204" pitchFamily="34" charset="0"/>
              </a:rPr>
            </a:br>
            <a:r>
              <a:rPr lang="lv-LV" sz="1200" i="1" noProof="1">
                <a:latin typeface="Arial" panose="020B0604020202020204" pitchFamily="34" charset="0"/>
                <a:cs typeface="Arial" panose="020B0604020202020204" pitchFamily="34" charset="0"/>
              </a:rPr>
              <a:t>pakalpojumu iestāžu reģistrā?</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21289"/>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lv-LV" altLang="lv-LV" b="0" i="1" noProof="1">
                <a:latin typeface="Arial" charset="0"/>
                <a:cs typeface="Arial" charset="0"/>
              </a:rPr>
              <a:t>Bāze: </a:t>
            </a:r>
            <a:r>
              <a:rPr lang="en-GB" altLang="lv-LV" b="0" i="1" noProof="1">
                <a:latin typeface="Arial" charset="0"/>
                <a:cs typeface="Arial" charset="0"/>
              </a:rPr>
              <a:t>respondentes, kur</a:t>
            </a:r>
            <a:r>
              <a:rPr lang="lv-LV" altLang="lv-LV" b="0" i="1" noProof="1">
                <a:latin typeface="Arial" charset="0"/>
                <a:cs typeface="Arial" charset="0"/>
              </a:rPr>
              <a:t>ām</a:t>
            </a:r>
            <a:r>
              <a:rPr lang="en-GB" altLang="lv-LV" b="0" i="1" noProof="1">
                <a:latin typeface="Arial" charset="0"/>
                <a:cs typeface="Arial" charset="0"/>
              </a:rPr>
              <a:t> kādreiz </a:t>
            </a:r>
            <a:r>
              <a:rPr lang="lv-LV" altLang="lv-LV" b="0" i="1" noProof="1">
                <a:latin typeface="Arial" charset="0"/>
                <a:cs typeface="Arial" charset="0"/>
              </a:rPr>
              <a:t>ir veikta kāda no procedūrām un kuras pēdējā estētiskās medicīnas pakalpojuma veikšanas reizē neizvēlējās </a:t>
            </a:r>
            <a:br>
              <a:rPr lang="lv-LV" altLang="lv-LV" b="0" i="1" noProof="1">
                <a:latin typeface="Arial" charset="0"/>
                <a:cs typeface="Arial" charset="0"/>
              </a:rPr>
            </a:br>
            <a:r>
              <a:rPr lang="lv-LV" altLang="lv-LV" b="0" i="1" noProof="1">
                <a:latin typeface="Arial" charset="0"/>
                <a:cs typeface="Arial" charset="0"/>
              </a:rPr>
              <a:t>individuālu (privātu) pakalpojumu sniedzēju, n=310</a:t>
            </a:r>
            <a:endParaRPr lang="en-GB" altLang="lv-LV" b="0" i="1" noProof="1">
              <a:latin typeface="Arial" charset="0"/>
              <a:cs typeface="Arial" charset="0"/>
            </a:endParaRPr>
          </a:p>
        </p:txBody>
      </p:sp>
      <p:graphicFrame>
        <p:nvGraphicFramePr>
          <p:cNvPr id="3" name="Chart 2">
            <a:extLst>
              <a:ext uri="{FF2B5EF4-FFF2-40B4-BE49-F238E27FC236}">
                <a16:creationId xmlns:a16="http://schemas.microsoft.com/office/drawing/2014/main" id="{1AE09F6C-53D1-43C8-B195-ADFD80962731}"/>
              </a:ext>
            </a:extLst>
          </p:cNvPr>
          <p:cNvGraphicFramePr>
            <a:graphicFrameLocks/>
          </p:cNvGraphicFramePr>
          <p:nvPr>
            <p:extLst>
              <p:ext uri="{D42A27DB-BD31-4B8C-83A1-F6EECF244321}">
                <p14:modId xmlns:p14="http://schemas.microsoft.com/office/powerpoint/2010/main" val="4289021827"/>
              </p:ext>
            </p:extLst>
          </p:nvPr>
        </p:nvGraphicFramePr>
        <p:xfrm>
          <a:off x="1992000" y="1090800"/>
          <a:ext cx="8208000" cy="467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3594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F7503A8-162E-4F33-88F1-7FD57C7A277E}"/>
              </a:ext>
            </a:extLst>
          </p:cNvPr>
          <p:cNvGraphicFramePr>
            <a:graphicFrameLocks/>
          </p:cNvGraphicFramePr>
          <p:nvPr>
            <p:extLst>
              <p:ext uri="{D42A27DB-BD31-4B8C-83A1-F6EECF244321}">
                <p14:modId xmlns:p14="http://schemas.microsoft.com/office/powerpoint/2010/main" val="2525066801"/>
              </p:ext>
            </p:extLst>
          </p:nvPr>
        </p:nvGraphicFramePr>
        <p:xfrm>
          <a:off x="0" y="620688"/>
          <a:ext cx="6063627" cy="5976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46">
            <a:extLst>
              <a:ext uri="{FF2B5EF4-FFF2-40B4-BE49-F238E27FC236}">
                <a16:creationId xmlns:a16="http://schemas.microsoft.com/office/drawing/2014/main" id="{DCC4C125-7DC3-99B2-532A-3E5BDCAB4BD0}"/>
              </a:ext>
            </a:extLst>
          </p:cNvPr>
          <p:cNvSpPr>
            <a:spLocks noRot="1" noChangeArrowheads="1"/>
          </p:cNvSpPr>
          <p:nvPr/>
        </p:nvSpPr>
        <p:spPr bwMode="auto">
          <a:xfrm>
            <a:off x="802" y="3861048"/>
            <a:ext cx="1559496" cy="151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en-GB" altLang="lv-LV" sz="900" b="0" i="1" noProof="1">
                <a:latin typeface="Arial" charset="0"/>
                <a:cs typeface="Arial" charset="0"/>
              </a:rPr>
              <a:t> un </a:t>
            </a:r>
            <a:br>
              <a:rPr lang="lv-LV" altLang="lv-LV" sz="900" b="0" i="1" noProof="1">
                <a:latin typeface="Arial" charset="0"/>
                <a:cs typeface="Arial" charset="0"/>
              </a:rPr>
            </a:br>
            <a:r>
              <a:rPr lang="en-GB" altLang="lv-LV" sz="900" b="0" i="1" noProof="1">
                <a:latin typeface="Arial" charset="0"/>
                <a:cs typeface="Arial" charset="0"/>
              </a:rPr>
              <a:t>kuras pēdējā estētiskās </a:t>
            </a:r>
            <a:br>
              <a:rPr lang="lv-LV" altLang="lv-LV" sz="900" b="0" i="1" noProof="1">
                <a:latin typeface="Arial" charset="0"/>
                <a:cs typeface="Arial" charset="0"/>
              </a:rPr>
            </a:br>
            <a:r>
              <a:rPr lang="en-GB" altLang="lv-LV" sz="900" b="0" i="1" noProof="1">
                <a:latin typeface="Arial" charset="0"/>
                <a:cs typeface="Arial" charset="0"/>
              </a:rPr>
              <a:t>medicīnas pakalpojum</a:t>
            </a:r>
            <a:r>
              <a:rPr lang="lv-LV" altLang="lv-LV" sz="900" b="0" i="1" noProof="1">
                <a:latin typeface="Arial" charset="0"/>
                <a:cs typeface="Arial" charset="0"/>
              </a:rPr>
              <a:t>a</a:t>
            </a:r>
            <a:r>
              <a:rPr lang="en-GB" altLang="lv-LV" sz="900" b="0" i="1" noProof="1">
                <a:latin typeface="Arial" charset="0"/>
                <a:cs typeface="Arial" charset="0"/>
              </a:rPr>
              <a:t> </a:t>
            </a:r>
            <a:br>
              <a:rPr lang="lv-LV" altLang="lv-LV" sz="900" b="0" i="1" noProof="1">
                <a:latin typeface="Arial" charset="0"/>
                <a:cs typeface="Arial" charset="0"/>
              </a:rPr>
            </a:br>
            <a:r>
              <a:rPr lang="en-GB" altLang="lv-LV" sz="900" b="0" i="1" noProof="1">
                <a:latin typeface="Arial" charset="0"/>
                <a:cs typeface="Arial" charset="0"/>
              </a:rPr>
              <a:t>veikšanas reizē </a:t>
            </a:r>
            <a:br>
              <a:rPr lang="lv-LV" altLang="lv-LV" sz="900" b="0" i="1" noProof="1">
                <a:latin typeface="Arial" charset="0"/>
                <a:cs typeface="Arial" charset="0"/>
              </a:rPr>
            </a:br>
            <a:r>
              <a:rPr lang="en-GB" altLang="lv-LV" sz="900" b="0" i="1" noProof="1">
                <a:latin typeface="Arial" charset="0"/>
                <a:cs typeface="Arial" charset="0"/>
              </a:rPr>
              <a:t>neizvēlēj</a:t>
            </a:r>
            <a:r>
              <a:rPr lang="lv-LV" altLang="lv-LV" sz="900" b="0" i="1" noProof="1">
                <a:latin typeface="Arial" charset="0"/>
                <a:cs typeface="Arial" charset="0"/>
              </a:rPr>
              <a:t>ā</a:t>
            </a:r>
            <a:r>
              <a:rPr lang="en-GB" altLang="lv-LV" sz="900" b="0" i="1" noProof="1">
                <a:latin typeface="Arial" charset="0"/>
                <a:cs typeface="Arial" charset="0"/>
              </a:rPr>
              <a:t>s individuālu </a:t>
            </a:r>
            <a:br>
              <a:rPr lang="lv-LV" altLang="lv-LV" sz="900" b="0" i="1" noProof="1">
                <a:latin typeface="Arial" charset="0"/>
                <a:cs typeface="Arial" charset="0"/>
              </a:rPr>
            </a:br>
            <a:r>
              <a:rPr lang="en-GB" altLang="lv-LV" sz="900" b="0" i="1" noProof="1">
                <a:latin typeface="Arial" charset="0"/>
                <a:cs typeface="Arial" charset="0"/>
              </a:rPr>
              <a:t>(privātu) pakalpojumu </a:t>
            </a:r>
            <a:br>
              <a:rPr lang="lv-LV" altLang="lv-LV" sz="900" b="0" i="1" noProof="1">
                <a:latin typeface="Arial" charset="0"/>
                <a:cs typeface="Arial" charset="0"/>
              </a:rPr>
            </a:br>
            <a:r>
              <a:rPr lang="en-GB" altLang="lv-LV" sz="900" b="0" i="1" noProof="1">
                <a:latin typeface="Arial" charset="0"/>
                <a:cs typeface="Arial" charset="0"/>
              </a:rPr>
              <a:t>sniedzēju</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 (skat.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5" name="Rectangle 45">
            <a:extLst>
              <a:ext uri="{FF2B5EF4-FFF2-40B4-BE49-F238E27FC236}">
                <a16:creationId xmlns:a16="http://schemas.microsoft.com/office/drawing/2014/main" id="{0331FCC1-F917-710B-5590-A1E967BF1071}"/>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b="1" noProof="1">
                <a:latin typeface="Arial Narrow" panose="020B0606020202030204" pitchFamily="34" charset="0"/>
              </a:rPr>
              <a:t>5</a:t>
            </a:r>
            <a:r>
              <a:rPr lang="en-GB" altLang="lv-LV" b="1" noProof="1">
                <a:latin typeface="Arial Narrow" panose="020B0606020202030204" pitchFamily="34" charset="0"/>
              </a:rPr>
              <a:t>.</a:t>
            </a:r>
            <a:r>
              <a:rPr lang="lv-LV" altLang="lv-LV" b="1" noProof="1">
                <a:latin typeface="Arial Narrow" panose="020B0606020202030204" pitchFamily="34" charset="0"/>
              </a:rPr>
              <a:t> Vai izvēlētā pakalpojuma sniegšanas vieta bija oficiāli reģistrēta ārstniecības vai skaistumkopšanas pakalpojumu iestāžu reģistrā</a:t>
            </a:r>
            <a:endParaRPr lang="en-GB" altLang="lv-LV" b="1" noProof="1">
              <a:latin typeface="Arial Narrow" panose="020B0606020202030204" pitchFamily="34" charset="0"/>
            </a:endParaRPr>
          </a:p>
        </p:txBody>
      </p:sp>
      <p:graphicFrame>
        <p:nvGraphicFramePr>
          <p:cNvPr id="4" name="Chart 3">
            <a:extLst>
              <a:ext uri="{FF2B5EF4-FFF2-40B4-BE49-F238E27FC236}">
                <a16:creationId xmlns:a16="http://schemas.microsoft.com/office/drawing/2014/main" id="{A4EB51E2-A082-49D0-98BD-11F9FBB9331B}"/>
              </a:ext>
            </a:extLst>
          </p:cNvPr>
          <p:cNvGraphicFramePr>
            <a:graphicFrameLocks/>
          </p:cNvGraphicFramePr>
          <p:nvPr>
            <p:extLst>
              <p:ext uri="{D42A27DB-BD31-4B8C-83A1-F6EECF244321}">
                <p14:modId xmlns:p14="http://schemas.microsoft.com/office/powerpoint/2010/main" val="3972207092"/>
              </p:ext>
            </p:extLst>
          </p:nvPr>
        </p:nvGraphicFramePr>
        <p:xfrm>
          <a:off x="5879976" y="620688"/>
          <a:ext cx="6063627" cy="590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983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66">
            <a:extLst>
              <a:ext uri="{FF2B5EF4-FFF2-40B4-BE49-F238E27FC236}">
                <a16:creationId xmlns:a16="http://schemas.microsoft.com/office/drawing/2014/main" id="{BF92BF41-FE4D-9E70-13AE-FFB1B7EA20D1}"/>
              </a:ext>
            </a:extLst>
          </p:cNvPr>
          <p:cNvGraphicFramePr>
            <a:graphicFrameLocks/>
          </p:cNvGraphicFramePr>
          <p:nvPr>
            <p:extLst>
              <p:ext uri="{D42A27DB-BD31-4B8C-83A1-F6EECF244321}">
                <p14:modId xmlns:p14="http://schemas.microsoft.com/office/powerpoint/2010/main" val="4134602482"/>
              </p:ext>
            </p:extLst>
          </p:nvPr>
        </p:nvGraphicFramePr>
        <p:xfrm>
          <a:off x="3982345" y="1863395"/>
          <a:ext cx="7272808" cy="3131210"/>
        </p:xfrm>
        <a:graphic>
          <a:graphicData uri="http://schemas.openxmlformats.org/drawingml/2006/table">
            <a:tbl>
              <a:tblPr/>
              <a:tblGrid>
                <a:gridCol w="2085405">
                  <a:extLst>
                    <a:ext uri="{9D8B030D-6E8A-4147-A177-3AD203B41FA5}">
                      <a16:colId xmlns:a16="http://schemas.microsoft.com/office/drawing/2014/main" val="20000"/>
                    </a:ext>
                  </a:extLst>
                </a:gridCol>
                <a:gridCol w="5187403">
                  <a:extLst>
                    <a:ext uri="{9D8B030D-6E8A-4147-A177-3AD203B41FA5}">
                      <a16:colId xmlns:a16="http://schemas.microsoft.com/office/drawing/2014/main" val="20001"/>
                    </a:ext>
                  </a:extLst>
                </a:gridCol>
              </a:tblGrid>
              <a:tr h="365028">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Narrow" pitchFamily="34" charset="0"/>
                        </a:rPr>
                        <a:t>Mērķa grupa:</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4BD97">
                        <a:alpha val="69804"/>
                      </a:srgbClr>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36000" marR="0" lvl="0" indent="0" algn="just" defTabSz="914400" rtl="0" eaLnBrk="0" fontAlgn="base" latinLnBrk="0" hangingPunct="0">
                        <a:lnSpc>
                          <a:spcPct val="100000"/>
                        </a:lnSpc>
                        <a:spcBef>
                          <a:spcPts val="0"/>
                        </a:spcBef>
                        <a:spcAft>
                          <a:spcPts val="0"/>
                        </a:spcAft>
                        <a:buClr>
                          <a:schemeClr val="hlink"/>
                        </a:buClr>
                        <a:buSzPct val="80000"/>
                        <a:buFont typeface="Arial" charset="0"/>
                        <a:buNone/>
                        <a:tabLst/>
                      </a:pPr>
                      <a:r>
                        <a:rPr kumimoji="0" lang="lv-LV" altLang="lv-LV" sz="1400" b="0" i="0" u="none" strike="noStrike" cap="none" normalizeH="0" baseline="0" noProof="1">
                          <a:ln>
                            <a:noFill/>
                          </a:ln>
                          <a:solidFill>
                            <a:schemeClr val="tx1"/>
                          </a:solidFill>
                          <a:effectLst/>
                          <a:latin typeface="Arial Narrow" pitchFamily="34" charset="0"/>
                        </a:rPr>
                        <a:t>Sievietes vecumā no 18 gadiem, kurām kādreiz ir veikta kāda ar skaistumkopšanu un/vai estētisko medicīnu saistīta procedūra un/vai kuras tuvāko gadu laikā apsver iespēju veikt kādu no procedūrām (</a:t>
                      </a:r>
                      <a:r>
                        <a:rPr kumimoji="0" lang="lv-LV" altLang="lv-LV" sz="1400" b="1" i="0" u="none" strike="noStrike" cap="none" normalizeH="0" baseline="0" noProof="1">
                          <a:ln>
                            <a:noFill/>
                          </a:ln>
                          <a:solidFill>
                            <a:schemeClr val="tx1"/>
                          </a:solidFill>
                          <a:effectLst/>
                          <a:latin typeface="Arial Narrow" pitchFamily="34" charset="0"/>
                        </a:rPr>
                        <a:t>šeit un turpmāk: </a:t>
                      </a:r>
                      <a:r>
                        <a:rPr kumimoji="0" lang="lv-LV" altLang="lv-LV" sz="1400" b="0" i="0" u="none" strike="noStrike" cap="none" normalizeH="0" baseline="0" noProof="1">
                          <a:ln>
                            <a:noFill/>
                          </a:ln>
                          <a:solidFill>
                            <a:schemeClr val="tx1"/>
                          </a:solidFill>
                          <a:effectLst/>
                          <a:latin typeface="Arial Narrow" pitchFamily="34" charset="0"/>
                        </a:rPr>
                        <a:t>ar procedūrām domāts – lāzerepilācija, fotoepilācija, IPL procedūra, tetovējuma likvidēšana ar lāzeriekārtu, citas lāzerprocedūras, ķermeni koriģējošās aparātprocedūras, skaistuma injekcijas)</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4BD97">
                        <a:alpha val="69804"/>
                      </a:srgbClr>
                    </a:solidFill>
                  </a:tcPr>
                </a:tc>
                <a:extLst>
                  <a:ext uri="{0D108BD9-81ED-4DB2-BD59-A6C34878D82A}">
                    <a16:rowId xmlns:a16="http://schemas.microsoft.com/office/drawing/2014/main" val="10000"/>
                  </a:ext>
                </a:extLst>
              </a:tr>
              <a:tr h="169242">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Narrow" pitchFamily="34" charset="0"/>
                        </a:rPr>
                        <a:t>Aptaujas metode:</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0CF">
                        <a:alpha val="85098"/>
                      </a:srgbClr>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36000" marR="0" lvl="0" indent="0" algn="just"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en-GB" altLang="lv-LV" sz="1400" b="0" i="0" u="none" strike="noStrike" cap="none" normalizeH="0" baseline="0" noProof="1">
                          <a:ln>
                            <a:noFill/>
                          </a:ln>
                          <a:solidFill>
                            <a:schemeClr val="tx1"/>
                          </a:solidFill>
                          <a:effectLst/>
                          <a:latin typeface="Arial Narrow" pitchFamily="34" charset="0"/>
                        </a:rPr>
                        <a:t>CAWI (</a:t>
                      </a:r>
                      <a:r>
                        <a:rPr kumimoji="0" lang="en-GB" altLang="lv-LV" sz="1400" b="0" i="1" u="none" strike="noStrike" cap="none" normalizeH="0" baseline="0" noProof="1">
                          <a:ln>
                            <a:noFill/>
                          </a:ln>
                          <a:solidFill>
                            <a:schemeClr val="tx1"/>
                          </a:solidFill>
                          <a:effectLst/>
                          <a:latin typeface="Arial Narrow" pitchFamily="34" charset="0"/>
                        </a:rPr>
                        <a:t>Computer Aided Web Interviewing)</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0CF">
                        <a:alpha val="85098"/>
                      </a:srgbClr>
                    </a:solidFill>
                  </a:tcPr>
                </a:tc>
                <a:extLst>
                  <a:ext uri="{0D108BD9-81ED-4DB2-BD59-A6C34878D82A}">
                    <a16:rowId xmlns:a16="http://schemas.microsoft.com/office/drawing/2014/main" val="10001"/>
                  </a:ext>
                </a:extLst>
              </a:tr>
              <a:tr h="168940">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50000"/>
                        </a:lnSpc>
                        <a:spcBef>
                          <a:spcPct val="15000"/>
                        </a:spcBef>
                        <a:spcAft>
                          <a:spcPct val="15000"/>
                        </a:spcAft>
                        <a:buClr>
                          <a:schemeClr val="hlink"/>
                        </a:buClr>
                        <a:buSzPct val="80000"/>
                        <a:buFont typeface="Arial" charset="0"/>
                        <a:buNone/>
                        <a:tabLst/>
                      </a:pPr>
                      <a:r>
                        <a:rPr kumimoji="0" lang="lv-LV" altLang="lv-LV" sz="1400" b="1" i="0" u="none" strike="noStrike" cap="none" normalizeH="0" baseline="0" noProof="1">
                          <a:ln>
                            <a:noFill/>
                          </a:ln>
                          <a:solidFill>
                            <a:schemeClr val="tx1"/>
                          </a:solidFill>
                          <a:effectLst/>
                          <a:latin typeface="Arial Narrow" pitchFamily="34" charset="0"/>
                        </a:rPr>
                        <a:t>Respondentes</a:t>
                      </a:r>
                      <a:r>
                        <a:rPr kumimoji="0" lang="en-GB" altLang="lv-LV" sz="1400" b="1" i="0" u="none" strike="noStrike" cap="none" normalizeH="0" baseline="0" noProof="1">
                          <a:ln>
                            <a:noFill/>
                          </a:ln>
                          <a:solidFill>
                            <a:schemeClr val="tx1"/>
                          </a:solidFill>
                          <a:effectLst/>
                          <a:latin typeface="Arial Narrow" pitchFamily="34" charset="0"/>
                        </a:rPr>
                        <a:t>:</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D1B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36000" marR="0" lvl="0" indent="0" algn="just"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en-GB" altLang="lv-LV" sz="1400" b="0" i="0" u="none" strike="noStrike" cap="none" normalizeH="0" baseline="0" noProof="1">
                          <a:ln>
                            <a:noFill/>
                          </a:ln>
                          <a:solidFill>
                            <a:schemeClr val="tx1"/>
                          </a:solidFill>
                          <a:effectLst/>
                          <a:latin typeface="Arial Narrow" pitchFamily="34" charset="0"/>
                        </a:rPr>
                        <a:t>pētījumu centra SKDS WEB paneļa dalībnie</a:t>
                      </a:r>
                      <a:r>
                        <a:rPr kumimoji="0" lang="lv-LV" altLang="lv-LV" sz="1400" b="0" i="0" u="none" strike="noStrike" cap="none" normalizeH="0" baseline="0" noProof="1">
                          <a:ln>
                            <a:noFill/>
                          </a:ln>
                          <a:solidFill>
                            <a:schemeClr val="tx1"/>
                          </a:solidFill>
                          <a:effectLst/>
                          <a:latin typeface="Arial Narrow" pitchFamily="34" charset="0"/>
                        </a:rPr>
                        <a:t>ces</a:t>
                      </a:r>
                      <a:endParaRPr kumimoji="0" lang="en-GB" altLang="lv-LV" sz="1400" b="0"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D1B6"/>
                    </a:solidFill>
                  </a:tcPr>
                </a:tc>
                <a:extLst>
                  <a:ext uri="{0D108BD9-81ED-4DB2-BD59-A6C34878D82A}">
                    <a16:rowId xmlns:a16="http://schemas.microsoft.com/office/drawing/2014/main" val="10004"/>
                  </a:ext>
                </a:extLst>
              </a:tr>
              <a:tr h="158431">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0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Narrow" pitchFamily="34" charset="0"/>
                        </a:rPr>
                        <a:t>Ģeogrāfiskais pārklājums:</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5D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36000" marR="0" lvl="0" indent="0" algn="just"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en-GB" altLang="lv-LV" sz="1400" b="0" i="0" u="none" strike="noStrike" cap="none" normalizeH="0" baseline="0" noProof="1">
                          <a:ln>
                            <a:noFill/>
                          </a:ln>
                          <a:solidFill>
                            <a:schemeClr val="tx1"/>
                          </a:solidFill>
                          <a:effectLst/>
                          <a:latin typeface="Arial Narrow" pitchFamily="34" charset="0"/>
                        </a:rPr>
                        <a:t>visa Latvija</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5D6"/>
                    </a:solidFill>
                  </a:tcPr>
                </a:tc>
                <a:extLst>
                  <a:ext uri="{0D108BD9-81ED-4DB2-BD59-A6C34878D82A}">
                    <a16:rowId xmlns:a16="http://schemas.microsoft.com/office/drawing/2014/main" val="10006"/>
                  </a:ext>
                </a:extLst>
              </a:tr>
              <a:tr h="158431">
                <a:tc>
                  <a:txBody>
                    <a:bodyPr/>
                    <a:lstStyle/>
                    <a:p>
                      <a:pPr marL="0" marR="0" lvl="0" indent="0" algn="r" defTabSz="914400" rtl="0" eaLnBrk="0" fontAlgn="base" latinLnBrk="0" hangingPunct="0">
                        <a:lnSpc>
                          <a:spcPct val="100000"/>
                        </a:lnSpc>
                        <a:spcBef>
                          <a:spcPct val="15000"/>
                        </a:spcBef>
                        <a:spcAft>
                          <a:spcPct val="15000"/>
                        </a:spcAft>
                        <a:buClr>
                          <a:schemeClr val="hlink"/>
                        </a:buClr>
                        <a:buSzPct val="80000"/>
                        <a:buFont typeface="Arial" charset="0"/>
                        <a:buNone/>
                        <a:tabLst/>
                      </a:pPr>
                      <a:r>
                        <a:rPr kumimoji="0" lang="lv-LV" altLang="lv-LV" sz="1400" b="1" i="0" u="none" strike="noStrike" cap="none" normalizeH="0" baseline="0" noProof="1">
                          <a:ln>
                            <a:noFill/>
                          </a:ln>
                          <a:solidFill>
                            <a:schemeClr val="tx1"/>
                          </a:solidFill>
                          <a:effectLst/>
                          <a:latin typeface="Arial Narrow" pitchFamily="34" charset="0"/>
                        </a:rPr>
                        <a:t>Plānotais izlases apjoms:</a:t>
                      </a:r>
                      <a:endParaRPr kumimoji="0" lang="en-GB" altLang="lv-LV" sz="1400" b="1"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D1B6"/>
                    </a:solidFill>
                  </a:tcPr>
                </a:tc>
                <a:tc>
                  <a:txBody>
                    <a:bodyPr/>
                    <a:lstStyle/>
                    <a:p>
                      <a:pPr marL="36000" marR="0" lvl="0" indent="0" algn="just"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lv-LV" altLang="lv-LV" sz="1400" b="0" i="0" u="none" strike="noStrike" cap="none" normalizeH="0" baseline="0" noProof="1">
                          <a:ln>
                            <a:noFill/>
                          </a:ln>
                          <a:solidFill>
                            <a:schemeClr val="tx1"/>
                          </a:solidFill>
                          <a:effectLst/>
                          <a:latin typeface="Arial Narrow" pitchFamily="34" charset="0"/>
                        </a:rPr>
                        <a:t>700 respondentes</a:t>
                      </a:r>
                      <a:endParaRPr kumimoji="0" lang="en-GB" altLang="lv-LV" sz="1400" b="0"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D1B6"/>
                    </a:solidFill>
                  </a:tcPr>
                </a:tc>
                <a:extLst>
                  <a:ext uri="{0D108BD9-81ED-4DB2-BD59-A6C34878D82A}">
                    <a16:rowId xmlns:a16="http://schemas.microsoft.com/office/drawing/2014/main" val="1532456136"/>
                  </a:ext>
                </a:extLst>
              </a:tr>
              <a:tr h="158431">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0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Narrow" pitchFamily="34" charset="0"/>
                        </a:rPr>
                        <a:t>Sasniegtās izlases lielums:</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5D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36000" marR="0" lvl="0" indent="0" algn="just"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lv-LV" altLang="lv-LV" sz="1400" b="0" i="0" u="none" strike="noStrike" cap="none" normalizeH="0" baseline="0" noProof="1">
                          <a:ln>
                            <a:noFill/>
                          </a:ln>
                          <a:solidFill>
                            <a:schemeClr val="tx1"/>
                          </a:solidFill>
                          <a:effectLst/>
                          <a:latin typeface="Arial Narrow" pitchFamily="34" charset="0"/>
                        </a:rPr>
                        <a:t>761 respondente</a:t>
                      </a:r>
                      <a:endParaRPr kumimoji="0" lang="en-GB" altLang="lv-LV" sz="1400" b="0" i="0" u="none" strike="noStrike" cap="none" normalizeH="0" baseline="0" noProof="1">
                        <a:ln>
                          <a:noFill/>
                        </a:ln>
                        <a:solidFill>
                          <a:schemeClr val="tx1"/>
                        </a:solidFill>
                        <a:effectLst/>
                        <a:latin typeface="Arial Narrow" pitchFamily="34" charset="0"/>
                      </a:endParaRP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E5D6"/>
                    </a:solidFill>
                  </a:tcPr>
                </a:tc>
                <a:extLst>
                  <a:ext uri="{0D108BD9-81ED-4DB2-BD59-A6C34878D82A}">
                    <a16:rowId xmlns:a16="http://schemas.microsoft.com/office/drawing/2014/main" val="10007"/>
                  </a:ext>
                </a:extLst>
              </a:tr>
              <a:tr h="224415">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0" marR="0" lvl="0" indent="0" algn="r" defTabSz="914400" rtl="0" eaLnBrk="0" fontAlgn="base" latinLnBrk="0" hangingPunct="0">
                        <a:lnSpc>
                          <a:spcPct val="100000"/>
                        </a:lnSpc>
                        <a:spcBef>
                          <a:spcPct val="15000"/>
                        </a:spcBef>
                        <a:spcAft>
                          <a:spcPct val="15000"/>
                        </a:spcAft>
                        <a:buClr>
                          <a:schemeClr val="hlink"/>
                        </a:buClr>
                        <a:buSzPct val="80000"/>
                        <a:buFont typeface="Arial" charset="0"/>
                        <a:buNone/>
                        <a:tabLst/>
                      </a:pPr>
                      <a:r>
                        <a:rPr kumimoji="0" lang="en-GB" altLang="lv-LV" sz="1400" b="1" i="0" u="none" strike="noStrike" cap="none" normalizeH="0" baseline="0" noProof="1">
                          <a:ln>
                            <a:noFill/>
                          </a:ln>
                          <a:solidFill>
                            <a:schemeClr val="tx1"/>
                          </a:solidFill>
                          <a:effectLst/>
                          <a:latin typeface="Arial Narrow" pitchFamily="34" charset="0"/>
                        </a:rPr>
                        <a:t>Aptaujas veikšanas laiks:</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D1B6"/>
                    </a:solidFill>
                  </a:tcPr>
                </a:tc>
                <a:tc>
                  <a:txBody>
                    <a:bodyPr/>
                    <a:lstStyle>
                      <a:lvl1pPr>
                        <a:spcBef>
                          <a:spcPct val="20000"/>
                        </a:spcBef>
                        <a:buClr>
                          <a:schemeClr val="hlink"/>
                        </a:buClr>
                        <a:buSzPct val="80000"/>
                        <a:buFont typeface="Arial" charset="0"/>
                        <a:defRPr sz="2800">
                          <a:solidFill>
                            <a:schemeClr val="tx1"/>
                          </a:solidFill>
                          <a:latin typeface="Tahoma" pitchFamily="34" charset="0"/>
                        </a:defRPr>
                      </a:lvl1pPr>
                      <a:lvl2pPr>
                        <a:spcBef>
                          <a:spcPct val="20000"/>
                        </a:spcBef>
                        <a:buClr>
                          <a:schemeClr val="folHlink"/>
                        </a:buClr>
                        <a:buFont typeface="Wingdings" pitchFamily="2" charset="2"/>
                        <a:defRPr sz="2400">
                          <a:solidFill>
                            <a:schemeClr val="tx1"/>
                          </a:solidFill>
                          <a:latin typeface="Tahoma" pitchFamily="34" charset="0"/>
                        </a:defRPr>
                      </a:lvl2pPr>
                      <a:lvl3pPr>
                        <a:spcBef>
                          <a:spcPct val="20000"/>
                        </a:spcBef>
                        <a:buClr>
                          <a:schemeClr val="hlink"/>
                        </a:buClr>
                        <a:buSzPct val="80000"/>
                        <a:buFont typeface="Arial" charset="0"/>
                        <a:defRPr sz="2000">
                          <a:solidFill>
                            <a:schemeClr val="tx1"/>
                          </a:solidFill>
                          <a:latin typeface="Tahoma" pitchFamily="34" charset="0"/>
                        </a:defRPr>
                      </a:lvl3pPr>
                      <a:lvl4pPr>
                        <a:spcBef>
                          <a:spcPct val="20000"/>
                        </a:spcBef>
                        <a:buClr>
                          <a:schemeClr val="folHlink"/>
                        </a:buClr>
                        <a:buFont typeface="Wingdings" pitchFamily="2" charset="2"/>
                        <a:defRPr>
                          <a:solidFill>
                            <a:schemeClr val="tx1"/>
                          </a:solidFill>
                          <a:latin typeface="Tahoma" pitchFamily="34" charset="0"/>
                        </a:defRPr>
                      </a:lvl4pPr>
                      <a:lvl5pPr>
                        <a:spcBef>
                          <a:spcPct val="20000"/>
                        </a:spcBef>
                        <a:buClr>
                          <a:schemeClr val="hlink"/>
                        </a:buClr>
                        <a:buSzPct val="80000"/>
                        <a:buFont typeface="Arial" charset="0"/>
                        <a:defRPr>
                          <a:solidFill>
                            <a:schemeClr val="tx1"/>
                          </a:solidFill>
                          <a:latin typeface="Tahoma" pitchFamily="34" charset="0"/>
                        </a:defRPr>
                      </a:lvl5pPr>
                      <a:lvl6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6pPr>
                      <a:lvl7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7pPr>
                      <a:lvl8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8pPr>
                      <a:lvl9pPr eaLnBrk="0" fontAlgn="base" hangingPunct="0">
                        <a:spcBef>
                          <a:spcPct val="20000"/>
                        </a:spcBef>
                        <a:spcAft>
                          <a:spcPct val="0"/>
                        </a:spcAft>
                        <a:buClr>
                          <a:schemeClr val="hlink"/>
                        </a:buClr>
                        <a:buSzPct val="80000"/>
                        <a:buFont typeface="Arial" charset="0"/>
                        <a:defRPr>
                          <a:solidFill>
                            <a:schemeClr val="tx1"/>
                          </a:solidFill>
                          <a:latin typeface="Tahoma" pitchFamily="34" charset="0"/>
                        </a:defRPr>
                      </a:lvl9pPr>
                    </a:lstStyle>
                    <a:p>
                      <a:pPr marL="36000" marR="0" lvl="0" indent="0" algn="just" defTabSz="914400" rtl="0" eaLnBrk="0" fontAlgn="b" latinLnBrk="0" hangingPunct="0">
                        <a:lnSpc>
                          <a:spcPct val="150000"/>
                        </a:lnSpc>
                        <a:spcBef>
                          <a:spcPct val="15000"/>
                        </a:spcBef>
                        <a:spcAft>
                          <a:spcPct val="15000"/>
                        </a:spcAft>
                        <a:buClr>
                          <a:srgbClr val="777777"/>
                        </a:buClr>
                        <a:buSzPct val="80000"/>
                        <a:buFont typeface="Wingdings" pitchFamily="2" charset="2"/>
                        <a:buNone/>
                        <a:tabLst/>
                      </a:pPr>
                      <a:r>
                        <a:rPr kumimoji="0" lang="lv-LV" altLang="lv-LV" sz="1400" b="0" i="0" u="none" strike="noStrike" cap="none" normalizeH="0" baseline="0" noProof="1">
                          <a:ln>
                            <a:noFill/>
                          </a:ln>
                          <a:solidFill>
                            <a:schemeClr val="tx1"/>
                          </a:solidFill>
                          <a:effectLst/>
                          <a:latin typeface="Arial Narrow" pitchFamily="34" charset="0"/>
                        </a:rPr>
                        <a:t>02</a:t>
                      </a:r>
                      <a:r>
                        <a:rPr kumimoji="0" lang="en-GB" altLang="lv-LV" sz="1400" b="0" i="0" u="none" strike="noStrike" cap="none" normalizeH="0" baseline="0" noProof="1">
                          <a:ln>
                            <a:noFill/>
                          </a:ln>
                          <a:solidFill>
                            <a:schemeClr val="tx1"/>
                          </a:solidFill>
                          <a:effectLst/>
                          <a:latin typeface="Arial Narrow" pitchFamily="34" charset="0"/>
                        </a:rPr>
                        <a:t>.0</a:t>
                      </a:r>
                      <a:r>
                        <a:rPr kumimoji="0" lang="lv-LV" altLang="lv-LV" sz="1400" b="0" i="0" u="none" strike="noStrike" cap="none" normalizeH="0" baseline="0" noProof="1">
                          <a:ln>
                            <a:noFill/>
                          </a:ln>
                          <a:solidFill>
                            <a:schemeClr val="tx1"/>
                          </a:solidFill>
                          <a:effectLst/>
                          <a:latin typeface="Arial Narrow" pitchFamily="34" charset="0"/>
                        </a:rPr>
                        <a:t>3</a:t>
                      </a:r>
                      <a:r>
                        <a:rPr kumimoji="0" lang="en-GB" altLang="lv-LV" sz="1400" b="0" i="0" u="none" strike="noStrike" cap="none" normalizeH="0" baseline="0" noProof="1">
                          <a:ln>
                            <a:noFill/>
                          </a:ln>
                          <a:solidFill>
                            <a:schemeClr val="tx1"/>
                          </a:solidFill>
                          <a:effectLst/>
                          <a:latin typeface="Arial Narrow" pitchFamily="34" charset="0"/>
                        </a:rPr>
                        <a:t>.202</a:t>
                      </a:r>
                      <a:r>
                        <a:rPr kumimoji="0" lang="lv-LV" altLang="lv-LV" sz="1400" b="0" i="0" u="none" strike="noStrike" cap="none" normalizeH="0" baseline="0" noProof="1">
                          <a:ln>
                            <a:noFill/>
                          </a:ln>
                          <a:solidFill>
                            <a:schemeClr val="tx1"/>
                          </a:solidFill>
                          <a:effectLst/>
                          <a:latin typeface="Arial Narrow" pitchFamily="34" charset="0"/>
                        </a:rPr>
                        <a:t>3</a:t>
                      </a:r>
                      <a:r>
                        <a:rPr kumimoji="0" lang="en-GB" altLang="lv-LV" sz="1400" b="0" i="0" u="none" strike="noStrike" cap="none" normalizeH="0" baseline="0" noProof="1">
                          <a:ln>
                            <a:noFill/>
                          </a:ln>
                          <a:solidFill>
                            <a:schemeClr val="tx1"/>
                          </a:solidFill>
                          <a:effectLst/>
                          <a:latin typeface="Arial Narrow" pitchFamily="34" charset="0"/>
                        </a:rPr>
                        <a:t>.–</a:t>
                      </a:r>
                      <a:r>
                        <a:rPr kumimoji="0" lang="lv-LV" altLang="lv-LV" sz="1400" b="0" i="0" u="none" strike="noStrike" cap="none" normalizeH="0" baseline="0" noProof="1">
                          <a:ln>
                            <a:noFill/>
                          </a:ln>
                          <a:solidFill>
                            <a:schemeClr val="tx1"/>
                          </a:solidFill>
                          <a:effectLst/>
                          <a:latin typeface="Arial Narrow" pitchFamily="34" charset="0"/>
                        </a:rPr>
                        <a:t>03</a:t>
                      </a:r>
                      <a:r>
                        <a:rPr kumimoji="0" lang="en-GB" altLang="lv-LV" sz="1400" b="0" i="0" u="none" strike="noStrike" cap="none" normalizeH="0" baseline="0" noProof="1">
                          <a:ln>
                            <a:noFill/>
                          </a:ln>
                          <a:solidFill>
                            <a:schemeClr val="tx1"/>
                          </a:solidFill>
                          <a:effectLst/>
                          <a:latin typeface="Arial Narrow" pitchFamily="34" charset="0"/>
                        </a:rPr>
                        <a:t>.0</a:t>
                      </a:r>
                      <a:r>
                        <a:rPr kumimoji="0" lang="lv-LV" altLang="lv-LV" sz="1400" b="0" i="0" u="none" strike="noStrike" cap="none" normalizeH="0" baseline="0" noProof="1">
                          <a:ln>
                            <a:noFill/>
                          </a:ln>
                          <a:solidFill>
                            <a:schemeClr val="tx1"/>
                          </a:solidFill>
                          <a:effectLst/>
                          <a:latin typeface="Arial Narrow" pitchFamily="34" charset="0"/>
                        </a:rPr>
                        <a:t>3</a:t>
                      </a:r>
                      <a:r>
                        <a:rPr kumimoji="0" lang="en-GB" altLang="lv-LV" sz="1400" b="0" i="0" u="none" strike="noStrike" cap="none" normalizeH="0" baseline="0" noProof="1">
                          <a:ln>
                            <a:noFill/>
                          </a:ln>
                          <a:solidFill>
                            <a:schemeClr val="tx1"/>
                          </a:solidFill>
                          <a:effectLst/>
                          <a:latin typeface="Arial Narrow" pitchFamily="34" charset="0"/>
                        </a:rPr>
                        <a:t>.202</a:t>
                      </a:r>
                      <a:r>
                        <a:rPr kumimoji="0" lang="lv-LV" altLang="lv-LV" sz="1400" b="0" i="0" u="none" strike="noStrike" cap="none" normalizeH="0" baseline="0" noProof="1">
                          <a:ln>
                            <a:noFill/>
                          </a:ln>
                          <a:solidFill>
                            <a:schemeClr val="tx1"/>
                          </a:solidFill>
                          <a:effectLst/>
                          <a:latin typeface="Arial Narrow" pitchFamily="34" charset="0"/>
                        </a:rPr>
                        <a:t>3</a:t>
                      </a:r>
                      <a:r>
                        <a:rPr kumimoji="0" lang="en-GB" altLang="lv-LV" sz="1400" b="0" i="0" u="none" strike="noStrike" cap="none" normalizeH="0" baseline="0" noProof="1">
                          <a:ln>
                            <a:noFill/>
                          </a:ln>
                          <a:solidFill>
                            <a:schemeClr val="tx1"/>
                          </a:solidFill>
                          <a:effectLst/>
                          <a:latin typeface="Arial Narrow" pitchFamily="34" charset="0"/>
                        </a:rPr>
                        <a:t>.</a:t>
                      </a:r>
                    </a:p>
                  </a:txBody>
                  <a:tcPr marL="18000" marR="18000" marT="18004" marB="1800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6D1B6"/>
                    </a:solidFill>
                  </a:tcPr>
                </a:tc>
                <a:extLst>
                  <a:ext uri="{0D108BD9-81ED-4DB2-BD59-A6C34878D82A}">
                    <a16:rowId xmlns:a16="http://schemas.microsoft.com/office/drawing/2014/main" val="3116350590"/>
                  </a:ext>
                </a:extLst>
              </a:tr>
            </a:tbl>
          </a:graphicData>
        </a:graphic>
      </p:graphicFrame>
      <p:sp>
        <p:nvSpPr>
          <p:cNvPr id="5"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3709"/>
            <a:ext cx="12192000" cy="432048"/>
          </a:xfrm>
          <a:prstGeom prst="rect">
            <a:avLst/>
          </a:prstGeom>
          <a:solidFill>
            <a:srgbClr val="C4BD97"/>
          </a:solidFill>
          <a:ln>
            <a:noFill/>
          </a:ln>
        </p:spPr>
        <p:txBody>
          <a:bodyPr anchor="ctr"/>
          <a:lstStyle/>
          <a:p>
            <a:pPr>
              <a:spcAft>
                <a:spcPct val="30000"/>
              </a:spcAft>
            </a:pPr>
            <a:r>
              <a:rPr lang="lv-LV" altLang="ko-KR" sz="2400" b="1" noProof="1">
                <a:latin typeface="Arial Narrow" panose="020B0606020202030204" pitchFamily="34" charset="0"/>
              </a:rPr>
              <a:t>Pētījuma apraksts</a:t>
            </a:r>
            <a:endParaRPr lang="lv-LV" altLang="lv-LV" sz="2400" b="1" noProof="1">
              <a:latin typeface="Arial Narrow" panose="020B0606020202030204" pitchFamily="34" charset="0"/>
            </a:endParaRPr>
          </a:p>
        </p:txBody>
      </p:sp>
      <p:sp>
        <p:nvSpPr>
          <p:cNvPr id="4" name="Oval 3">
            <a:extLst>
              <a:ext uri="{FF2B5EF4-FFF2-40B4-BE49-F238E27FC236}">
                <a16:creationId xmlns:a16="http://schemas.microsoft.com/office/drawing/2014/main" id="{E6CCB942-0226-4C25-901B-2BFA19461850}"/>
              </a:ext>
            </a:extLst>
          </p:cNvPr>
          <p:cNvSpPr/>
          <p:nvPr/>
        </p:nvSpPr>
        <p:spPr>
          <a:xfrm>
            <a:off x="911424" y="1809195"/>
            <a:ext cx="3151632" cy="3006334"/>
          </a:xfrm>
          <a:prstGeom prst="ellipse">
            <a:avLst/>
          </a:prstGeom>
          <a:solidFill>
            <a:srgbClr val="C4BD97"/>
          </a:solidFill>
        </p:spPr>
        <p:style>
          <a:lnRef idx="3">
            <a:schemeClr val="lt1"/>
          </a:lnRef>
          <a:fillRef idx="1">
            <a:schemeClr val="accent1"/>
          </a:fillRef>
          <a:effectRef idx="1">
            <a:schemeClr val="accent1"/>
          </a:effectRef>
          <a:fontRef idx="minor">
            <a:schemeClr val="lt1"/>
          </a:fontRef>
        </p:style>
        <p:txBody>
          <a:bodyPr rtlCol="0" anchor="t"/>
          <a:lstStyle/>
          <a:p>
            <a:pPr algn="ctr"/>
            <a:endParaRPr lang="lv-LV" sz="1400" b="1" noProof="1">
              <a:solidFill>
                <a:schemeClr val="bg1"/>
              </a:solidFill>
              <a:latin typeface="Arial" panose="020B0604020202020204" pitchFamily="34" charset="0"/>
              <a:cs typeface="Arial" panose="020B0604020202020204" pitchFamily="34" charset="0"/>
            </a:endParaRPr>
          </a:p>
          <a:p>
            <a:pPr algn="ctr"/>
            <a:endParaRPr lang="lv-LV" sz="1400" b="1" noProof="1">
              <a:solidFill>
                <a:schemeClr val="bg1"/>
              </a:solidFill>
              <a:latin typeface="Arial" panose="020B0604020202020204" pitchFamily="34" charset="0"/>
              <a:cs typeface="Arial" panose="020B0604020202020204" pitchFamily="34" charset="0"/>
            </a:endParaRPr>
          </a:p>
          <a:p>
            <a:pPr algn="ctr"/>
            <a:r>
              <a:rPr lang="lv-LV" sz="1400" b="1" noProof="1">
                <a:solidFill>
                  <a:schemeClr val="bg1"/>
                </a:solidFill>
                <a:latin typeface="Arial" panose="020B0604020202020204" pitchFamily="34" charset="0"/>
                <a:cs typeface="Arial" panose="020B0604020202020204" pitchFamily="34" charset="0"/>
              </a:rPr>
              <a:t>PĒTĪJUMA VEICĒJS:</a:t>
            </a:r>
          </a:p>
        </p:txBody>
      </p:sp>
      <p:pic>
        <p:nvPicPr>
          <p:cNvPr id="6" name="Picture 19">
            <a:extLst>
              <a:ext uri="{FF2B5EF4-FFF2-40B4-BE49-F238E27FC236}">
                <a16:creationId xmlns:a16="http://schemas.microsoft.com/office/drawing/2014/main" id="{7C7A0F34-4481-455A-9CF0-7C53BD56C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817" y="3038699"/>
            <a:ext cx="2008135" cy="887344"/>
          </a:xfrm>
          <a:prstGeom prst="rect">
            <a:avLst/>
          </a:prstGeom>
        </p:spPr>
      </p:pic>
    </p:spTree>
    <p:extLst>
      <p:ext uri="{BB962C8B-B14F-4D97-AF65-F5344CB8AC3E}">
        <p14:creationId xmlns:p14="http://schemas.microsoft.com/office/powerpoint/2010/main" val="258413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6</a:t>
            </a:r>
            <a:r>
              <a:rPr lang="en-GB" altLang="lv-LV" sz="2400" b="1" noProof="1">
                <a:latin typeface="Arial Narrow" panose="020B0606020202030204" pitchFamily="34" charset="0"/>
              </a:rPr>
              <a:t>.</a:t>
            </a:r>
            <a:r>
              <a:rPr lang="lv-LV" altLang="lv-LV" sz="2400" b="1" noProof="1">
                <a:latin typeface="Arial Narrow" panose="020B0606020202030204" pitchFamily="34" charset="0"/>
              </a:rPr>
              <a:t> Galvenie iemesli konkrētas pakalpojuma sniegšanas vietas izvēlei</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«A6. Kuri bija paši galvenie iemesli, kāpēc Jūs izvēlējāties konkrēto iestādi, kurā pēdējo reizi saņēmāt estētiskās medicīnas pakalpojumu</a:t>
            </a:r>
            <a:r>
              <a:rPr lang="en-GB" sz="1200" i="1" noProof="1">
                <a:latin typeface="Arial" panose="020B0604020202020204" pitchFamily="34" charset="0"/>
                <a:cs typeface="Arial" panose="020B0604020202020204" pitchFamily="34" charset="0"/>
              </a:rPr>
              <a:t>?</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5929112"/>
            <a:ext cx="9140825" cy="7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respondentes, kur</a:t>
            </a:r>
            <a:r>
              <a:rPr lang="lv-LV" altLang="lv-LV" b="0" i="1" noProof="1">
                <a:latin typeface="Arial" charset="0"/>
                <a:cs typeface="Arial" charset="0"/>
              </a:rPr>
              <a:t>ām</a:t>
            </a:r>
            <a:r>
              <a:rPr lang="en-GB" altLang="lv-LV" b="0" i="1" noProof="1">
                <a:latin typeface="Arial" charset="0"/>
                <a:cs typeface="Arial" charset="0"/>
              </a:rPr>
              <a:t> kādreiz </a:t>
            </a:r>
            <a:r>
              <a:rPr lang="lv-LV" altLang="lv-LV" b="0" i="1" noProof="1">
                <a:latin typeface="Arial" charset="0"/>
                <a:cs typeface="Arial" charset="0"/>
              </a:rPr>
              <a:t>ir veikta kāda no procedūrām</a:t>
            </a:r>
            <a:r>
              <a:rPr lang="en-GB" altLang="lv-LV" b="0" i="1" noProof="1">
                <a:latin typeface="Arial" charset="0"/>
                <a:cs typeface="Arial" charset="0"/>
              </a:rPr>
              <a:t>, n=</a:t>
            </a:r>
            <a:r>
              <a:rPr lang="lv-LV" altLang="lv-LV" b="0" i="1" noProof="1">
                <a:latin typeface="Arial" charset="0"/>
                <a:cs typeface="Arial" charset="0"/>
              </a:rPr>
              <a:t>376</a:t>
            </a:r>
            <a:endParaRPr lang="en-GB" altLang="lv-LV" b="0" i="1" noProof="1">
              <a:latin typeface="Arial" charset="0"/>
              <a:cs typeface="Arial" charset="0"/>
            </a:endParaRPr>
          </a:p>
          <a:p>
            <a:pPr algn="ctr"/>
            <a:r>
              <a:rPr lang="en-GB" altLang="lv-LV" b="0" i="1" noProof="1">
                <a:latin typeface="Arial" charset="0"/>
                <a:cs typeface="Arial" charset="0"/>
              </a:rPr>
              <a:t>Vairākatbilžu jautājums (% summa &gt; 100)</a:t>
            </a:r>
            <a:endParaRPr lang="lv-LV" altLang="lv-LV" b="0" i="1" noProof="1">
              <a:latin typeface="Arial" charset="0"/>
              <a:cs typeface="Arial" charset="0"/>
            </a:endParaRPr>
          </a:p>
          <a:p>
            <a:pPr algn="ctr"/>
            <a:r>
              <a:rPr lang="en-GB" altLang="lv-LV" b="0" i="1" noProof="1">
                <a:latin typeface="Arial" charset="0"/>
                <a:cs typeface="Arial" charset="0"/>
              </a:rPr>
              <a:t>Atbilžu variantu </a:t>
            </a:r>
            <a:r>
              <a:rPr lang="lv-LV" altLang="lv-LV" b="0" i="1" noProof="1">
                <a:latin typeface="Arial" charset="0"/>
                <a:cs typeface="Arial" charset="0"/>
              </a:rPr>
              <a:t>«</a:t>
            </a:r>
            <a:r>
              <a:rPr lang="en-GB" altLang="lv-LV" b="0" i="1" noProof="1">
                <a:latin typeface="Arial" charset="0"/>
                <a:cs typeface="Arial" charset="0"/>
              </a:rPr>
              <a:t>Grūti pateikt</a:t>
            </a:r>
            <a:r>
              <a:rPr lang="lv-LV" altLang="lv-LV" b="0" i="1" noProof="1">
                <a:latin typeface="Arial" charset="0"/>
                <a:cs typeface="Arial" charset="0"/>
              </a:rPr>
              <a:t>»</a:t>
            </a:r>
            <a:r>
              <a:rPr lang="en-GB" altLang="lv-LV" b="0" i="1" noProof="1">
                <a:latin typeface="Arial" charset="0"/>
                <a:cs typeface="Arial" charset="0"/>
              </a:rPr>
              <a:t> neizvēlējās neviena respondente</a:t>
            </a:r>
          </a:p>
        </p:txBody>
      </p:sp>
      <p:graphicFrame>
        <p:nvGraphicFramePr>
          <p:cNvPr id="3" name="Chart 2">
            <a:extLst>
              <a:ext uri="{FF2B5EF4-FFF2-40B4-BE49-F238E27FC236}">
                <a16:creationId xmlns:a16="http://schemas.microsoft.com/office/drawing/2014/main" id="{899BB4D3-9052-45FF-B458-75871213FF54}"/>
              </a:ext>
            </a:extLst>
          </p:cNvPr>
          <p:cNvGraphicFramePr>
            <a:graphicFrameLocks/>
          </p:cNvGraphicFramePr>
          <p:nvPr>
            <p:extLst>
              <p:ext uri="{D42A27DB-BD31-4B8C-83A1-F6EECF244321}">
                <p14:modId xmlns:p14="http://schemas.microsoft.com/office/powerpoint/2010/main" val="3908683067"/>
              </p:ext>
            </p:extLst>
          </p:nvPr>
        </p:nvGraphicFramePr>
        <p:xfrm>
          <a:off x="1703512" y="1082896"/>
          <a:ext cx="7843639" cy="4846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2630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5">
            <a:extLst>
              <a:ext uri="{FF2B5EF4-FFF2-40B4-BE49-F238E27FC236}">
                <a16:creationId xmlns:a16="http://schemas.microsoft.com/office/drawing/2014/main" id="{6CFE70CD-81CD-1208-1E3B-922497EA995C}"/>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6</a:t>
            </a:r>
            <a:r>
              <a:rPr lang="en-GB" altLang="lv-LV" sz="2400" b="1" noProof="1">
                <a:latin typeface="Arial Narrow" panose="020B0606020202030204" pitchFamily="34" charset="0"/>
              </a:rPr>
              <a:t>.</a:t>
            </a:r>
            <a:r>
              <a:rPr lang="lv-LV" altLang="lv-LV" sz="2400" b="1" noProof="1">
                <a:latin typeface="Arial Narrow" panose="020B0606020202030204" pitchFamily="34" charset="0"/>
              </a:rPr>
              <a:t> Galvenie iemesli konkrētas pakalpojuma sniegšanas vietas izvēlei</a:t>
            </a:r>
            <a:endParaRPr lang="en-GB" altLang="lv-LV" sz="2400" b="1" noProof="1">
              <a:latin typeface="Arial Narrow" panose="020B0606020202030204" pitchFamily="34" charset="0"/>
            </a:endParaRPr>
          </a:p>
        </p:txBody>
      </p:sp>
      <p:graphicFrame>
        <p:nvGraphicFramePr>
          <p:cNvPr id="2" name="Chart 1">
            <a:extLst>
              <a:ext uri="{FF2B5EF4-FFF2-40B4-BE49-F238E27FC236}">
                <a16:creationId xmlns:a16="http://schemas.microsoft.com/office/drawing/2014/main" id="{0532639B-2FF0-4031-ABE1-E3C533549F71}"/>
              </a:ext>
            </a:extLst>
          </p:cNvPr>
          <p:cNvGraphicFramePr>
            <a:graphicFrameLocks/>
          </p:cNvGraphicFramePr>
          <p:nvPr>
            <p:extLst>
              <p:ext uri="{D42A27DB-BD31-4B8C-83A1-F6EECF244321}">
                <p14:modId xmlns:p14="http://schemas.microsoft.com/office/powerpoint/2010/main" val="2120167072"/>
              </p:ext>
            </p:extLst>
          </p:nvPr>
        </p:nvGraphicFramePr>
        <p:xfrm>
          <a:off x="371364" y="620688"/>
          <a:ext cx="11557284" cy="606856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2">
            <a:extLst>
              <a:ext uri="{FF2B5EF4-FFF2-40B4-BE49-F238E27FC236}">
                <a16:creationId xmlns:a16="http://schemas.microsoft.com/office/drawing/2014/main" id="{F216739E-4BAB-60CE-5997-89F755741BA1}"/>
              </a:ext>
            </a:extLst>
          </p:cNvPr>
          <p:cNvSpPr txBox="1"/>
          <p:nvPr/>
        </p:nvSpPr>
        <p:spPr>
          <a:xfrm>
            <a:off x="8832304" y="189410"/>
            <a:ext cx="1582778" cy="432000"/>
          </a:xfrm>
          <a:prstGeom prst="rect">
            <a:avLst/>
          </a:prstGeom>
          <a:solidFill>
            <a:srgbClr val="262329"/>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Redzēja reklāmu un/vai citu informāciju sociālajos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tīklos, un tā pārliecināja</a:t>
            </a:r>
          </a:p>
        </p:txBody>
      </p:sp>
      <p:sp>
        <p:nvSpPr>
          <p:cNvPr id="5" name="TextBox 2">
            <a:extLst>
              <a:ext uri="{FF2B5EF4-FFF2-40B4-BE49-F238E27FC236}">
                <a16:creationId xmlns:a16="http://schemas.microsoft.com/office/drawing/2014/main" id="{E2F59D1A-31E6-6505-0F49-D537BDA74FEB}"/>
              </a:ext>
            </a:extLst>
          </p:cNvPr>
          <p:cNvSpPr txBox="1"/>
          <p:nvPr/>
        </p:nvSpPr>
        <p:spPr>
          <a:xfrm>
            <a:off x="10415082" y="189410"/>
            <a:ext cx="1368152" cy="431278"/>
          </a:xfrm>
          <a:prstGeom prst="rect">
            <a:avLst/>
          </a:prstGeom>
          <a:solidFill>
            <a:srgbClr val="E5E2D1"/>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Redzēja reklāmu un/vai citu informāciju citur,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un tā pārliecināja</a:t>
            </a:r>
          </a:p>
        </p:txBody>
      </p:sp>
      <p:cxnSp>
        <p:nvCxnSpPr>
          <p:cNvPr id="8" name="Straight Arrow Connector 7">
            <a:extLst>
              <a:ext uri="{FF2B5EF4-FFF2-40B4-BE49-F238E27FC236}">
                <a16:creationId xmlns:a16="http://schemas.microsoft.com/office/drawing/2014/main" id="{57F6FF65-9F14-5554-AD46-68059A28867E}"/>
              </a:ext>
            </a:extLst>
          </p:cNvPr>
          <p:cNvCxnSpPr>
            <a:cxnSpLocks/>
          </p:cNvCxnSpPr>
          <p:nvPr/>
        </p:nvCxnSpPr>
        <p:spPr>
          <a:xfrm>
            <a:off x="10272464" y="586653"/>
            <a:ext cx="0" cy="682107"/>
          </a:xfrm>
          <a:prstGeom prst="straightConnector1">
            <a:avLst/>
          </a:prstGeom>
          <a:ln>
            <a:solidFill>
              <a:srgbClr val="262329"/>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AB3D0B-D0AA-1E69-B796-3AB1598DE6AD}"/>
              </a:ext>
            </a:extLst>
          </p:cNvPr>
          <p:cNvSpPr txBox="1"/>
          <p:nvPr/>
        </p:nvSpPr>
        <p:spPr>
          <a:xfrm>
            <a:off x="191344" y="620688"/>
            <a:ext cx="1008112" cy="276999"/>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1. daļa</a:t>
            </a:r>
          </a:p>
        </p:txBody>
      </p:sp>
      <p:cxnSp>
        <p:nvCxnSpPr>
          <p:cNvPr id="12" name="Straight Arrow Connector 11">
            <a:extLst>
              <a:ext uri="{FF2B5EF4-FFF2-40B4-BE49-F238E27FC236}">
                <a16:creationId xmlns:a16="http://schemas.microsoft.com/office/drawing/2014/main" id="{C0E5C615-C0E4-0C79-8BEE-E9CABE96E15A}"/>
              </a:ext>
            </a:extLst>
          </p:cNvPr>
          <p:cNvCxnSpPr>
            <a:cxnSpLocks/>
          </p:cNvCxnSpPr>
          <p:nvPr/>
        </p:nvCxnSpPr>
        <p:spPr>
          <a:xfrm>
            <a:off x="10848528" y="586653"/>
            <a:ext cx="0" cy="682107"/>
          </a:xfrm>
          <a:prstGeom prst="straightConnector1">
            <a:avLst/>
          </a:prstGeom>
          <a:ln>
            <a:solidFill>
              <a:srgbClr val="E5E2D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46">
            <a:extLst>
              <a:ext uri="{FF2B5EF4-FFF2-40B4-BE49-F238E27FC236}">
                <a16:creationId xmlns:a16="http://schemas.microsoft.com/office/drawing/2014/main" id="{DFAED31C-B2DE-382D-2592-1A6D76ABE681}"/>
              </a:ext>
            </a:extLst>
          </p:cNvPr>
          <p:cNvSpPr>
            <a:spLocks noRot="1" noChangeArrowheads="1"/>
          </p:cNvSpPr>
          <p:nvPr/>
        </p:nvSpPr>
        <p:spPr bwMode="auto">
          <a:xfrm>
            <a:off x="0" y="4581128"/>
            <a:ext cx="1559496" cy="115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a:p>
            <a:pPr algn="ctr"/>
            <a:endParaRPr lang="lv-LV" altLang="lv-LV" sz="900" b="0" i="1" noProof="1">
              <a:latin typeface="Arial" charset="0"/>
              <a:cs typeface="Arial" charset="0"/>
            </a:endParaRPr>
          </a:p>
          <a:p>
            <a:pPr algn="ctr"/>
            <a:r>
              <a:rPr lang="en-GB" altLang="lv-LV" sz="900" b="0" i="1" noProof="1">
                <a:latin typeface="Arial" charset="0"/>
                <a:cs typeface="Arial" charset="0"/>
              </a:rPr>
              <a:t>Vairākatbilžu jautājums </a:t>
            </a:r>
            <a:br>
              <a:rPr lang="lv-LV" altLang="lv-LV" sz="900" b="0" i="1" noProof="1">
                <a:latin typeface="Arial" charset="0"/>
                <a:cs typeface="Arial" charset="0"/>
              </a:rPr>
            </a:br>
            <a:r>
              <a:rPr lang="en-GB" altLang="lv-LV" sz="900" b="0" i="1" noProof="1">
                <a:latin typeface="Arial" charset="0"/>
                <a:cs typeface="Arial" charset="0"/>
              </a:rPr>
              <a:t>(% summa &gt; 100)</a:t>
            </a:r>
          </a:p>
        </p:txBody>
      </p:sp>
    </p:spTree>
    <p:extLst>
      <p:ext uri="{BB962C8B-B14F-4D97-AF65-F5344CB8AC3E}">
        <p14:creationId xmlns:p14="http://schemas.microsoft.com/office/powerpoint/2010/main" val="4221016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5">
            <a:extLst>
              <a:ext uri="{FF2B5EF4-FFF2-40B4-BE49-F238E27FC236}">
                <a16:creationId xmlns:a16="http://schemas.microsoft.com/office/drawing/2014/main" id="{6CFE70CD-81CD-1208-1E3B-922497EA995C}"/>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6</a:t>
            </a:r>
            <a:r>
              <a:rPr lang="en-GB" altLang="lv-LV" sz="2400" b="1" noProof="1">
                <a:latin typeface="Arial Narrow" panose="020B0606020202030204" pitchFamily="34" charset="0"/>
              </a:rPr>
              <a:t>.</a:t>
            </a:r>
            <a:r>
              <a:rPr lang="lv-LV" altLang="lv-LV" sz="2400" b="1" noProof="1">
                <a:latin typeface="Arial Narrow" panose="020B0606020202030204" pitchFamily="34" charset="0"/>
              </a:rPr>
              <a:t> Galvenie iemesli konkrētas pakalpojuma sniegšanas vietas izvēlei</a:t>
            </a:r>
            <a:endParaRPr lang="en-GB" altLang="lv-LV" sz="2400" b="1" noProof="1">
              <a:latin typeface="Arial Narrow" panose="020B0606020202030204" pitchFamily="34" charset="0"/>
            </a:endParaRPr>
          </a:p>
        </p:txBody>
      </p:sp>
      <p:sp>
        <p:nvSpPr>
          <p:cNvPr id="10" name="TextBox 9">
            <a:extLst>
              <a:ext uri="{FF2B5EF4-FFF2-40B4-BE49-F238E27FC236}">
                <a16:creationId xmlns:a16="http://schemas.microsoft.com/office/drawing/2014/main" id="{BBAB3D0B-D0AA-1E69-B796-3AB1598DE6AD}"/>
              </a:ext>
            </a:extLst>
          </p:cNvPr>
          <p:cNvSpPr txBox="1"/>
          <p:nvPr/>
        </p:nvSpPr>
        <p:spPr>
          <a:xfrm>
            <a:off x="191344" y="620688"/>
            <a:ext cx="1008112" cy="276999"/>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2. daļa</a:t>
            </a:r>
          </a:p>
        </p:txBody>
      </p:sp>
      <p:cxnSp>
        <p:nvCxnSpPr>
          <p:cNvPr id="8" name="Straight Arrow Connector 7">
            <a:extLst>
              <a:ext uri="{FF2B5EF4-FFF2-40B4-BE49-F238E27FC236}">
                <a16:creationId xmlns:a16="http://schemas.microsoft.com/office/drawing/2014/main" id="{640806A3-4091-0D9E-D0C6-9984F30D89BA}"/>
              </a:ext>
            </a:extLst>
          </p:cNvPr>
          <p:cNvCxnSpPr>
            <a:cxnSpLocks/>
          </p:cNvCxnSpPr>
          <p:nvPr/>
        </p:nvCxnSpPr>
        <p:spPr>
          <a:xfrm>
            <a:off x="9696400" y="556633"/>
            <a:ext cx="0" cy="682107"/>
          </a:xfrm>
          <a:prstGeom prst="straightConnector1">
            <a:avLst/>
          </a:prstGeom>
          <a:ln>
            <a:solidFill>
              <a:srgbClr val="262329"/>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49E40BC-BB2B-793C-FDBE-304002329949}"/>
              </a:ext>
            </a:extLst>
          </p:cNvPr>
          <p:cNvCxnSpPr>
            <a:cxnSpLocks/>
          </p:cNvCxnSpPr>
          <p:nvPr/>
        </p:nvCxnSpPr>
        <p:spPr>
          <a:xfrm>
            <a:off x="10704512" y="556633"/>
            <a:ext cx="0" cy="682107"/>
          </a:xfrm>
          <a:prstGeom prst="straightConnector1">
            <a:avLst/>
          </a:prstGeom>
          <a:ln>
            <a:solidFill>
              <a:srgbClr val="E5E2D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2">
            <a:extLst>
              <a:ext uri="{FF2B5EF4-FFF2-40B4-BE49-F238E27FC236}">
                <a16:creationId xmlns:a16="http://schemas.microsoft.com/office/drawing/2014/main" id="{5E03AC7D-0715-55D3-18A9-3EEAA7AA121B}"/>
              </a:ext>
            </a:extLst>
          </p:cNvPr>
          <p:cNvSpPr txBox="1"/>
          <p:nvPr/>
        </p:nvSpPr>
        <p:spPr>
          <a:xfrm>
            <a:off x="8905710" y="189410"/>
            <a:ext cx="1582778" cy="432000"/>
          </a:xfrm>
          <a:prstGeom prst="rect">
            <a:avLst/>
          </a:prstGeom>
          <a:solidFill>
            <a:srgbClr val="262329"/>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Redzēja reklāmu un/vai citu informāciju sociālajos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tīklos, un tā pārliecināja</a:t>
            </a:r>
          </a:p>
        </p:txBody>
      </p:sp>
      <p:sp>
        <p:nvSpPr>
          <p:cNvPr id="7" name="TextBox 2">
            <a:extLst>
              <a:ext uri="{FF2B5EF4-FFF2-40B4-BE49-F238E27FC236}">
                <a16:creationId xmlns:a16="http://schemas.microsoft.com/office/drawing/2014/main" id="{3369BBC8-CE64-AE07-0A7B-61771196F806}"/>
              </a:ext>
            </a:extLst>
          </p:cNvPr>
          <p:cNvSpPr txBox="1"/>
          <p:nvPr/>
        </p:nvSpPr>
        <p:spPr>
          <a:xfrm>
            <a:off x="10488488" y="189410"/>
            <a:ext cx="1368152" cy="431278"/>
          </a:xfrm>
          <a:prstGeom prst="rect">
            <a:avLst/>
          </a:prstGeom>
          <a:solidFill>
            <a:srgbClr val="E5E2D1"/>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Redzēja reklāmu un/vai citu informāciju citur,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un tā pārliecināja</a:t>
            </a:r>
          </a:p>
        </p:txBody>
      </p:sp>
      <p:graphicFrame>
        <p:nvGraphicFramePr>
          <p:cNvPr id="11" name="Chart 10">
            <a:extLst>
              <a:ext uri="{FF2B5EF4-FFF2-40B4-BE49-F238E27FC236}">
                <a16:creationId xmlns:a16="http://schemas.microsoft.com/office/drawing/2014/main" id="{C32EA578-9384-481D-860D-0B18DB79C1B0}"/>
              </a:ext>
            </a:extLst>
          </p:cNvPr>
          <p:cNvGraphicFramePr>
            <a:graphicFrameLocks/>
          </p:cNvGraphicFramePr>
          <p:nvPr>
            <p:extLst>
              <p:ext uri="{D42A27DB-BD31-4B8C-83A1-F6EECF244321}">
                <p14:modId xmlns:p14="http://schemas.microsoft.com/office/powerpoint/2010/main" val="3879908755"/>
              </p:ext>
            </p:extLst>
          </p:nvPr>
        </p:nvGraphicFramePr>
        <p:xfrm>
          <a:off x="444656" y="620688"/>
          <a:ext cx="11556000" cy="60696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46">
            <a:extLst>
              <a:ext uri="{FF2B5EF4-FFF2-40B4-BE49-F238E27FC236}">
                <a16:creationId xmlns:a16="http://schemas.microsoft.com/office/drawing/2014/main" id="{27B0975C-C986-DBD0-BEDB-33FE320749AE}"/>
              </a:ext>
            </a:extLst>
          </p:cNvPr>
          <p:cNvSpPr>
            <a:spLocks noRot="1" noChangeArrowheads="1"/>
          </p:cNvSpPr>
          <p:nvPr/>
        </p:nvSpPr>
        <p:spPr bwMode="auto">
          <a:xfrm>
            <a:off x="0" y="4581128"/>
            <a:ext cx="1559496" cy="115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a:p>
            <a:pPr algn="ctr"/>
            <a:endParaRPr lang="lv-LV" altLang="lv-LV" sz="900" b="0" i="1" noProof="1">
              <a:latin typeface="Arial" charset="0"/>
              <a:cs typeface="Arial" charset="0"/>
            </a:endParaRPr>
          </a:p>
          <a:p>
            <a:pPr algn="ctr"/>
            <a:r>
              <a:rPr lang="en-GB" altLang="lv-LV" sz="900" b="0" i="1" noProof="1">
                <a:latin typeface="Arial" charset="0"/>
                <a:cs typeface="Arial" charset="0"/>
              </a:rPr>
              <a:t>Vairākatbilžu jautājums </a:t>
            </a:r>
            <a:br>
              <a:rPr lang="lv-LV" altLang="lv-LV" sz="900" b="0" i="1" noProof="1">
                <a:latin typeface="Arial" charset="0"/>
                <a:cs typeface="Arial" charset="0"/>
              </a:rPr>
            </a:br>
            <a:r>
              <a:rPr lang="en-GB" altLang="lv-LV" sz="900" b="0" i="1" noProof="1">
                <a:latin typeface="Arial" charset="0"/>
                <a:cs typeface="Arial" charset="0"/>
              </a:rPr>
              <a:t>(% summa &gt; 100)</a:t>
            </a:r>
          </a:p>
        </p:txBody>
      </p:sp>
    </p:spTree>
    <p:extLst>
      <p:ext uri="{BB962C8B-B14F-4D97-AF65-F5344CB8AC3E}">
        <p14:creationId xmlns:p14="http://schemas.microsoft.com/office/powerpoint/2010/main" val="3332263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«A7. Cik svarīgs Jums bija katrs no šiem kritērijiem, izvēloties vietu, kur Jums pēdējo reizi tika sniegts estētiskās medicīnas pakalpojums</a:t>
            </a:r>
            <a:r>
              <a:rPr lang="en-GB" sz="1200" i="1" noProof="1">
                <a:latin typeface="Arial" panose="020B0604020202020204" pitchFamily="34" charset="0"/>
                <a:cs typeface="Arial" panose="020B0604020202020204" pitchFamily="34" charset="0"/>
              </a:rPr>
              <a:t>?</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79590"/>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respondentes, kur</a:t>
            </a:r>
            <a:r>
              <a:rPr lang="lv-LV" altLang="lv-LV" b="0" i="1" noProof="1">
                <a:latin typeface="Arial" charset="0"/>
                <a:cs typeface="Arial" charset="0"/>
              </a:rPr>
              <a:t>ām</a:t>
            </a:r>
            <a:r>
              <a:rPr lang="en-GB" altLang="lv-LV" b="0" i="1" noProof="1">
                <a:latin typeface="Arial" charset="0"/>
                <a:cs typeface="Arial" charset="0"/>
              </a:rPr>
              <a:t> kādreiz </a:t>
            </a:r>
            <a:r>
              <a:rPr lang="lv-LV" altLang="lv-LV" b="0" i="1" noProof="1">
                <a:latin typeface="Arial" charset="0"/>
                <a:cs typeface="Arial" charset="0"/>
              </a:rPr>
              <a:t>ir veikta kāda no procedūrām</a:t>
            </a:r>
            <a:r>
              <a:rPr lang="en-GB" altLang="lv-LV" b="0" i="1" noProof="1">
                <a:latin typeface="Arial" charset="0"/>
                <a:cs typeface="Arial" charset="0"/>
              </a:rPr>
              <a:t>, n=</a:t>
            </a:r>
            <a:r>
              <a:rPr lang="lv-LV" altLang="lv-LV" b="0" i="1" noProof="1">
                <a:latin typeface="Arial" charset="0"/>
                <a:cs typeface="Arial" charset="0"/>
              </a:rPr>
              <a:t>376</a:t>
            </a:r>
          </a:p>
          <a:p>
            <a:pPr algn="ctr"/>
            <a:r>
              <a:rPr lang="en-GB" altLang="lv-LV" b="0" i="1" noProof="1">
                <a:latin typeface="Arial" charset="0"/>
                <a:cs typeface="Arial" charset="0"/>
              </a:rPr>
              <a:t>Dati sakārtoti</a:t>
            </a:r>
            <a:r>
              <a:rPr lang="lv-LV" altLang="lv-LV" b="0" i="1" noProof="1">
                <a:latin typeface="Arial" charset="0"/>
                <a:cs typeface="Arial" charset="0"/>
              </a:rPr>
              <a:t> dilstošā secībā</a:t>
            </a:r>
            <a:r>
              <a:rPr lang="en-GB" altLang="lv-LV" b="0" i="1" noProof="1">
                <a:latin typeface="Arial" charset="0"/>
                <a:cs typeface="Arial" charset="0"/>
              </a:rPr>
              <a:t> pēc</a:t>
            </a:r>
            <a:r>
              <a:rPr lang="lv-LV" altLang="lv-LV" b="0" i="1" noProof="1">
                <a:latin typeface="Arial" charset="0"/>
                <a:cs typeface="Arial" charset="0"/>
              </a:rPr>
              <a:t> atbilžu variantu «Drīzāk svarīgi» un «Ļoti svarīgi» summas</a:t>
            </a:r>
          </a:p>
        </p:txBody>
      </p:sp>
      <p:graphicFrame>
        <p:nvGraphicFramePr>
          <p:cNvPr id="5" name="Chart 4">
            <a:extLst>
              <a:ext uri="{FF2B5EF4-FFF2-40B4-BE49-F238E27FC236}">
                <a16:creationId xmlns:a16="http://schemas.microsoft.com/office/drawing/2014/main" id="{DE4F8978-241B-4E64-B3D1-3095FFEB1A0A}"/>
              </a:ext>
            </a:extLst>
          </p:cNvPr>
          <p:cNvGraphicFramePr>
            <a:graphicFrameLocks/>
          </p:cNvGraphicFramePr>
          <p:nvPr>
            <p:extLst>
              <p:ext uri="{D42A27DB-BD31-4B8C-83A1-F6EECF244321}">
                <p14:modId xmlns:p14="http://schemas.microsoft.com/office/powerpoint/2010/main" val="2466152712"/>
              </p:ext>
            </p:extLst>
          </p:nvPr>
        </p:nvGraphicFramePr>
        <p:xfrm>
          <a:off x="767408" y="1153474"/>
          <a:ext cx="9793088"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955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07BEE8A-63FC-47ED-AF37-7441BBB51954}"/>
              </a:ext>
            </a:extLst>
          </p:cNvPr>
          <p:cNvGraphicFramePr>
            <a:graphicFrameLocks/>
          </p:cNvGraphicFramePr>
          <p:nvPr>
            <p:extLst>
              <p:ext uri="{D42A27DB-BD31-4B8C-83A1-F6EECF244321}">
                <p14:modId xmlns:p14="http://schemas.microsoft.com/office/powerpoint/2010/main" val="1440147748"/>
              </p:ext>
            </p:extLst>
          </p:nvPr>
        </p:nvGraphicFramePr>
        <p:xfrm>
          <a:off x="-6288" y="764704"/>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19336" y="475200"/>
            <a:ext cx="2088232" cy="900246"/>
          </a:xfrm>
          <a:prstGeom prst="rect">
            <a:avLst/>
          </a:prstGeom>
          <a:noFill/>
          <a:ln>
            <a:solidFill>
              <a:srgbClr val="C4BD97"/>
            </a:solidFill>
          </a:ln>
        </p:spPr>
        <p:txBody>
          <a:bodyPr wrap="square" rtlCol="0">
            <a:spAutoFit/>
          </a:bodyPr>
          <a:lstStyle/>
          <a:p>
            <a:pPr algn="ctr"/>
            <a:r>
              <a:rPr lang="lv-LV" sz="1050" dirty="0">
                <a:effectLst/>
                <a:latin typeface="Arial" panose="020B0604020202020204" pitchFamily="34" charset="0"/>
                <a:ea typeface="Calibri" panose="020F0502020204030204" pitchFamily="34" charset="0"/>
              </a:rPr>
              <a:t>Iestādē ir ieviests higiēnas un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dezinfekcijas plāns. Speciālisti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izmanto individuālos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aizsardzības līdzekļus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(procedūra ir droša)</a:t>
            </a:r>
            <a:endParaRPr lang="lv-LV" sz="90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D7111B2F-11E5-CE0D-6DCA-8593FC5137E1}"/>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 (skat.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9" name="Rectangle 45">
            <a:extLst>
              <a:ext uri="{FF2B5EF4-FFF2-40B4-BE49-F238E27FC236}">
                <a16:creationId xmlns:a16="http://schemas.microsoft.com/office/drawing/2014/main" id="{0BCD1926-2F1F-10D5-5F9D-86DB39A9D2A2}"/>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graphicFrame>
        <p:nvGraphicFramePr>
          <p:cNvPr id="5" name="Chart 4">
            <a:extLst>
              <a:ext uri="{FF2B5EF4-FFF2-40B4-BE49-F238E27FC236}">
                <a16:creationId xmlns:a16="http://schemas.microsoft.com/office/drawing/2014/main" id="{B5CAC0F4-382F-4DE2-BD64-1AF7B963A633}"/>
              </a:ext>
            </a:extLst>
          </p:cNvPr>
          <p:cNvGraphicFramePr>
            <a:graphicFrameLocks/>
          </p:cNvGraphicFramePr>
          <p:nvPr>
            <p:extLst>
              <p:ext uri="{D42A27DB-BD31-4B8C-83A1-F6EECF244321}">
                <p14:modId xmlns:p14="http://schemas.microsoft.com/office/powerpoint/2010/main" val="3432616727"/>
              </p:ext>
            </p:extLst>
          </p:nvPr>
        </p:nvGraphicFramePr>
        <p:xfrm>
          <a:off x="5951984" y="764704"/>
          <a:ext cx="6063627" cy="592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0721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5542C68-626D-4E5B-932C-4CFA86E2FBEF}"/>
              </a:ext>
            </a:extLst>
          </p:cNvPr>
          <p:cNvGraphicFramePr>
            <a:graphicFrameLocks/>
          </p:cNvGraphicFramePr>
          <p:nvPr>
            <p:extLst>
              <p:ext uri="{D42A27DB-BD31-4B8C-83A1-F6EECF244321}">
                <p14:modId xmlns:p14="http://schemas.microsoft.com/office/powerpoint/2010/main" val="1385097564"/>
              </p:ext>
            </p:extLst>
          </p:nvPr>
        </p:nvGraphicFramePr>
        <p:xfrm>
          <a:off x="-7538" y="836712"/>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91344" y="548680"/>
            <a:ext cx="2016224" cy="830997"/>
          </a:xfrm>
          <a:prstGeom prst="rect">
            <a:avLst/>
          </a:prstGeom>
          <a:noFill/>
          <a:ln>
            <a:solidFill>
              <a:srgbClr val="C4BD97"/>
            </a:solidFill>
          </a:ln>
        </p:spPr>
        <p:txBody>
          <a:bodyPr wrap="square" rtlCol="0">
            <a:spAutoFit/>
          </a:bodyPr>
          <a:lstStyle/>
          <a:p>
            <a:pPr algn="ctr"/>
            <a:r>
              <a:rPr lang="lv-LV" sz="1200" dirty="0">
                <a:effectLst/>
                <a:latin typeface="Arial" panose="020B0604020202020204" pitchFamily="34" charset="0"/>
                <a:ea typeface="Calibri" panose="020F0502020204030204" pitchFamily="34" charset="0"/>
              </a:rPr>
              <a:t>Konkrētā speciālista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kvalifikācija (speciālistam ir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atbilstošs sertifikāts,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izglītības dokumenti)</a:t>
            </a:r>
            <a:endParaRPr lang="lv-LV" sz="1050" noProof="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7928037C-3CD2-42CA-ADCB-60B9CA94B5E5}"/>
              </a:ext>
            </a:extLst>
          </p:cNvPr>
          <p:cNvGraphicFramePr>
            <a:graphicFrameLocks/>
          </p:cNvGraphicFramePr>
          <p:nvPr>
            <p:extLst>
              <p:ext uri="{D42A27DB-BD31-4B8C-83A1-F6EECF244321}">
                <p14:modId xmlns:p14="http://schemas.microsoft.com/office/powerpoint/2010/main" val="113071456"/>
              </p:ext>
            </p:extLst>
          </p:nvPr>
        </p:nvGraphicFramePr>
        <p:xfrm>
          <a:off x="5932013" y="836712"/>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5">
            <a:extLst>
              <a:ext uri="{FF2B5EF4-FFF2-40B4-BE49-F238E27FC236}">
                <a16:creationId xmlns:a16="http://schemas.microsoft.com/office/drawing/2014/main" id="{89F7D1F7-EF84-070F-00DF-4766E34DA064}"/>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5" name="Rectangle 46">
            <a:extLst>
              <a:ext uri="{FF2B5EF4-FFF2-40B4-BE49-F238E27FC236}">
                <a16:creationId xmlns:a16="http://schemas.microsoft.com/office/drawing/2014/main" id="{541F2C14-2BFE-FF81-0735-57A34314F562}"/>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488895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58A516D-4CA4-4462-8809-2FC1F7460D2E}"/>
              </a:ext>
            </a:extLst>
          </p:cNvPr>
          <p:cNvGraphicFramePr>
            <a:graphicFrameLocks/>
          </p:cNvGraphicFramePr>
          <p:nvPr>
            <p:extLst>
              <p:ext uri="{D42A27DB-BD31-4B8C-83A1-F6EECF244321}">
                <p14:modId xmlns:p14="http://schemas.microsoft.com/office/powerpoint/2010/main" val="3588777147"/>
              </p:ext>
            </p:extLst>
          </p:nvPr>
        </p:nvGraphicFramePr>
        <p:xfrm>
          <a:off x="-6288" y="780907"/>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91344" y="620688"/>
            <a:ext cx="1512000" cy="276999"/>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Pakalpojuma cena</a:t>
            </a:r>
          </a:p>
        </p:txBody>
      </p:sp>
      <p:graphicFrame>
        <p:nvGraphicFramePr>
          <p:cNvPr id="7" name="Chart 6">
            <a:extLst>
              <a:ext uri="{FF2B5EF4-FFF2-40B4-BE49-F238E27FC236}">
                <a16:creationId xmlns:a16="http://schemas.microsoft.com/office/drawing/2014/main" id="{C8ED1F21-060D-4650-9ED4-3C96E348FD66}"/>
              </a:ext>
            </a:extLst>
          </p:cNvPr>
          <p:cNvGraphicFramePr>
            <a:graphicFrameLocks/>
          </p:cNvGraphicFramePr>
          <p:nvPr>
            <p:extLst>
              <p:ext uri="{D42A27DB-BD31-4B8C-83A1-F6EECF244321}">
                <p14:modId xmlns:p14="http://schemas.microsoft.com/office/powerpoint/2010/main" val="3186756619"/>
              </p:ext>
            </p:extLst>
          </p:nvPr>
        </p:nvGraphicFramePr>
        <p:xfrm>
          <a:off x="5807968" y="786379"/>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5">
            <a:extLst>
              <a:ext uri="{FF2B5EF4-FFF2-40B4-BE49-F238E27FC236}">
                <a16:creationId xmlns:a16="http://schemas.microsoft.com/office/drawing/2014/main" id="{69C8E7B7-7487-344E-2A8F-C495D1CCC1B5}"/>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4" name="Rectangle 46">
            <a:extLst>
              <a:ext uri="{FF2B5EF4-FFF2-40B4-BE49-F238E27FC236}">
                <a16:creationId xmlns:a16="http://schemas.microsoft.com/office/drawing/2014/main" id="{168583E4-A8E4-032B-6E4B-689521B8E8FB}"/>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2297342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270867C-6023-48B0-A9AF-B5DF02B1A3DF}"/>
              </a:ext>
            </a:extLst>
          </p:cNvPr>
          <p:cNvGraphicFramePr>
            <a:graphicFrameLocks/>
          </p:cNvGraphicFramePr>
          <p:nvPr>
            <p:extLst>
              <p:ext uri="{D42A27DB-BD31-4B8C-83A1-F6EECF244321}">
                <p14:modId xmlns:p14="http://schemas.microsoft.com/office/powerpoint/2010/main" val="2582909163"/>
              </p:ext>
            </p:extLst>
          </p:nvPr>
        </p:nvGraphicFramePr>
        <p:xfrm>
          <a:off x="-6288" y="819758"/>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91344" y="620688"/>
            <a:ext cx="1656184" cy="461665"/>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Iestādes </a:t>
            </a:r>
            <a:br>
              <a:rPr lang="lv-LV" sz="1200" noProof="1">
                <a:latin typeface="Arial" panose="020B0604020202020204" pitchFamily="34" charset="0"/>
                <a:cs typeface="Arial" panose="020B0604020202020204" pitchFamily="34" charset="0"/>
              </a:rPr>
            </a:br>
            <a:r>
              <a:rPr lang="lv-LV" sz="1200" noProof="1">
                <a:latin typeface="Arial" panose="020B0604020202020204" pitchFamily="34" charset="0"/>
                <a:cs typeface="Arial" panose="020B0604020202020204" pitchFamily="34" charset="0"/>
              </a:rPr>
              <a:t>prestižs/reputācija</a:t>
            </a:r>
          </a:p>
        </p:txBody>
      </p:sp>
      <p:graphicFrame>
        <p:nvGraphicFramePr>
          <p:cNvPr id="2" name="Chart 1">
            <a:extLst>
              <a:ext uri="{FF2B5EF4-FFF2-40B4-BE49-F238E27FC236}">
                <a16:creationId xmlns:a16="http://schemas.microsoft.com/office/drawing/2014/main" id="{4C9FE385-2C18-4F4F-AE35-923D6F8AE284}"/>
              </a:ext>
            </a:extLst>
          </p:cNvPr>
          <p:cNvGraphicFramePr>
            <a:graphicFrameLocks/>
          </p:cNvGraphicFramePr>
          <p:nvPr>
            <p:extLst>
              <p:ext uri="{D42A27DB-BD31-4B8C-83A1-F6EECF244321}">
                <p14:modId xmlns:p14="http://schemas.microsoft.com/office/powerpoint/2010/main" val="1337959656"/>
              </p:ext>
            </p:extLst>
          </p:nvPr>
        </p:nvGraphicFramePr>
        <p:xfrm>
          <a:off x="5879976" y="819758"/>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5">
            <a:extLst>
              <a:ext uri="{FF2B5EF4-FFF2-40B4-BE49-F238E27FC236}">
                <a16:creationId xmlns:a16="http://schemas.microsoft.com/office/drawing/2014/main" id="{F3307B7C-DDC3-32E3-B738-F192D975C54A}"/>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5" name="Rectangle 46">
            <a:extLst>
              <a:ext uri="{FF2B5EF4-FFF2-40B4-BE49-F238E27FC236}">
                <a16:creationId xmlns:a16="http://schemas.microsoft.com/office/drawing/2014/main" id="{5D103128-79C6-CEDB-171B-988B8D35932F}"/>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3436315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FE53548-E8FC-4B96-A809-424A56C15454}"/>
              </a:ext>
            </a:extLst>
          </p:cNvPr>
          <p:cNvGraphicFramePr>
            <a:graphicFrameLocks/>
          </p:cNvGraphicFramePr>
          <p:nvPr>
            <p:extLst>
              <p:ext uri="{D42A27DB-BD31-4B8C-83A1-F6EECF244321}">
                <p14:modId xmlns:p14="http://schemas.microsoft.com/office/powerpoint/2010/main" val="532365411"/>
              </p:ext>
            </p:extLst>
          </p:nvPr>
        </p:nvGraphicFramePr>
        <p:xfrm>
          <a:off x="-6288" y="836712"/>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19336" y="548680"/>
            <a:ext cx="2160240" cy="830997"/>
          </a:xfrm>
          <a:prstGeom prst="rect">
            <a:avLst/>
          </a:prstGeom>
          <a:noFill/>
          <a:ln>
            <a:solidFill>
              <a:srgbClr val="C4BD97"/>
            </a:solidFill>
          </a:ln>
        </p:spPr>
        <p:txBody>
          <a:bodyPr wrap="square" rtlCol="0">
            <a:spAutoFit/>
          </a:bodyPr>
          <a:lstStyle/>
          <a:p>
            <a:pPr algn="ctr"/>
            <a:r>
              <a:rPr lang="lv-LV" sz="1200" dirty="0">
                <a:effectLst/>
                <a:latin typeface="Arial" panose="020B0604020202020204" pitchFamily="34" charset="0"/>
                <a:ea typeface="Calibri" panose="020F0502020204030204" pitchFamily="34" charset="0"/>
              </a:rPr>
              <a:t>Iestāde izmanto iekārtas,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kurām tiek veiktas likumā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noteiktās drošības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pārbaudēs</a:t>
            </a:r>
            <a:endParaRPr lang="lv-LV" sz="1050" noProof="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1C4BB970-A0A2-442F-BDFA-C5F18D96BACF}"/>
              </a:ext>
            </a:extLst>
          </p:cNvPr>
          <p:cNvGraphicFramePr>
            <a:graphicFrameLocks/>
          </p:cNvGraphicFramePr>
          <p:nvPr>
            <p:extLst>
              <p:ext uri="{D42A27DB-BD31-4B8C-83A1-F6EECF244321}">
                <p14:modId xmlns:p14="http://schemas.microsoft.com/office/powerpoint/2010/main" val="2679309612"/>
              </p:ext>
            </p:extLst>
          </p:nvPr>
        </p:nvGraphicFramePr>
        <p:xfrm>
          <a:off x="5807968" y="836712"/>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5">
            <a:extLst>
              <a:ext uri="{FF2B5EF4-FFF2-40B4-BE49-F238E27FC236}">
                <a16:creationId xmlns:a16="http://schemas.microsoft.com/office/drawing/2014/main" id="{038D5120-E4A7-BAE5-636C-BB706F767CE9}"/>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5" name="Rectangle 46">
            <a:extLst>
              <a:ext uri="{FF2B5EF4-FFF2-40B4-BE49-F238E27FC236}">
                <a16:creationId xmlns:a16="http://schemas.microsoft.com/office/drawing/2014/main" id="{994F1B37-FE01-A83C-8822-56B53A6592E6}"/>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3268415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812E3B1-AF36-4643-B833-BEEB571D176C}"/>
              </a:ext>
            </a:extLst>
          </p:cNvPr>
          <p:cNvGraphicFramePr>
            <a:graphicFrameLocks/>
          </p:cNvGraphicFramePr>
          <p:nvPr>
            <p:extLst>
              <p:ext uri="{D42A27DB-BD31-4B8C-83A1-F6EECF244321}">
                <p14:modId xmlns:p14="http://schemas.microsoft.com/office/powerpoint/2010/main" val="3745951609"/>
              </p:ext>
            </p:extLst>
          </p:nvPr>
        </p:nvGraphicFramePr>
        <p:xfrm>
          <a:off x="10942" y="764704"/>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19336" y="548680"/>
            <a:ext cx="2160240" cy="769441"/>
          </a:xfrm>
          <a:prstGeom prst="rect">
            <a:avLst/>
          </a:prstGeom>
          <a:noFill/>
          <a:ln>
            <a:solidFill>
              <a:srgbClr val="C4BD97"/>
            </a:solidFill>
          </a:ln>
        </p:spPr>
        <p:txBody>
          <a:bodyPr wrap="square" rtlCol="0">
            <a:spAutoFit/>
          </a:bodyPr>
          <a:lstStyle/>
          <a:p>
            <a:pPr algn="ctr"/>
            <a:r>
              <a:rPr lang="lv-LV" sz="1100" dirty="0">
                <a:effectLst/>
                <a:latin typeface="Arial" panose="020B0604020202020204" pitchFamily="34" charset="0"/>
                <a:ea typeface="Calibri" panose="020F0502020204030204" pitchFamily="34" charset="0"/>
              </a:rPr>
              <a:t>Iestāde ir reģistrēta atbilstošā </a:t>
            </a:r>
            <a:br>
              <a:rPr lang="lv-LV" sz="1100" dirty="0">
                <a:effectLst/>
                <a:latin typeface="Arial" panose="020B0604020202020204" pitchFamily="34" charset="0"/>
                <a:ea typeface="Calibri" panose="020F0502020204030204" pitchFamily="34" charset="0"/>
              </a:rPr>
            </a:br>
            <a:r>
              <a:rPr lang="lv-LV" sz="1100" dirty="0">
                <a:effectLst/>
                <a:latin typeface="Arial" panose="020B0604020202020204" pitchFamily="34" charset="0"/>
                <a:ea typeface="Calibri" panose="020F0502020204030204" pitchFamily="34" charset="0"/>
              </a:rPr>
              <a:t>nozares reģistrā (ārstniecības </a:t>
            </a:r>
            <a:br>
              <a:rPr lang="lv-LV" sz="1100" dirty="0">
                <a:effectLst/>
                <a:latin typeface="Arial" panose="020B0604020202020204" pitchFamily="34" charset="0"/>
                <a:ea typeface="Calibri" panose="020F0502020204030204" pitchFamily="34" charset="0"/>
              </a:rPr>
            </a:br>
            <a:r>
              <a:rPr lang="lv-LV" sz="1100" dirty="0">
                <a:effectLst/>
                <a:latin typeface="Arial" panose="020B0604020202020204" pitchFamily="34" charset="0"/>
                <a:ea typeface="Calibri" panose="020F0502020204030204" pitchFamily="34" charset="0"/>
              </a:rPr>
              <a:t>vai skaistumkopšanas </a:t>
            </a:r>
            <a:br>
              <a:rPr lang="lv-LV" sz="1100" dirty="0">
                <a:effectLst/>
                <a:latin typeface="Arial" panose="020B0604020202020204" pitchFamily="34" charset="0"/>
                <a:ea typeface="Calibri" panose="020F0502020204030204" pitchFamily="34" charset="0"/>
              </a:rPr>
            </a:br>
            <a:r>
              <a:rPr lang="lv-LV" sz="1100" dirty="0">
                <a:effectLst/>
                <a:latin typeface="Arial" panose="020B0604020202020204" pitchFamily="34" charset="0"/>
                <a:ea typeface="Calibri" panose="020F0502020204030204" pitchFamily="34" charset="0"/>
              </a:rPr>
              <a:t>iestādes reģistrā)</a:t>
            </a:r>
            <a:endParaRPr lang="lv-LV" sz="1000" noProof="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266DD3D1-BD31-434C-894A-0CF804B213D9}"/>
              </a:ext>
            </a:extLst>
          </p:cNvPr>
          <p:cNvGraphicFramePr>
            <a:graphicFrameLocks/>
          </p:cNvGraphicFramePr>
          <p:nvPr>
            <p:extLst>
              <p:ext uri="{D42A27DB-BD31-4B8C-83A1-F6EECF244321}">
                <p14:modId xmlns:p14="http://schemas.microsoft.com/office/powerpoint/2010/main" val="1623408906"/>
              </p:ext>
            </p:extLst>
          </p:nvPr>
        </p:nvGraphicFramePr>
        <p:xfrm>
          <a:off x="5986334" y="764704"/>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5">
            <a:extLst>
              <a:ext uri="{FF2B5EF4-FFF2-40B4-BE49-F238E27FC236}">
                <a16:creationId xmlns:a16="http://schemas.microsoft.com/office/drawing/2014/main" id="{2689B961-6F7B-FCA4-D6D4-727D1CE993B2}"/>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2" name="Rectangle 46">
            <a:extLst>
              <a:ext uri="{FF2B5EF4-FFF2-40B4-BE49-F238E27FC236}">
                <a16:creationId xmlns:a16="http://schemas.microsoft.com/office/drawing/2014/main" id="{8A9A651B-30E6-2E0A-0A4C-0A4FFB729A8A}"/>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 (skat.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334431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12586"/>
            <a:ext cx="12192000" cy="432048"/>
          </a:xfrm>
          <a:prstGeom prst="rect">
            <a:avLst/>
          </a:prstGeom>
          <a:solidFill>
            <a:srgbClr val="C4BD97"/>
          </a:solidFill>
          <a:ln>
            <a:noFill/>
          </a:ln>
        </p:spPr>
        <p:txBody>
          <a:bodyPr anchor="ctr"/>
          <a:lstStyle/>
          <a:p>
            <a:pPr>
              <a:spcAft>
                <a:spcPct val="30000"/>
              </a:spcAft>
            </a:pPr>
            <a:r>
              <a:rPr lang="lv-LV" altLang="ko-KR" sz="2400" b="1" noProof="1">
                <a:latin typeface="Arial Narrow" panose="020B0606020202030204" pitchFamily="34" charset="0"/>
              </a:rPr>
              <a:t>Respondenšu sociāli demogrāfiskais profils</a:t>
            </a:r>
            <a:endParaRPr lang="lv-LV" altLang="lv-LV" sz="2400" b="1" noProof="1">
              <a:latin typeface="Arial Narrow" panose="020B0606020202030204" pitchFamily="34" charset="0"/>
            </a:endParaRPr>
          </a:p>
        </p:txBody>
      </p:sp>
      <p:sp>
        <p:nvSpPr>
          <p:cNvPr id="9" name="TextBox 7">
            <a:extLst>
              <a:ext uri="{FF2B5EF4-FFF2-40B4-BE49-F238E27FC236}">
                <a16:creationId xmlns:a16="http://schemas.microsoft.com/office/drawing/2014/main" id="{0E7399CE-8E09-736C-5BDE-F6D7CA895288}"/>
              </a:ext>
            </a:extLst>
          </p:cNvPr>
          <p:cNvSpPr txBox="1">
            <a:spLocks noChangeArrowheads="1"/>
          </p:cNvSpPr>
          <p:nvPr/>
        </p:nvSpPr>
        <p:spPr bwMode="auto">
          <a:xfrm>
            <a:off x="6127998" y="5055098"/>
            <a:ext cx="507655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tx1"/>
                </a:solidFill>
                <a:latin typeface="Tahoma" panose="020B0604030504040204" pitchFamily="34" charset="0"/>
              </a:defRPr>
            </a:lvl1pPr>
            <a:lvl2pPr marL="742950" indent="-285750">
              <a:defRPr sz="4400" b="1">
                <a:solidFill>
                  <a:schemeClr val="tx1"/>
                </a:solidFill>
                <a:latin typeface="Tahoma" panose="020B0604030504040204" pitchFamily="34" charset="0"/>
              </a:defRPr>
            </a:lvl2pPr>
            <a:lvl3pPr marL="1143000" indent="-228600">
              <a:defRPr sz="4400" b="1">
                <a:solidFill>
                  <a:schemeClr val="tx1"/>
                </a:solidFill>
                <a:latin typeface="Tahoma" panose="020B0604030504040204" pitchFamily="34" charset="0"/>
              </a:defRPr>
            </a:lvl3pPr>
            <a:lvl4pPr marL="1600200" indent="-228600">
              <a:defRPr sz="4400" b="1">
                <a:solidFill>
                  <a:schemeClr val="tx1"/>
                </a:solidFill>
                <a:latin typeface="Tahoma" panose="020B0604030504040204" pitchFamily="34" charset="0"/>
              </a:defRPr>
            </a:lvl4pPr>
            <a:lvl5pPr marL="2057400" indent="-228600">
              <a:defRPr sz="4400" b="1">
                <a:solidFill>
                  <a:schemeClr val="tx1"/>
                </a:solidFill>
                <a:latin typeface="Tahoma" panose="020B0604030504040204" pitchFamily="34" charset="0"/>
              </a:defRPr>
            </a:lvl5pPr>
            <a:lvl6pPr marL="2514600" indent="-228600" eaLnBrk="0" fontAlgn="base" hangingPunct="0">
              <a:spcBef>
                <a:spcPct val="0"/>
              </a:spcBef>
              <a:spcAft>
                <a:spcPct val="0"/>
              </a:spcAft>
              <a:defRPr sz="4400" b="1">
                <a:solidFill>
                  <a:schemeClr val="tx1"/>
                </a:solidFill>
                <a:latin typeface="Tahoma" panose="020B0604030504040204" pitchFamily="34" charset="0"/>
              </a:defRPr>
            </a:lvl6pPr>
            <a:lvl7pPr marL="2971800" indent="-228600" eaLnBrk="0" fontAlgn="base" hangingPunct="0">
              <a:spcBef>
                <a:spcPct val="0"/>
              </a:spcBef>
              <a:spcAft>
                <a:spcPct val="0"/>
              </a:spcAft>
              <a:defRPr sz="4400" b="1">
                <a:solidFill>
                  <a:schemeClr val="tx1"/>
                </a:solidFill>
                <a:latin typeface="Tahoma" panose="020B0604030504040204" pitchFamily="34" charset="0"/>
              </a:defRPr>
            </a:lvl7pPr>
            <a:lvl8pPr marL="3429000" indent="-228600" eaLnBrk="0" fontAlgn="base" hangingPunct="0">
              <a:spcBef>
                <a:spcPct val="0"/>
              </a:spcBef>
              <a:spcAft>
                <a:spcPct val="0"/>
              </a:spcAft>
              <a:defRPr sz="4400" b="1">
                <a:solidFill>
                  <a:schemeClr val="tx1"/>
                </a:solidFill>
                <a:latin typeface="Tahoma" panose="020B0604030504040204" pitchFamily="34" charset="0"/>
              </a:defRPr>
            </a:lvl8pPr>
            <a:lvl9pPr marL="3886200" indent="-228600" eaLnBrk="0" fontAlgn="base" hangingPunct="0">
              <a:spcBef>
                <a:spcPct val="0"/>
              </a:spcBef>
              <a:spcAft>
                <a:spcPct val="0"/>
              </a:spcAft>
              <a:defRPr sz="4400" b="1">
                <a:solidFill>
                  <a:schemeClr val="tx1"/>
                </a:solidFill>
                <a:latin typeface="Tahoma" panose="020B0604030504040204" pitchFamily="34" charset="0"/>
              </a:defRPr>
            </a:lvl9pPr>
          </a:lstStyle>
          <a:p>
            <a:r>
              <a:rPr lang="lv-LV" altLang="lv-LV" sz="900" b="0" noProof="1">
                <a:latin typeface="Arial" panose="020B0604020202020204" pitchFamily="34" charset="0"/>
                <a:cs typeface="Arial" panose="020B0604020202020204" pitchFamily="34" charset="0"/>
              </a:rPr>
              <a:t>Bāze: visas respondentes</a:t>
            </a:r>
            <a:br>
              <a:rPr lang="lv-LV" altLang="lv-LV" sz="900" b="0" noProof="1">
                <a:latin typeface="Arial" panose="020B0604020202020204" pitchFamily="34" charset="0"/>
                <a:cs typeface="Arial" panose="020B0604020202020204" pitchFamily="34" charset="0"/>
              </a:rPr>
            </a:br>
            <a:endParaRPr lang="lv-LV" altLang="lv-LV" sz="900" b="0" noProof="1">
              <a:latin typeface="Arial" panose="020B0604020202020204" pitchFamily="34" charset="0"/>
              <a:cs typeface="Arial" panose="020B0604020202020204" pitchFamily="34" charset="0"/>
            </a:endParaRPr>
          </a:p>
          <a:p>
            <a:r>
              <a:rPr lang="lv-LV" altLang="lv-LV" sz="900" b="0" i="1" noProof="1">
                <a:latin typeface="Arial" panose="020B0604020202020204" pitchFamily="34" charset="0"/>
                <a:cs typeface="Arial" panose="020B0604020202020204" pitchFamily="34" charset="0"/>
              </a:rPr>
              <a:t>* Turpmāk analīzē konkrētā vecuma grupa ir apvienota ar vecuma grupu «25–34 gadi», jo </a:t>
            </a:r>
            <a:br>
              <a:rPr lang="lv-LV" altLang="lv-LV" sz="900" b="0" i="1" noProof="1">
                <a:latin typeface="Arial" panose="020B0604020202020204" pitchFamily="34" charset="0"/>
                <a:cs typeface="Arial" panose="020B0604020202020204" pitchFamily="34" charset="0"/>
              </a:rPr>
            </a:br>
            <a:r>
              <a:rPr lang="lv-LV" altLang="lv-LV" sz="900" b="0" i="1" noProof="1">
                <a:latin typeface="Arial" panose="020B0604020202020204" pitchFamily="34" charset="0"/>
                <a:cs typeface="Arial" panose="020B0604020202020204" pitchFamily="34" charset="0"/>
              </a:rPr>
              <a:t>respondenšu skaits ir nepietiekams padziļinātai rezultātu analīzei</a:t>
            </a:r>
            <a:br>
              <a:rPr lang="lv-LV" altLang="lv-LV" sz="900" b="0" i="1" noProof="1">
                <a:latin typeface="Arial" panose="020B0604020202020204" pitchFamily="34" charset="0"/>
                <a:cs typeface="Arial" panose="020B0604020202020204" pitchFamily="34" charset="0"/>
              </a:rPr>
            </a:br>
            <a:endParaRPr lang="lv-LV" altLang="lv-LV" sz="900" b="0" i="1" noProof="1">
              <a:latin typeface="Arial" panose="020B0604020202020204" pitchFamily="34" charset="0"/>
              <a:cs typeface="Arial" panose="020B0604020202020204" pitchFamily="34" charset="0"/>
            </a:endParaRPr>
          </a:p>
          <a:p>
            <a:r>
              <a:rPr lang="lv-LV" altLang="lv-LV" sz="900" b="0" i="1" noProof="1">
                <a:latin typeface="Arial" panose="020B0604020202020204" pitchFamily="34" charset="0"/>
                <a:cs typeface="Arial" panose="020B0604020202020204" pitchFamily="34" charset="0"/>
              </a:rPr>
              <a:t>** Turpmāk analīzē konkrētā vecuma grupa ir apvienota ar vecuma grupu «45–54 gadi», jo </a:t>
            </a:r>
            <a:br>
              <a:rPr lang="lv-LV" altLang="lv-LV" sz="900" b="0" i="1" noProof="1">
                <a:latin typeface="Arial" panose="020B0604020202020204" pitchFamily="34" charset="0"/>
                <a:cs typeface="Arial" panose="020B0604020202020204" pitchFamily="34" charset="0"/>
              </a:rPr>
            </a:br>
            <a:r>
              <a:rPr lang="lv-LV" altLang="lv-LV" sz="900" b="0" i="1" noProof="1">
                <a:latin typeface="Arial" panose="020B0604020202020204" pitchFamily="34" charset="0"/>
                <a:cs typeface="Arial" panose="020B0604020202020204" pitchFamily="34" charset="0"/>
              </a:rPr>
              <a:t>respondenšu skaits ir nepietiekams padziļinātai rezultātu analīzei</a:t>
            </a:r>
          </a:p>
        </p:txBody>
      </p:sp>
      <p:graphicFrame>
        <p:nvGraphicFramePr>
          <p:cNvPr id="2" name="Table 1">
            <a:extLst>
              <a:ext uri="{FF2B5EF4-FFF2-40B4-BE49-F238E27FC236}">
                <a16:creationId xmlns:a16="http://schemas.microsoft.com/office/drawing/2014/main" id="{852FDA03-803D-1152-4F82-B5D92CE4A46B}"/>
              </a:ext>
            </a:extLst>
          </p:cNvPr>
          <p:cNvGraphicFramePr>
            <a:graphicFrameLocks noGrp="1"/>
          </p:cNvGraphicFramePr>
          <p:nvPr>
            <p:extLst>
              <p:ext uri="{D42A27DB-BD31-4B8C-83A1-F6EECF244321}">
                <p14:modId xmlns:p14="http://schemas.microsoft.com/office/powerpoint/2010/main" val="2100195838"/>
              </p:ext>
            </p:extLst>
          </p:nvPr>
        </p:nvGraphicFramePr>
        <p:xfrm>
          <a:off x="911424" y="692696"/>
          <a:ext cx="5040000" cy="4930567"/>
        </p:xfrm>
        <a:graphic>
          <a:graphicData uri="http://schemas.openxmlformats.org/drawingml/2006/table">
            <a:tbl>
              <a:tblPr firstRow="1" bandRow="1">
                <a:tableStyleId>{93296810-A885-4BE3-A3E7-6D5BEEA58F35}</a:tableStyleId>
              </a:tblPr>
              <a:tblGrid>
                <a:gridCol w="1426414">
                  <a:extLst>
                    <a:ext uri="{9D8B030D-6E8A-4147-A177-3AD203B41FA5}">
                      <a16:colId xmlns:a16="http://schemas.microsoft.com/office/drawing/2014/main" val="20000"/>
                    </a:ext>
                  </a:extLst>
                </a:gridCol>
                <a:gridCol w="2335714">
                  <a:extLst>
                    <a:ext uri="{9D8B030D-6E8A-4147-A177-3AD203B41FA5}">
                      <a16:colId xmlns:a16="http://schemas.microsoft.com/office/drawing/2014/main" val="20001"/>
                    </a:ext>
                  </a:extLst>
                </a:gridCol>
                <a:gridCol w="638936">
                  <a:extLst>
                    <a:ext uri="{9D8B030D-6E8A-4147-A177-3AD203B41FA5}">
                      <a16:colId xmlns:a16="http://schemas.microsoft.com/office/drawing/2014/main" val="20002"/>
                    </a:ext>
                  </a:extLst>
                </a:gridCol>
                <a:gridCol w="638936">
                  <a:extLst>
                    <a:ext uri="{9D8B030D-6E8A-4147-A177-3AD203B41FA5}">
                      <a16:colId xmlns:a16="http://schemas.microsoft.com/office/drawing/2014/main" val="20003"/>
                    </a:ext>
                  </a:extLst>
                </a:gridCol>
              </a:tblGrid>
              <a:tr h="180000">
                <a:tc gridSpan="4">
                  <a:txBody>
                    <a:bodyPr/>
                    <a:lstStyle/>
                    <a:p>
                      <a:pPr algn="r" fontAlgn="b"/>
                      <a:r>
                        <a:rPr lang="lv-LV" sz="1000" u="none" strike="noStrike" noProof="1">
                          <a:solidFill>
                            <a:schemeClr val="tx1"/>
                          </a:solidFill>
                          <a:effectLst/>
                          <a:latin typeface="Arial" panose="020B0604020202020204" pitchFamily="34" charset="0"/>
                          <a:cs typeface="Arial" panose="020B0604020202020204" pitchFamily="34" charset="0"/>
                        </a:rPr>
                        <a:t>VISAS RESPONDENTES</a:t>
                      </a:r>
                      <a:endParaRPr lang="en-GB" sz="1000" b="1" i="0" u="none" strike="noStrike" noProof="1">
                        <a:solidFill>
                          <a:schemeClr val="tx1"/>
                        </a:solidFill>
                        <a:effectLst/>
                        <a:latin typeface="Arial" panose="020B0604020202020204" pitchFamily="34" charset="0"/>
                        <a:cs typeface="Arial" panose="020B0604020202020204" pitchFamily="34" charset="0"/>
                      </a:endParaRPr>
                    </a:p>
                  </a:txBody>
                  <a:tcPr marL="9525" marR="9525" marT="9521" marB="0" anchor="ctr">
                    <a:solidFill>
                      <a:srgbClr val="C4BD97"/>
                    </a:solidFill>
                  </a:tcPr>
                </a:tc>
                <a:tc hMerge="1">
                  <a:txBody>
                    <a:bodyPr/>
                    <a:lstStyle/>
                    <a:p>
                      <a:pPr algn="l" fontAlgn="b"/>
                      <a:endParaRPr lang="en-GB"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GB"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GB"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80000">
                <a:tc>
                  <a:txBody>
                    <a:bodyPr/>
                    <a:lstStyle/>
                    <a:p>
                      <a:pPr algn="l" fontAlgn="b"/>
                      <a:r>
                        <a:rPr lang="en-GB" sz="1000" u="none" strike="noStrike" noProof="1">
                          <a:effectLst/>
                          <a:latin typeface="Arial" panose="020B0604020202020204" pitchFamily="34" charset="0"/>
                          <a:cs typeface="Arial" panose="020B0604020202020204" pitchFamily="34" charset="0"/>
                        </a:rPr>
                        <a:t> </a:t>
                      </a:r>
                      <a:endParaRPr lang="en-GB" sz="1000" b="0" i="0" u="none" strike="noStrike" noProof="1">
                        <a:solidFill>
                          <a:srgbClr val="000000"/>
                        </a:solidFill>
                        <a:effectLst/>
                        <a:latin typeface="Arial" panose="020B0604020202020204" pitchFamily="34" charset="0"/>
                        <a:cs typeface="Arial" panose="020B0604020202020204" pitchFamily="34" charset="0"/>
                      </a:endParaRPr>
                    </a:p>
                  </a:txBody>
                  <a:tcPr marL="9525" marR="9525" marT="9521" marB="0" anchor="ctr">
                    <a:solidFill>
                      <a:srgbClr val="D6D1B6"/>
                    </a:solidFill>
                  </a:tcPr>
                </a:tc>
                <a:tc>
                  <a:txBody>
                    <a:bodyPr/>
                    <a:lstStyle/>
                    <a:p>
                      <a:pPr algn="l" fontAlgn="b"/>
                      <a:r>
                        <a:rPr lang="en-GB" sz="1000" u="none" strike="noStrike" noProof="1">
                          <a:solidFill>
                            <a:schemeClr val="tx1"/>
                          </a:solidFill>
                          <a:effectLst/>
                          <a:latin typeface="Arial" panose="020B0604020202020204" pitchFamily="34" charset="0"/>
                          <a:cs typeface="Arial" panose="020B0604020202020204" pitchFamily="34" charset="0"/>
                        </a:rPr>
                        <a:t>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1" marB="0" anchor="ctr">
                    <a:solidFill>
                      <a:srgbClr val="D6D1B6"/>
                    </a:solidFill>
                  </a:tcPr>
                </a:tc>
                <a:tc>
                  <a:txBody>
                    <a:bodyPr/>
                    <a:lstStyle/>
                    <a:p>
                      <a:pPr algn="ctr" fontAlgn="b"/>
                      <a:r>
                        <a:rPr lang="en-GB" sz="1000" u="none" strike="noStrike" noProof="1">
                          <a:solidFill>
                            <a:schemeClr val="tx1"/>
                          </a:solidFill>
                          <a:effectLst/>
                          <a:latin typeface="Arial" panose="020B0604020202020204" pitchFamily="34" charset="0"/>
                          <a:cs typeface="Arial" panose="020B0604020202020204" pitchFamily="34" charset="0"/>
                        </a:rPr>
                        <a:t>Skaits</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1" marB="0" anchor="ctr">
                    <a:solidFill>
                      <a:srgbClr val="D6D1B6"/>
                    </a:solidFill>
                  </a:tcPr>
                </a:tc>
                <a:tc>
                  <a:txBody>
                    <a:bodyPr/>
                    <a:lstStyle/>
                    <a:p>
                      <a:pPr algn="ctr" fontAlgn="b"/>
                      <a:r>
                        <a:rPr lang="en-GB" sz="1000" u="none" strike="noStrike" noProof="1">
                          <a:solidFill>
                            <a:schemeClr val="tx1"/>
                          </a:solidFill>
                          <a:effectLst/>
                          <a:latin typeface="Arial" panose="020B0604020202020204" pitchFamily="34" charset="0"/>
                          <a:cs typeface="Arial" panose="020B0604020202020204" pitchFamily="34" charset="0"/>
                        </a:rPr>
                        <a:t>Kol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1" marB="0" anchor="ctr">
                    <a:solidFill>
                      <a:srgbClr val="D6D1B6"/>
                    </a:solidFill>
                  </a:tcPr>
                </a:tc>
                <a:extLst>
                  <a:ext uri="{0D108BD9-81ED-4DB2-BD59-A6C34878D82A}">
                    <a16:rowId xmlns:a16="http://schemas.microsoft.com/office/drawing/2014/main" val="10001"/>
                  </a:ext>
                </a:extLst>
              </a:tr>
              <a:tr h="180000">
                <a:tc>
                  <a:txBody>
                    <a:bodyPr/>
                    <a:lstStyle/>
                    <a:p>
                      <a:pPr algn="l" fontAlgn="t"/>
                      <a:r>
                        <a:rPr lang="en-GB" sz="1000" u="none" strike="noStrike" noProof="1">
                          <a:effectLst/>
                          <a:latin typeface="Arial" panose="020B0604020202020204" pitchFamily="34" charset="0"/>
                          <a:cs typeface="Arial" panose="020B0604020202020204" pitchFamily="34" charset="0"/>
                        </a:rPr>
                        <a:t>KOPĀ</a:t>
                      </a:r>
                    </a:p>
                  </a:txBody>
                  <a:tcPr marL="9525" marR="9525" marT="9521" marB="0" anchor="ctr">
                    <a:solidFill>
                      <a:srgbClr val="E7E5D6"/>
                    </a:solidFill>
                  </a:tcPr>
                </a:tc>
                <a:tc>
                  <a:txBody>
                    <a:bodyPr/>
                    <a:lstStyle/>
                    <a:p>
                      <a:pPr algn="l" fontAlgn="t"/>
                      <a:endParaRPr lang="en-GB" sz="1000" b="1" i="0" u="none" strike="noStrike" noProof="1">
                        <a:solidFill>
                          <a:schemeClr val="tx1"/>
                        </a:solidFill>
                        <a:effectLst/>
                        <a:latin typeface="Arial" panose="020B0604020202020204" pitchFamily="34" charset="0"/>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761</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100,0</a:t>
                      </a:r>
                    </a:p>
                  </a:txBody>
                  <a:tcPr marL="9525" marR="9525" marT="9525" marB="0" anchor="ctr">
                    <a:solidFill>
                      <a:srgbClr val="E7E5D6"/>
                    </a:solidFill>
                  </a:tcPr>
                </a:tc>
                <a:extLst>
                  <a:ext uri="{0D108BD9-81ED-4DB2-BD59-A6C34878D82A}">
                    <a16:rowId xmlns:a16="http://schemas.microsoft.com/office/drawing/2014/main" val="10002"/>
                  </a:ext>
                </a:extLst>
              </a:tr>
              <a:tr h="180000">
                <a:tc>
                  <a:txBody>
                    <a:bodyPr/>
                    <a:lstStyle/>
                    <a:p>
                      <a:pPr algn="l" fontAlgn="t"/>
                      <a:r>
                        <a:rPr lang="lv-LV" sz="900" b="0" i="0" u="none" strike="noStrike" dirty="0">
                          <a:solidFill>
                            <a:srgbClr val="000000"/>
                          </a:solidFill>
                          <a:effectLst/>
                          <a:latin typeface="Arial" panose="020B0604020202020204" pitchFamily="34" charset="0"/>
                        </a:rPr>
                        <a:t>DZIMUMS</a:t>
                      </a:r>
                      <a:endParaRPr lang="en-GB" sz="900" b="0" i="0" u="none" strike="noStrike" dirty="0">
                        <a:solidFill>
                          <a:srgbClr val="000000"/>
                        </a:solidFill>
                        <a:effectLst/>
                        <a:latin typeface="Arial" panose="020B0604020202020204" pitchFamily="34" charset="0"/>
                      </a:endParaRPr>
                    </a:p>
                  </a:txBody>
                  <a:tcPr marL="9525" marR="9525" marT="9525" marB="0" anchor="ctr">
                    <a:solidFill>
                      <a:srgbClr val="D6D1B6"/>
                    </a:solidFill>
                  </a:tcPr>
                </a:tc>
                <a:tc>
                  <a:txBody>
                    <a:bodyPr/>
                    <a:lstStyle/>
                    <a:p>
                      <a:pPr marL="0" algn="just"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Sieviete</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761</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100,0</a:t>
                      </a:r>
                    </a:p>
                  </a:txBody>
                  <a:tcPr marL="9525" marR="9525" marT="9525" marB="0" anchor="ctr">
                    <a:solidFill>
                      <a:srgbClr val="D6D1B6"/>
                    </a:solidFill>
                  </a:tcPr>
                </a:tc>
                <a:extLst>
                  <a:ext uri="{0D108BD9-81ED-4DB2-BD59-A6C34878D82A}">
                    <a16:rowId xmlns:a16="http://schemas.microsoft.com/office/drawing/2014/main" val="10004"/>
                  </a:ext>
                </a:extLst>
              </a:tr>
              <a:tr h="180000">
                <a:tc rowSpan="5">
                  <a:txBody>
                    <a:bodyPr/>
                    <a:lstStyle/>
                    <a:p>
                      <a:pPr marL="0" algn="l" defTabSz="914400" rtl="0" eaLnBrk="1" fontAlgn="t" latinLnBrk="0" hangingPunct="1"/>
                      <a:r>
                        <a:rPr lang="en-GB" sz="1000" u="none" strike="noStrike" kern="1200" noProof="1">
                          <a:effectLst/>
                          <a:latin typeface="Arial" panose="020B0604020202020204" pitchFamily="34" charset="0"/>
                          <a:cs typeface="Arial" panose="020B0604020202020204" pitchFamily="34" charset="0"/>
                        </a:rPr>
                        <a:t>VECUMS</a:t>
                      </a:r>
                    </a:p>
                  </a:txBody>
                  <a:tcPr marL="9525" marR="9525" marT="9521" marB="0" anchor="ctr">
                    <a:solidFill>
                      <a:srgbClr val="D6D1B6"/>
                    </a:solidFill>
                  </a:tcPr>
                </a:tc>
                <a:tc>
                  <a:txBody>
                    <a:bodyPr/>
                    <a:lstStyle/>
                    <a:p>
                      <a:pPr algn="l" fontAlgn="ctr"/>
                      <a:r>
                        <a:rPr lang="lv-LV" sz="1000" b="0" i="0" u="none" strike="noStrike" dirty="0">
                          <a:solidFill>
                            <a:schemeClr val="tx1"/>
                          </a:solidFill>
                          <a:effectLst/>
                          <a:latin typeface="Arial" panose="020B0604020202020204" pitchFamily="34" charset="0"/>
                          <a:cs typeface="Arial" panose="020B0604020202020204" pitchFamily="34" charset="0"/>
                        </a:rPr>
                        <a:t>18–24 gadi*</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44</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5,8</a:t>
                      </a:r>
                    </a:p>
                  </a:txBody>
                  <a:tcPr marL="9525" marR="9525" marT="9525" marB="0" anchor="ctr">
                    <a:solidFill>
                      <a:srgbClr val="E7E5D6"/>
                    </a:solidFill>
                  </a:tcPr>
                </a:tc>
                <a:extLst>
                  <a:ext uri="{0D108BD9-81ED-4DB2-BD59-A6C34878D82A}">
                    <a16:rowId xmlns:a16="http://schemas.microsoft.com/office/drawing/2014/main" val="3753451462"/>
                  </a:ext>
                </a:extLst>
              </a:tr>
              <a:tr h="180000">
                <a:tc vMerge="1">
                  <a:txBody>
                    <a:bodyPr/>
                    <a:lstStyle/>
                    <a:p>
                      <a:pPr marL="0" algn="l" defTabSz="914400" rtl="0" eaLnBrk="1" fontAlgn="t" latinLnBrk="0" hangingPunct="1"/>
                      <a:r>
                        <a:rPr lang="en-GB" sz="900" u="none" strike="noStrike" kern="1200" noProof="1">
                          <a:effectLst/>
                          <a:latin typeface="Arial" panose="020B0604020202020204" pitchFamily="34" charset="0"/>
                          <a:cs typeface="Arial" panose="020B0604020202020204" pitchFamily="34" charset="0"/>
                        </a:rPr>
                        <a:t>VECUMS</a:t>
                      </a:r>
                    </a:p>
                  </a:txBody>
                  <a:tcPr marL="9525" marR="9525" marT="9521" marB="0">
                    <a:solidFill>
                      <a:srgbClr val="CDC805">
                        <a:alpha val="30196"/>
                      </a:srgbClr>
                    </a:solidFill>
                  </a:tcPr>
                </a:tc>
                <a:tc>
                  <a:txBody>
                    <a:bodyPr/>
                    <a:lstStyle/>
                    <a:p>
                      <a:pPr algn="l" fontAlgn="ctr"/>
                      <a:r>
                        <a:rPr lang="lv-LV" sz="1000" b="0" i="0" u="none" strike="noStrike" dirty="0">
                          <a:solidFill>
                            <a:schemeClr val="tx1"/>
                          </a:solidFill>
                          <a:effectLst/>
                          <a:latin typeface="Arial" panose="020B0604020202020204" pitchFamily="34" charset="0"/>
                          <a:cs typeface="Arial" panose="020B0604020202020204" pitchFamily="34" charset="0"/>
                        </a:rPr>
                        <a:t>25–34 gadi</a:t>
                      </a:r>
                    </a:p>
                  </a:txBody>
                  <a:tcPr marL="9525" marR="9525" marT="9525"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229</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30,1</a:t>
                      </a:r>
                    </a:p>
                  </a:txBody>
                  <a:tcPr marL="9525" marR="9525" marT="9525" marB="0" anchor="ctr">
                    <a:solidFill>
                      <a:srgbClr val="D6D1B6"/>
                    </a:solidFill>
                  </a:tcPr>
                </a:tc>
                <a:extLst>
                  <a:ext uri="{0D108BD9-81ED-4DB2-BD59-A6C34878D82A}">
                    <a16:rowId xmlns:a16="http://schemas.microsoft.com/office/drawing/2014/main" val="10005"/>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lv-LV" sz="1000" b="0" i="0" u="none" strike="noStrike" dirty="0">
                          <a:solidFill>
                            <a:schemeClr val="tx1"/>
                          </a:solidFill>
                          <a:effectLst/>
                          <a:latin typeface="Arial" panose="020B0604020202020204" pitchFamily="34" charset="0"/>
                          <a:cs typeface="Arial" panose="020B0604020202020204" pitchFamily="34" charset="0"/>
                        </a:rPr>
                        <a:t>35–44 gadi</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242</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31,8</a:t>
                      </a:r>
                    </a:p>
                  </a:txBody>
                  <a:tcPr marL="9525" marR="9525" marT="9525" marB="0" anchor="ctr">
                    <a:solidFill>
                      <a:srgbClr val="E7E5D6"/>
                    </a:solidFill>
                  </a:tcPr>
                </a:tc>
                <a:extLst>
                  <a:ext uri="{0D108BD9-81ED-4DB2-BD59-A6C34878D82A}">
                    <a16:rowId xmlns:a16="http://schemas.microsoft.com/office/drawing/2014/main" val="10006"/>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lv-LV" sz="1000" b="0" i="0" u="none" strike="noStrike" dirty="0">
                          <a:solidFill>
                            <a:schemeClr val="tx1"/>
                          </a:solidFill>
                          <a:effectLst/>
                          <a:latin typeface="Arial" panose="020B0604020202020204" pitchFamily="34" charset="0"/>
                          <a:cs typeface="Arial" panose="020B0604020202020204" pitchFamily="34" charset="0"/>
                        </a:rPr>
                        <a:t>45–54 gadi</a:t>
                      </a:r>
                    </a:p>
                  </a:txBody>
                  <a:tcPr marL="9525" marR="9525" marT="9525"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189</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24,8</a:t>
                      </a:r>
                    </a:p>
                  </a:txBody>
                  <a:tcPr marL="9525" marR="9525" marT="9525" marB="0" anchor="ctr">
                    <a:solidFill>
                      <a:srgbClr val="D6D1B6"/>
                    </a:solidFill>
                  </a:tcPr>
                </a:tc>
                <a:extLst>
                  <a:ext uri="{0D108BD9-81ED-4DB2-BD59-A6C34878D82A}">
                    <a16:rowId xmlns:a16="http://schemas.microsoft.com/office/drawing/2014/main" val="10007"/>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lv-LV" sz="1000" b="0" i="0" u="none" strike="noStrike" dirty="0">
                          <a:solidFill>
                            <a:schemeClr val="tx1"/>
                          </a:solidFill>
                          <a:effectLst/>
                          <a:latin typeface="Arial" panose="020B0604020202020204" pitchFamily="34" charset="0"/>
                          <a:cs typeface="Arial" panose="020B0604020202020204" pitchFamily="34" charset="0"/>
                        </a:rPr>
                        <a:t>55–64 gadi**</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57</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7,5</a:t>
                      </a:r>
                    </a:p>
                  </a:txBody>
                  <a:tcPr marL="9525" marR="9525" marT="9525" marB="0" anchor="ctr">
                    <a:solidFill>
                      <a:srgbClr val="E7E5D6"/>
                    </a:solidFill>
                  </a:tcPr>
                </a:tc>
                <a:extLst>
                  <a:ext uri="{0D108BD9-81ED-4DB2-BD59-A6C34878D82A}">
                    <a16:rowId xmlns:a16="http://schemas.microsoft.com/office/drawing/2014/main" val="10008"/>
                  </a:ext>
                </a:extLst>
              </a:tr>
              <a:tr h="180000">
                <a:tc rowSpan="4">
                  <a:txBody>
                    <a:bodyPr/>
                    <a:lstStyle/>
                    <a:p>
                      <a:pPr marL="0" algn="l" defTabSz="914400" rtl="0" eaLnBrk="1" fontAlgn="t" latinLnBrk="0" hangingPunct="1"/>
                      <a:r>
                        <a:rPr lang="en-GB" sz="1000" u="none" strike="noStrike" kern="1200" noProof="1">
                          <a:effectLst/>
                          <a:latin typeface="Arial" panose="020B0604020202020204" pitchFamily="34" charset="0"/>
                          <a:cs typeface="Arial" panose="020B0604020202020204" pitchFamily="34" charset="0"/>
                        </a:rPr>
                        <a:t>ĢIMENES STĀVOKLIS</a:t>
                      </a:r>
                    </a:p>
                  </a:txBody>
                  <a:tcPr marL="9525" marR="9525" marT="9521" marB="0" anchor="ctr">
                    <a:solidFill>
                      <a:srgbClr val="D6D1B6"/>
                    </a:solidFill>
                  </a:tcPr>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Precējusies vai dzīvo ar partneri</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529</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69,5</a:t>
                      </a:r>
                    </a:p>
                  </a:txBody>
                  <a:tcPr marL="9525" marR="9525" marT="9525" marB="0" anchor="ctr">
                    <a:solidFill>
                      <a:srgbClr val="D6D1B6"/>
                    </a:solidFill>
                  </a:tcPr>
                </a:tc>
                <a:extLst>
                  <a:ext uri="{0D108BD9-81ED-4DB2-BD59-A6C34878D82A}">
                    <a16:rowId xmlns:a16="http://schemas.microsoft.com/office/drawing/2014/main" val="10011"/>
                  </a:ext>
                </a:extLst>
              </a:tr>
              <a:tr h="72248">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Šķīrusies vai nedzīvo kopā ar vīru</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55</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7,2</a:t>
                      </a:r>
                    </a:p>
                  </a:txBody>
                  <a:tcPr marL="9525" marR="9525" marT="9525" marB="0" anchor="ctr">
                    <a:solidFill>
                      <a:srgbClr val="E7E5D6"/>
                    </a:solidFill>
                  </a:tcPr>
                </a:tc>
                <a:extLst>
                  <a:ext uri="{0D108BD9-81ED-4DB2-BD59-A6C34878D82A}">
                    <a16:rowId xmlns:a16="http://schemas.microsoft.com/office/drawing/2014/main" val="10012"/>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Neprecējusies</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171</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22,5</a:t>
                      </a:r>
                    </a:p>
                  </a:txBody>
                  <a:tcPr marL="9525" marR="9525" marT="9525" marB="0" anchor="ctr">
                    <a:solidFill>
                      <a:srgbClr val="D6D1B6"/>
                    </a:solidFill>
                  </a:tcPr>
                </a:tc>
                <a:extLst>
                  <a:ext uri="{0D108BD9-81ED-4DB2-BD59-A6C34878D82A}">
                    <a16:rowId xmlns:a16="http://schemas.microsoft.com/office/drawing/2014/main" val="10013"/>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Atraitne</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6</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0,8</a:t>
                      </a:r>
                    </a:p>
                  </a:txBody>
                  <a:tcPr marL="9525" marR="9525" marT="9525" marB="0" anchor="ctr">
                    <a:solidFill>
                      <a:srgbClr val="E7E5D6"/>
                    </a:solidFill>
                  </a:tcPr>
                </a:tc>
                <a:extLst>
                  <a:ext uri="{0D108BD9-81ED-4DB2-BD59-A6C34878D82A}">
                    <a16:rowId xmlns:a16="http://schemas.microsoft.com/office/drawing/2014/main" val="10014"/>
                  </a:ext>
                </a:extLst>
              </a:tr>
              <a:tr h="180000">
                <a:tc rowSpan="3">
                  <a:txBody>
                    <a:bodyPr/>
                    <a:lstStyle/>
                    <a:p>
                      <a:pPr marL="0" algn="l" defTabSz="914400" rtl="0" eaLnBrk="1" fontAlgn="t" latinLnBrk="0" hangingPunct="1"/>
                      <a:r>
                        <a:rPr lang="en-GB" sz="1000" u="none" strike="noStrike" kern="1200" noProof="1">
                          <a:effectLst/>
                          <a:latin typeface="Arial" panose="020B0604020202020204" pitchFamily="34" charset="0"/>
                          <a:cs typeface="Arial" panose="020B0604020202020204" pitchFamily="34" charset="0"/>
                        </a:rPr>
                        <a:t>SARUNVALODA ĢIMENĒ</a:t>
                      </a:r>
                    </a:p>
                  </a:txBody>
                  <a:tcPr marL="9525" marR="9525" marT="9521" marB="0" anchor="ctr">
                    <a:solidFill>
                      <a:srgbClr val="D6D1B6"/>
                    </a:solidFill>
                  </a:tcPr>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Latviešu</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609</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80,0</a:t>
                      </a:r>
                    </a:p>
                  </a:txBody>
                  <a:tcPr marL="9525" marR="9525" marT="9525" marB="0" anchor="ctr">
                    <a:solidFill>
                      <a:srgbClr val="D6D1B6"/>
                    </a:solidFill>
                  </a:tcPr>
                </a:tc>
                <a:extLst>
                  <a:ext uri="{0D108BD9-81ED-4DB2-BD59-A6C34878D82A}">
                    <a16:rowId xmlns:a16="http://schemas.microsoft.com/office/drawing/2014/main" val="10015"/>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solidFill>
                      <a:srgbClr val="DEE7D1"/>
                    </a:solidFill>
                  </a:tcPr>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Krievu</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138</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18,1</a:t>
                      </a:r>
                    </a:p>
                  </a:txBody>
                  <a:tcPr marL="9525" marR="9525" marT="9525" marB="0" anchor="ctr">
                    <a:solidFill>
                      <a:srgbClr val="E7E5D6"/>
                    </a:solidFill>
                  </a:tcPr>
                </a:tc>
                <a:extLst>
                  <a:ext uri="{0D108BD9-81ED-4DB2-BD59-A6C34878D82A}">
                    <a16:rowId xmlns:a16="http://schemas.microsoft.com/office/drawing/2014/main" val="10016"/>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Cita</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14</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1,8</a:t>
                      </a:r>
                    </a:p>
                  </a:txBody>
                  <a:tcPr marL="9525" marR="9525" marT="9525" marB="0" anchor="ctr">
                    <a:solidFill>
                      <a:srgbClr val="D6D1B6"/>
                    </a:solidFill>
                  </a:tcPr>
                </a:tc>
                <a:extLst>
                  <a:ext uri="{0D108BD9-81ED-4DB2-BD59-A6C34878D82A}">
                    <a16:rowId xmlns:a16="http://schemas.microsoft.com/office/drawing/2014/main" val="10017"/>
                  </a:ext>
                </a:extLst>
              </a:tr>
              <a:tr h="180000">
                <a:tc rowSpan="2">
                  <a:txBody>
                    <a:bodyPr/>
                    <a:lstStyle/>
                    <a:p>
                      <a:pPr algn="l" fontAlgn="t"/>
                      <a:r>
                        <a:rPr lang="lv-LV" sz="1000" b="0" i="0" u="none" strike="noStrike" dirty="0">
                          <a:solidFill>
                            <a:srgbClr val="000000"/>
                          </a:solidFill>
                          <a:effectLst/>
                          <a:latin typeface="Arial" panose="020B0604020202020204" pitchFamily="34" charset="0"/>
                        </a:rPr>
                        <a:t>IZGLĪTĪBA</a:t>
                      </a:r>
                      <a:endParaRPr lang="en-GB" sz="1000" b="0" i="0" u="none" strike="noStrike" dirty="0">
                        <a:solidFill>
                          <a:srgbClr val="000000"/>
                        </a:solidFill>
                        <a:effectLst/>
                        <a:latin typeface="Arial" panose="020B0604020202020204" pitchFamily="34" charset="0"/>
                      </a:endParaRPr>
                    </a:p>
                  </a:txBody>
                  <a:tcPr marL="9525" marR="9525" marT="9525" marB="0" anchor="ctr">
                    <a:solidFill>
                      <a:srgbClr val="D6D1B6"/>
                    </a:solidFill>
                  </a:tcPr>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Vidējā, profesionālā vidējā vai pamata</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184</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24,2</a:t>
                      </a:r>
                    </a:p>
                  </a:txBody>
                  <a:tcPr marL="9525" marR="9525" marT="9525" marB="0" anchor="ctr">
                    <a:solidFill>
                      <a:srgbClr val="E7E5D6"/>
                    </a:solidFill>
                  </a:tcPr>
                </a:tc>
                <a:extLst>
                  <a:ext uri="{0D108BD9-81ED-4DB2-BD59-A6C34878D82A}">
                    <a16:rowId xmlns:a16="http://schemas.microsoft.com/office/drawing/2014/main" val="10019"/>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Augstākā</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577</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75,8</a:t>
                      </a:r>
                    </a:p>
                  </a:txBody>
                  <a:tcPr marL="9525" marR="9525" marT="9525" marB="0" anchor="ctr">
                    <a:solidFill>
                      <a:srgbClr val="D6D1B6"/>
                    </a:solidFill>
                  </a:tcPr>
                </a:tc>
                <a:extLst>
                  <a:ext uri="{0D108BD9-81ED-4DB2-BD59-A6C34878D82A}">
                    <a16:rowId xmlns:a16="http://schemas.microsoft.com/office/drawing/2014/main" val="10020"/>
                  </a:ext>
                </a:extLst>
              </a:tr>
              <a:tr h="180000">
                <a:tc rowSpan="8">
                  <a:txBody>
                    <a:bodyPr/>
                    <a:lstStyle/>
                    <a:p>
                      <a:pPr marL="0" algn="l" defTabSz="914400" rtl="0" eaLnBrk="1" fontAlgn="t" latinLnBrk="0" hangingPunct="1"/>
                      <a:r>
                        <a:rPr lang="en-GB" sz="1000" u="none" strike="noStrike" kern="1200" noProof="1">
                          <a:effectLst/>
                          <a:latin typeface="Arial" panose="020B0604020202020204" pitchFamily="34" charset="0"/>
                          <a:cs typeface="Arial" panose="020B0604020202020204" pitchFamily="34" charset="0"/>
                        </a:rPr>
                        <a:t>PAMATNODAR</a:t>
                      </a:r>
                      <a:r>
                        <a:rPr lang="lv-LV" sz="1000" u="none" strike="noStrike" kern="1200" noProof="1">
                          <a:effectLst/>
                          <a:latin typeface="Arial" panose="020B0604020202020204" pitchFamily="34" charset="0"/>
                          <a:cs typeface="Arial" panose="020B0604020202020204" pitchFamily="34" charset="0"/>
                        </a:rPr>
                        <a:t>-</a:t>
                      </a:r>
                      <a:r>
                        <a:rPr lang="en-GB" sz="1000" u="none" strike="noStrike" kern="1200" noProof="1">
                          <a:effectLst/>
                          <a:latin typeface="Arial" panose="020B0604020202020204" pitchFamily="34" charset="0"/>
                          <a:cs typeface="Arial" panose="020B0604020202020204" pitchFamily="34" charset="0"/>
                        </a:rPr>
                        <a:t>BOŠANĀS</a:t>
                      </a:r>
                    </a:p>
                  </a:txBody>
                  <a:tcPr marL="9525" marR="9525" marT="9521" marB="0" anchor="ctr">
                    <a:solidFill>
                      <a:srgbClr val="D6D1B6"/>
                    </a:solidFill>
                  </a:tcPr>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Augstākā vai vidējā līmeņa</a:t>
                      </a:r>
                      <a:r>
                        <a:rPr lang="lv-LV" sz="1000" u="none" strike="noStrike" kern="1200" noProof="1">
                          <a:solidFill>
                            <a:schemeClr val="tx1"/>
                          </a:solidFill>
                          <a:effectLst/>
                          <a:latin typeface="Arial" panose="020B0604020202020204" pitchFamily="34" charset="0"/>
                          <a:cs typeface="Arial" panose="020B0604020202020204" pitchFamily="34" charset="0"/>
                        </a:rPr>
                        <a:t> </a:t>
                      </a:r>
                      <a:r>
                        <a:rPr lang="en-GB" sz="1000" u="none" strike="noStrike" kern="1200" noProof="1">
                          <a:solidFill>
                            <a:schemeClr val="tx1"/>
                          </a:solidFill>
                          <a:effectLst/>
                          <a:latin typeface="Arial" panose="020B0604020202020204" pitchFamily="34" charset="0"/>
                          <a:cs typeface="Arial" panose="020B0604020202020204" pitchFamily="34" charset="0"/>
                        </a:rPr>
                        <a:t>vadītāja</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102</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13,4</a:t>
                      </a:r>
                    </a:p>
                  </a:txBody>
                  <a:tcPr marL="9525" marR="9525" marT="9525" marB="0" anchor="ctr">
                    <a:solidFill>
                      <a:srgbClr val="E7E5D6"/>
                    </a:solidFill>
                  </a:tcPr>
                </a:tc>
                <a:extLst>
                  <a:ext uri="{0D108BD9-81ED-4DB2-BD59-A6C34878D82A}">
                    <a16:rowId xmlns:a16="http://schemas.microsoft.com/office/drawing/2014/main" val="10021"/>
                  </a:ext>
                </a:extLst>
              </a:tr>
              <a:tr h="226292">
                <a:tc vMerge="1">
                  <a:txBody>
                    <a:bodyPr/>
                    <a:lstStyle/>
                    <a:p>
                      <a:pPr algn="l" fontAlgn="t"/>
                      <a:endParaRPr lang="en-GB" sz="900" b="0" i="0" u="none" strike="noStrike">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Speciāl</a:t>
                      </a:r>
                      <a:r>
                        <a:rPr lang="lv-LV" sz="1000" u="none" strike="noStrike" kern="1200" noProof="1">
                          <a:solidFill>
                            <a:schemeClr val="tx1"/>
                          </a:solidFill>
                          <a:effectLst/>
                          <a:latin typeface="Arial" panose="020B0604020202020204" pitchFamily="34" charset="0"/>
                          <a:cs typeface="Arial" panose="020B0604020202020204" pitchFamily="34" charset="0"/>
                        </a:rPr>
                        <a:t>iste,</a:t>
                      </a:r>
                      <a:r>
                        <a:rPr lang="en-GB" sz="1000" u="none" strike="noStrike" kern="1200" noProof="1">
                          <a:solidFill>
                            <a:schemeClr val="tx1"/>
                          </a:solidFill>
                          <a:effectLst/>
                          <a:latin typeface="Arial" panose="020B0604020202020204" pitchFamily="34" charset="0"/>
                          <a:cs typeface="Arial" panose="020B0604020202020204" pitchFamily="34" charset="0"/>
                        </a:rPr>
                        <a:t> ierēdne, nestrādā fizisku darbu</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401</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52,7</a:t>
                      </a:r>
                    </a:p>
                  </a:txBody>
                  <a:tcPr marL="9525" marR="9525" marT="9525" marB="0" anchor="ctr">
                    <a:solidFill>
                      <a:srgbClr val="D6D1B6"/>
                    </a:solidFill>
                  </a:tcPr>
                </a:tc>
                <a:extLst>
                  <a:ext uri="{0D108BD9-81ED-4DB2-BD59-A6C34878D82A}">
                    <a16:rowId xmlns:a16="http://schemas.microsoft.com/office/drawing/2014/main" val="10022"/>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Strādniece, strādā fizisku darbu</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61</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8,0</a:t>
                      </a:r>
                    </a:p>
                  </a:txBody>
                  <a:tcPr marL="9525" marR="9525" marT="9525" marB="0" anchor="ctr">
                    <a:solidFill>
                      <a:srgbClr val="E7E5D6"/>
                    </a:solidFill>
                  </a:tcPr>
                </a:tc>
                <a:extLst>
                  <a:ext uri="{0D108BD9-81ED-4DB2-BD59-A6C34878D82A}">
                    <a16:rowId xmlns:a16="http://schemas.microsoft.com/office/drawing/2014/main" val="10023"/>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Ir savs uzņēmums, individuālais darbs</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56</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7,4</a:t>
                      </a:r>
                    </a:p>
                  </a:txBody>
                  <a:tcPr marL="9525" marR="9525" marT="9525" marB="0" anchor="ctr">
                    <a:solidFill>
                      <a:srgbClr val="D6D1B6"/>
                    </a:solidFill>
                  </a:tcPr>
                </a:tc>
                <a:extLst>
                  <a:ext uri="{0D108BD9-81ED-4DB2-BD59-A6C34878D82A}">
                    <a16:rowId xmlns:a16="http://schemas.microsoft.com/office/drawing/2014/main" val="10024"/>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Pensionā</a:t>
                      </a:r>
                      <a:r>
                        <a:rPr lang="lv-LV" sz="1000" u="none" strike="noStrike" kern="1200" noProof="1">
                          <a:solidFill>
                            <a:schemeClr val="tx1"/>
                          </a:solidFill>
                          <a:effectLst/>
                          <a:latin typeface="Arial" panose="020B0604020202020204" pitchFamily="34" charset="0"/>
                          <a:cs typeface="Arial" panose="020B0604020202020204" pitchFamily="34" charset="0"/>
                        </a:rPr>
                        <a:t>r</a:t>
                      </a:r>
                      <a:r>
                        <a:rPr lang="en-GB" sz="1000" u="none" strike="noStrike" kern="1200" noProof="1">
                          <a:solidFill>
                            <a:schemeClr val="tx1"/>
                          </a:solidFill>
                          <a:effectLst/>
                          <a:latin typeface="Arial" panose="020B0604020202020204" pitchFamily="34" charset="0"/>
                          <a:cs typeface="Arial" panose="020B0604020202020204" pitchFamily="34" charset="0"/>
                        </a:rPr>
                        <a:t>e</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4</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0,5</a:t>
                      </a:r>
                    </a:p>
                  </a:txBody>
                  <a:tcPr marL="9525" marR="9525" marT="9525" marB="0" anchor="ctr">
                    <a:solidFill>
                      <a:srgbClr val="E7E5D6"/>
                    </a:solidFill>
                  </a:tcPr>
                </a:tc>
                <a:extLst>
                  <a:ext uri="{0D108BD9-81ED-4DB2-BD59-A6C34878D82A}">
                    <a16:rowId xmlns:a16="http://schemas.microsoft.com/office/drawing/2014/main" val="10025"/>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Skolniece, student</a:t>
                      </a:r>
                      <a:r>
                        <a:rPr lang="lv-LV" sz="1000" u="none" strike="noStrike" kern="1200" noProof="1">
                          <a:solidFill>
                            <a:schemeClr val="tx1"/>
                          </a:solidFill>
                          <a:effectLst/>
                          <a:latin typeface="Arial" panose="020B0604020202020204" pitchFamily="34" charset="0"/>
                          <a:cs typeface="Arial" panose="020B0604020202020204" pitchFamily="34" charset="0"/>
                        </a:rPr>
                        <a:t>e</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30</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3,9</a:t>
                      </a:r>
                    </a:p>
                  </a:txBody>
                  <a:tcPr marL="9525" marR="9525" marT="9525" marB="0" anchor="ctr">
                    <a:solidFill>
                      <a:srgbClr val="D6D1B6"/>
                    </a:solidFill>
                  </a:tcPr>
                </a:tc>
                <a:extLst>
                  <a:ext uri="{0D108BD9-81ED-4DB2-BD59-A6C34878D82A}">
                    <a16:rowId xmlns:a16="http://schemas.microsoft.com/office/drawing/2014/main" val="10026"/>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marL="0" algn="l" defTabSz="914400" rtl="0" eaLnBrk="1" fontAlgn="t" latinLnBrk="0" hangingPunct="1"/>
                      <a:r>
                        <a:rPr lang="en-GB" sz="1000" u="none" strike="noStrike" kern="1200" noProof="1">
                          <a:solidFill>
                            <a:schemeClr val="tx1"/>
                          </a:solidFill>
                          <a:effectLst/>
                          <a:latin typeface="Arial" panose="020B0604020202020204" pitchFamily="34" charset="0"/>
                          <a:cs typeface="Arial" panose="020B0604020202020204" pitchFamily="34" charset="0"/>
                        </a:rPr>
                        <a:t>Mājsaimniec</a:t>
                      </a:r>
                      <a:r>
                        <a:rPr lang="lv-LV" sz="1000" u="none" strike="noStrike" kern="1200" noProof="1">
                          <a:solidFill>
                            <a:schemeClr val="tx1"/>
                          </a:solidFill>
                          <a:effectLst/>
                          <a:latin typeface="Arial" panose="020B0604020202020204" pitchFamily="34" charset="0"/>
                          <a:cs typeface="Arial" panose="020B0604020202020204" pitchFamily="34" charset="0"/>
                        </a:rPr>
                        <a:t>e</a:t>
                      </a:r>
                      <a:r>
                        <a:rPr lang="en-GB" sz="1000" u="none" strike="noStrike" kern="1200" noProof="1">
                          <a:solidFill>
                            <a:schemeClr val="tx1"/>
                          </a:solidFill>
                          <a:effectLst/>
                          <a:latin typeface="Arial" panose="020B0604020202020204" pitchFamily="34" charset="0"/>
                          <a:cs typeface="Arial" panose="020B0604020202020204" pitchFamily="34" charset="0"/>
                        </a:rPr>
                        <a:t>, bērna kopšanas atvaļinājums</a:t>
                      </a:r>
                      <a:endParaRPr lang="en-GB" sz="1000" u="none" strike="noStrike" kern="1200" noProof="1">
                        <a:solidFill>
                          <a:schemeClr val="tx1"/>
                        </a:solidFill>
                        <a:effectLst/>
                        <a:latin typeface="Arial" panose="020B0604020202020204" pitchFamily="34" charset="0"/>
                        <a:ea typeface="+mn-ea"/>
                        <a:cs typeface="Arial" panose="020B0604020202020204" pitchFamily="34" charset="0"/>
                      </a:endParaRPr>
                    </a:p>
                  </a:txBody>
                  <a:tcPr marL="9525" marR="9525" marT="9521"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80</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10,5</a:t>
                      </a:r>
                    </a:p>
                  </a:txBody>
                  <a:tcPr marL="9525" marR="9525" marT="9525" marB="0" anchor="ctr">
                    <a:solidFill>
                      <a:srgbClr val="E7E5D6"/>
                    </a:solidFill>
                  </a:tcPr>
                </a:tc>
                <a:extLst>
                  <a:ext uri="{0D108BD9-81ED-4DB2-BD59-A6C34878D82A}">
                    <a16:rowId xmlns:a16="http://schemas.microsoft.com/office/drawing/2014/main" val="10027"/>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en-GB" sz="1000" u="none" strike="noStrike" noProof="1">
                          <a:solidFill>
                            <a:schemeClr val="tx1"/>
                          </a:solidFill>
                          <a:effectLst/>
                          <a:latin typeface="Arial" panose="020B0604020202020204" pitchFamily="34" charset="0"/>
                          <a:cs typeface="Arial" panose="020B0604020202020204" pitchFamily="34" charset="0"/>
                        </a:rPr>
                        <a:t>Bezdarbniece</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1"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27</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3,5</a:t>
                      </a:r>
                    </a:p>
                  </a:txBody>
                  <a:tcPr marL="9525" marR="9525" marT="9525" marB="0" anchor="ctr">
                    <a:solidFill>
                      <a:srgbClr val="D6D1B6"/>
                    </a:solidFill>
                  </a:tcPr>
                </a:tc>
                <a:extLst>
                  <a:ext uri="{0D108BD9-81ED-4DB2-BD59-A6C34878D82A}">
                    <a16:rowId xmlns:a16="http://schemas.microsoft.com/office/drawing/2014/main" val="10028"/>
                  </a:ext>
                </a:extLst>
              </a:tr>
            </a:tbl>
          </a:graphicData>
        </a:graphic>
      </p:graphicFrame>
      <p:graphicFrame>
        <p:nvGraphicFramePr>
          <p:cNvPr id="3" name="Table 2">
            <a:extLst>
              <a:ext uri="{FF2B5EF4-FFF2-40B4-BE49-F238E27FC236}">
                <a16:creationId xmlns:a16="http://schemas.microsoft.com/office/drawing/2014/main" id="{FBCD5C87-78C7-44E2-5A62-89191D841338}"/>
              </a:ext>
            </a:extLst>
          </p:cNvPr>
          <p:cNvGraphicFramePr>
            <a:graphicFrameLocks noGrp="1"/>
          </p:cNvGraphicFramePr>
          <p:nvPr>
            <p:extLst>
              <p:ext uri="{D42A27DB-BD31-4B8C-83A1-F6EECF244321}">
                <p14:modId xmlns:p14="http://schemas.microsoft.com/office/powerpoint/2010/main" val="810470852"/>
              </p:ext>
            </p:extLst>
          </p:nvPr>
        </p:nvGraphicFramePr>
        <p:xfrm>
          <a:off x="6240576" y="692696"/>
          <a:ext cx="4963976" cy="4320000"/>
        </p:xfrm>
        <a:graphic>
          <a:graphicData uri="http://schemas.openxmlformats.org/drawingml/2006/table">
            <a:tbl>
              <a:tblPr firstRow="1" bandRow="1">
                <a:tableStyleId>{F5AB1C69-6EDB-4FF4-983F-18BD219EF322}</a:tableStyleId>
              </a:tblPr>
              <a:tblGrid>
                <a:gridCol w="1425600">
                  <a:extLst>
                    <a:ext uri="{9D8B030D-6E8A-4147-A177-3AD203B41FA5}">
                      <a16:colId xmlns:a16="http://schemas.microsoft.com/office/drawing/2014/main" val="20000"/>
                    </a:ext>
                  </a:extLst>
                </a:gridCol>
                <a:gridCol w="2256776">
                  <a:extLst>
                    <a:ext uri="{9D8B030D-6E8A-4147-A177-3AD203B41FA5}">
                      <a16:colId xmlns:a16="http://schemas.microsoft.com/office/drawing/2014/main" val="20001"/>
                    </a:ext>
                  </a:extLst>
                </a:gridCol>
                <a:gridCol w="640800">
                  <a:extLst>
                    <a:ext uri="{9D8B030D-6E8A-4147-A177-3AD203B41FA5}">
                      <a16:colId xmlns:a16="http://schemas.microsoft.com/office/drawing/2014/main" val="20002"/>
                    </a:ext>
                  </a:extLst>
                </a:gridCol>
                <a:gridCol w="640800">
                  <a:extLst>
                    <a:ext uri="{9D8B030D-6E8A-4147-A177-3AD203B41FA5}">
                      <a16:colId xmlns:a16="http://schemas.microsoft.com/office/drawing/2014/main" val="20003"/>
                    </a:ext>
                  </a:extLst>
                </a:gridCol>
              </a:tblGrid>
              <a:tr h="180000">
                <a:tc gridSpan="4">
                  <a:txBody>
                    <a:bodyPr/>
                    <a:lstStyle/>
                    <a:p>
                      <a:pPr algn="r" fontAlgn="b"/>
                      <a:r>
                        <a:rPr lang="lv-LV" sz="1000" u="none" strike="noStrike" noProof="1">
                          <a:solidFill>
                            <a:schemeClr val="tx1"/>
                          </a:solidFill>
                          <a:effectLst/>
                          <a:latin typeface="Arial" panose="020B0604020202020204" pitchFamily="34" charset="0"/>
                          <a:cs typeface="Arial" panose="020B0604020202020204" pitchFamily="34" charset="0"/>
                        </a:rPr>
                        <a:t>VISAS RESPONDENTES</a:t>
                      </a:r>
                      <a:endParaRPr lang="en-GB" sz="1000" b="1"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C4BD97"/>
                    </a:solidFill>
                  </a:tcPr>
                </a:tc>
                <a:tc hMerge="1">
                  <a:txBody>
                    <a:bodyPr/>
                    <a:lstStyle/>
                    <a:p>
                      <a:pPr algn="l" fontAlgn="b"/>
                      <a:endParaRPr lang="en-GB"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GB"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pPr algn="ctr" fontAlgn="b"/>
                      <a:endParaRPr lang="en-GB"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180000">
                <a:tc>
                  <a:txBody>
                    <a:bodyPr/>
                    <a:lstStyle/>
                    <a:p>
                      <a:pPr algn="l" fontAlgn="b"/>
                      <a:r>
                        <a:rPr lang="en-GB" sz="1000" u="none" strike="noStrike" noProof="1">
                          <a:effectLst/>
                          <a:latin typeface="Arial" panose="020B0604020202020204" pitchFamily="34" charset="0"/>
                          <a:cs typeface="Arial" panose="020B0604020202020204" pitchFamily="34" charset="0"/>
                        </a:rPr>
                        <a:t>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l" fontAlgn="b"/>
                      <a:r>
                        <a:rPr lang="en-GB" sz="1000" u="none" strike="noStrike" noProof="1">
                          <a:solidFill>
                            <a:schemeClr val="tx1"/>
                          </a:solidFill>
                          <a:effectLst/>
                          <a:latin typeface="Arial" panose="020B0604020202020204" pitchFamily="34" charset="0"/>
                          <a:cs typeface="Arial" panose="020B0604020202020204" pitchFamily="34" charset="0"/>
                        </a:rPr>
                        <a:t>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ctr" fontAlgn="b"/>
                      <a:r>
                        <a:rPr lang="en-GB" sz="1000" u="none" strike="noStrike" noProof="1">
                          <a:solidFill>
                            <a:schemeClr val="tx1"/>
                          </a:solidFill>
                          <a:effectLst/>
                          <a:latin typeface="Arial" panose="020B0604020202020204" pitchFamily="34" charset="0"/>
                          <a:cs typeface="Arial" panose="020B0604020202020204" pitchFamily="34" charset="0"/>
                        </a:rPr>
                        <a:t>Skaits</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1" marB="0" anchor="ctr">
                    <a:solidFill>
                      <a:srgbClr val="D6D1B6"/>
                    </a:solidFill>
                  </a:tcPr>
                </a:tc>
                <a:tc>
                  <a:txBody>
                    <a:bodyPr/>
                    <a:lstStyle/>
                    <a:p>
                      <a:pPr algn="ctr" fontAlgn="b"/>
                      <a:r>
                        <a:rPr lang="en-GB" sz="1000" u="none" strike="noStrike" noProof="1">
                          <a:solidFill>
                            <a:schemeClr val="tx1"/>
                          </a:solidFill>
                          <a:effectLst/>
                          <a:latin typeface="Arial" panose="020B0604020202020204" pitchFamily="34" charset="0"/>
                          <a:cs typeface="Arial" panose="020B0604020202020204" pitchFamily="34" charset="0"/>
                        </a:rPr>
                        <a:t>Kol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5" marR="9525" marT="9521" marB="0" anchor="ctr">
                    <a:solidFill>
                      <a:srgbClr val="D6D1B6"/>
                    </a:solidFill>
                  </a:tcPr>
                </a:tc>
                <a:extLst>
                  <a:ext uri="{0D108BD9-81ED-4DB2-BD59-A6C34878D82A}">
                    <a16:rowId xmlns:a16="http://schemas.microsoft.com/office/drawing/2014/main" val="10001"/>
                  </a:ext>
                </a:extLst>
              </a:tr>
              <a:tr h="180000">
                <a:tc>
                  <a:txBody>
                    <a:bodyPr/>
                    <a:lstStyle/>
                    <a:p>
                      <a:pPr algn="l" eaLnBrk="0" fontAlgn="t" hangingPunct="0"/>
                      <a:r>
                        <a:rPr lang="en-GB" sz="1000" u="none" strike="noStrike" noProof="1">
                          <a:solidFill>
                            <a:schemeClr val="tx1"/>
                          </a:solidFill>
                          <a:effectLst/>
                          <a:latin typeface="Arial" panose="020B0604020202020204" pitchFamily="34" charset="0"/>
                          <a:cs typeface="Arial" panose="020B0604020202020204" pitchFamily="34" charset="0"/>
                        </a:rPr>
                        <a:t>KOPĀ</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E7E5D6"/>
                    </a:solidFill>
                  </a:tcPr>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 </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761</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100,0</a:t>
                      </a:r>
                    </a:p>
                  </a:txBody>
                  <a:tcPr marL="9525" marR="9525" marT="9525" marB="0" anchor="ctr">
                    <a:solidFill>
                      <a:srgbClr val="E7E5D6"/>
                    </a:solidFill>
                  </a:tcPr>
                </a:tc>
                <a:extLst>
                  <a:ext uri="{0D108BD9-81ED-4DB2-BD59-A6C34878D82A}">
                    <a16:rowId xmlns:a16="http://schemas.microsoft.com/office/drawing/2014/main" val="10002"/>
                  </a:ext>
                </a:extLst>
              </a:tr>
              <a:tr h="180000">
                <a:tc rowSpan="6">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MĒNEŠA VIDĒJIE IENĀKUMI UZ VIENU CILVĒKU ĢIMENĒ (KVINTILES)</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l" fontAlgn="t"/>
                      <a:r>
                        <a:rPr lang="lv-LV" sz="1000" b="0" i="0" u="none" strike="noStrike" dirty="0">
                          <a:solidFill>
                            <a:srgbClr val="000000"/>
                          </a:solidFill>
                          <a:effectLst/>
                          <a:latin typeface="Arial" panose="020B0604020202020204" pitchFamily="34" charset="0"/>
                        </a:rPr>
                        <a:t>Zemi (499 EUR un mazāk)</a:t>
                      </a:r>
                    </a:p>
                  </a:txBody>
                  <a:tcPr marL="9525" marR="9525" marT="9525" marB="0">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100</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13,1</a:t>
                      </a:r>
                    </a:p>
                  </a:txBody>
                  <a:tcPr marL="9525" marR="9525" marT="9525" marB="0" anchor="ctr">
                    <a:solidFill>
                      <a:srgbClr val="D6D1B6"/>
                    </a:solidFill>
                  </a:tcPr>
                </a:tc>
                <a:extLst>
                  <a:ext uri="{0D108BD9-81ED-4DB2-BD59-A6C34878D82A}">
                    <a16:rowId xmlns:a16="http://schemas.microsoft.com/office/drawing/2014/main" val="10003"/>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lv-LV" sz="1000" b="0" i="0" u="none" strike="noStrike" dirty="0">
                          <a:solidFill>
                            <a:srgbClr val="000000"/>
                          </a:solidFill>
                          <a:effectLst/>
                          <a:latin typeface="Arial" panose="020B0604020202020204" pitchFamily="34" charset="0"/>
                        </a:rPr>
                        <a:t>Vidēji zemi (500–699 EUR)</a:t>
                      </a:r>
                    </a:p>
                  </a:txBody>
                  <a:tcPr marL="9525" marR="9525" marT="9525" marB="0">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94</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12,4</a:t>
                      </a:r>
                    </a:p>
                  </a:txBody>
                  <a:tcPr marL="9525" marR="9525" marT="9525" marB="0" anchor="ctr">
                    <a:solidFill>
                      <a:srgbClr val="E7E5D6"/>
                    </a:solidFill>
                  </a:tcPr>
                </a:tc>
                <a:extLst>
                  <a:ext uri="{0D108BD9-81ED-4DB2-BD59-A6C34878D82A}">
                    <a16:rowId xmlns:a16="http://schemas.microsoft.com/office/drawing/2014/main" val="10004"/>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lv-LV" sz="1000" b="0" i="0" u="none" strike="noStrike">
                          <a:solidFill>
                            <a:srgbClr val="000000"/>
                          </a:solidFill>
                          <a:effectLst/>
                          <a:latin typeface="Arial" panose="020B0604020202020204" pitchFamily="34" charset="0"/>
                        </a:rPr>
                        <a:t>Vidēji (700–999 EUR)</a:t>
                      </a:r>
                    </a:p>
                  </a:txBody>
                  <a:tcPr marL="9525" marR="9525" marT="9525" marB="0">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102</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13,4</a:t>
                      </a:r>
                    </a:p>
                  </a:txBody>
                  <a:tcPr marL="9525" marR="9525" marT="9525" marB="0" anchor="ctr">
                    <a:solidFill>
                      <a:srgbClr val="D6D1B6"/>
                    </a:solidFill>
                  </a:tcPr>
                </a:tc>
                <a:extLst>
                  <a:ext uri="{0D108BD9-81ED-4DB2-BD59-A6C34878D82A}">
                    <a16:rowId xmlns:a16="http://schemas.microsoft.com/office/drawing/2014/main" val="10005"/>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lv-LV" sz="1000" b="0" i="0" u="none" strike="noStrike">
                          <a:solidFill>
                            <a:srgbClr val="000000"/>
                          </a:solidFill>
                          <a:effectLst/>
                          <a:latin typeface="Arial" panose="020B0604020202020204" pitchFamily="34" charset="0"/>
                        </a:rPr>
                        <a:t>Vidēji augsti (1000–1499 EUR)</a:t>
                      </a:r>
                    </a:p>
                  </a:txBody>
                  <a:tcPr marL="9525" marR="9525" marT="9525" marB="0">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115</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15,1</a:t>
                      </a:r>
                    </a:p>
                  </a:txBody>
                  <a:tcPr marL="9525" marR="9525" marT="9525" marB="0" anchor="ctr">
                    <a:solidFill>
                      <a:srgbClr val="E7E5D6"/>
                    </a:solidFill>
                  </a:tcPr>
                </a:tc>
                <a:extLst>
                  <a:ext uri="{0D108BD9-81ED-4DB2-BD59-A6C34878D82A}">
                    <a16:rowId xmlns:a16="http://schemas.microsoft.com/office/drawing/2014/main" val="10006"/>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lv-LV" sz="1000" b="0" i="0" u="none" strike="noStrike" dirty="0">
                          <a:solidFill>
                            <a:srgbClr val="000000"/>
                          </a:solidFill>
                          <a:effectLst/>
                          <a:latin typeface="Arial" panose="020B0604020202020204" pitchFamily="34" charset="0"/>
                        </a:rPr>
                        <a:t>Augsti (1500 EUR un vairāk)</a:t>
                      </a:r>
                    </a:p>
                  </a:txBody>
                  <a:tcPr marL="9525" marR="9525" marT="9525" marB="0">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105</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13,8</a:t>
                      </a:r>
                    </a:p>
                  </a:txBody>
                  <a:tcPr marL="9525" marR="9525" marT="9525" marB="0" anchor="ctr">
                    <a:solidFill>
                      <a:srgbClr val="D6D1B6"/>
                    </a:solidFill>
                  </a:tcPr>
                </a:tc>
                <a:extLst>
                  <a:ext uri="{0D108BD9-81ED-4DB2-BD59-A6C34878D82A}">
                    <a16:rowId xmlns:a16="http://schemas.microsoft.com/office/drawing/2014/main" val="10007"/>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ctr"/>
                      <a:r>
                        <a:rPr lang="lv-LV" sz="1000" b="0" i="0" u="none" strike="noStrike" dirty="0">
                          <a:solidFill>
                            <a:schemeClr val="tx1"/>
                          </a:solidFill>
                          <a:effectLst/>
                          <a:latin typeface="Arial" panose="020B0604020202020204" pitchFamily="34" charset="0"/>
                        </a:rPr>
                        <a:t>Grūti pateikt</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245</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32,2</a:t>
                      </a:r>
                    </a:p>
                  </a:txBody>
                  <a:tcPr marL="9525" marR="9525" marT="9525" marB="0" anchor="ctr">
                    <a:solidFill>
                      <a:srgbClr val="E7E5D6"/>
                    </a:solidFill>
                  </a:tcPr>
                </a:tc>
                <a:extLst>
                  <a:ext uri="{0D108BD9-81ED-4DB2-BD59-A6C34878D82A}">
                    <a16:rowId xmlns:a16="http://schemas.microsoft.com/office/drawing/2014/main" val="10008"/>
                  </a:ext>
                </a:extLst>
              </a:tr>
              <a:tr h="180000">
                <a:tc rowSpan="3">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BĒRNI VECUMĀ LĪDZ 18 GADIEM</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Ir</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404</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53,1</a:t>
                      </a:r>
                    </a:p>
                  </a:txBody>
                  <a:tcPr marL="9525" marR="9525" marT="9525" marB="0" anchor="ctr">
                    <a:solidFill>
                      <a:srgbClr val="D6D1B6"/>
                    </a:solidFill>
                  </a:tcPr>
                </a:tc>
                <a:extLst>
                  <a:ext uri="{0D108BD9-81ED-4DB2-BD59-A6C34878D82A}">
                    <a16:rowId xmlns:a16="http://schemas.microsoft.com/office/drawing/2014/main" val="10015"/>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Nav</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354</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46,5</a:t>
                      </a:r>
                    </a:p>
                  </a:txBody>
                  <a:tcPr marL="9525" marR="9525" marT="9525" marB="0" anchor="ctr">
                    <a:solidFill>
                      <a:srgbClr val="E7E5D6"/>
                    </a:solidFill>
                  </a:tcPr>
                </a:tc>
                <a:extLst>
                  <a:ext uri="{0D108BD9-81ED-4DB2-BD59-A6C34878D82A}">
                    <a16:rowId xmlns:a16="http://schemas.microsoft.com/office/drawing/2014/main" val="10016"/>
                  </a:ext>
                </a:extLst>
              </a:tr>
              <a:tr h="180000">
                <a:tc vMerge="1">
                  <a:txBody>
                    <a:bodyPr/>
                    <a:lstStyle/>
                    <a:p>
                      <a:pPr algn="l" fontAlgn="t"/>
                      <a:endParaRPr lang="en-GB" sz="9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CDC805">
                        <a:alpha val="30196"/>
                      </a:srgbClr>
                    </a:solidFill>
                  </a:tcPr>
                </a:tc>
                <a:tc>
                  <a:txBody>
                    <a:bodyPr/>
                    <a:lstStyle/>
                    <a:p>
                      <a:pPr algn="l" fontAlgn="t"/>
                      <a:r>
                        <a:rPr lang="lv-LV" sz="1000" b="0" i="0" u="none" strike="noStrike" noProof="1">
                          <a:solidFill>
                            <a:schemeClr val="tx1"/>
                          </a:solidFill>
                          <a:effectLst/>
                          <a:latin typeface="Arial" panose="020B0604020202020204" pitchFamily="34" charset="0"/>
                          <a:cs typeface="Arial" panose="020B0604020202020204" pitchFamily="34" charset="0"/>
                        </a:rPr>
                        <a:t>Nav atbildes</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3</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0,4</a:t>
                      </a:r>
                    </a:p>
                  </a:txBody>
                  <a:tcPr marL="9525" marR="9525" marT="9525" marB="0" anchor="ctr">
                    <a:solidFill>
                      <a:srgbClr val="D6D1B6"/>
                    </a:solidFill>
                  </a:tcPr>
                </a:tc>
                <a:extLst>
                  <a:ext uri="{0D108BD9-81ED-4DB2-BD59-A6C34878D82A}">
                    <a16:rowId xmlns:a16="http://schemas.microsoft.com/office/drawing/2014/main" val="576234818"/>
                  </a:ext>
                </a:extLst>
              </a:tr>
              <a:tr h="180000">
                <a:tc rowSpan="4">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CILVĒKU SKAITS MĀJSAIMNIECĪBĀ</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l" fontAlgn="t"/>
                      <a:r>
                        <a:rPr lang="en-GB" sz="1000" b="0" i="0" u="none" strike="noStrike" noProof="1">
                          <a:solidFill>
                            <a:schemeClr val="tx1"/>
                          </a:solidFill>
                          <a:effectLst/>
                          <a:latin typeface="Arial" panose="020B0604020202020204" pitchFamily="34" charset="0"/>
                          <a:cs typeface="Arial" panose="020B0604020202020204" pitchFamily="34" charset="0"/>
                        </a:rPr>
                        <a:t>Viens</a:t>
                      </a:r>
                    </a:p>
                  </a:txBody>
                  <a:tcPr marL="9524" marR="9524" marT="9520"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82</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10,8</a:t>
                      </a:r>
                    </a:p>
                  </a:txBody>
                  <a:tcPr marL="9525" marR="9525" marT="9525" marB="0" anchor="ctr">
                    <a:solidFill>
                      <a:srgbClr val="E7E5D6"/>
                    </a:solidFill>
                  </a:tcPr>
                </a:tc>
                <a:extLst>
                  <a:ext uri="{0D108BD9-81ED-4DB2-BD59-A6C34878D82A}">
                    <a16:rowId xmlns:a16="http://schemas.microsoft.com/office/drawing/2014/main" val="10018"/>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solidFill>
                      <a:srgbClr val="DEE7D1"/>
                    </a:solidFill>
                  </a:tcPr>
                </a:tc>
                <a:tc>
                  <a:txBody>
                    <a:bodyPr/>
                    <a:lstStyle/>
                    <a:p>
                      <a:pPr algn="l" fontAlgn="t"/>
                      <a:r>
                        <a:rPr lang="en-GB" sz="1000" b="0" i="0" u="none" strike="noStrike" noProof="1">
                          <a:solidFill>
                            <a:schemeClr val="tx1"/>
                          </a:solidFill>
                          <a:effectLst/>
                          <a:latin typeface="Arial" panose="020B0604020202020204" pitchFamily="34" charset="0"/>
                          <a:cs typeface="Arial" panose="020B0604020202020204" pitchFamily="34" charset="0"/>
                        </a:rPr>
                        <a:t>Divi</a:t>
                      </a:r>
                    </a:p>
                  </a:txBody>
                  <a:tcPr marL="9524" marR="9524" marT="9520"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238</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31,3</a:t>
                      </a:r>
                    </a:p>
                  </a:txBody>
                  <a:tcPr marL="9525" marR="9525" marT="9525" marB="0" anchor="ctr">
                    <a:solidFill>
                      <a:srgbClr val="D6D1B6"/>
                    </a:solidFill>
                  </a:tcPr>
                </a:tc>
                <a:extLst>
                  <a:ext uri="{0D108BD9-81ED-4DB2-BD59-A6C34878D82A}">
                    <a16:rowId xmlns:a16="http://schemas.microsoft.com/office/drawing/2014/main" val="10019"/>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b="0" i="0" u="none" strike="noStrike" noProof="1">
                          <a:solidFill>
                            <a:schemeClr val="tx1"/>
                          </a:solidFill>
                          <a:effectLst/>
                          <a:latin typeface="Arial" panose="020B0604020202020204" pitchFamily="34" charset="0"/>
                          <a:cs typeface="Arial" panose="020B0604020202020204" pitchFamily="34" charset="0"/>
                        </a:rPr>
                        <a:t>Trīs</a:t>
                      </a:r>
                    </a:p>
                  </a:txBody>
                  <a:tcPr marL="9524" marR="9524" marT="9520"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195</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25,6</a:t>
                      </a:r>
                    </a:p>
                  </a:txBody>
                  <a:tcPr marL="9525" marR="9525" marT="9525" marB="0" anchor="ctr">
                    <a:solidFill>
                      <a:srgbClr val="E7E5D6"/>
                    </a:solidFill>
                  </a:tcPr>
                </a:tc>
                <a:extLst>
                  <a:ext uri="{0D108BD9-81ED-4DB2-BD59-A6C34878D82A}">
                    <a16:rowId xmlns:a16="http://schemas.microsoft.com/office/drawing/2014/main" val="10020"/>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Četri un vairāk</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246</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32,3</a:t>
                      </a:r>
                    </a:p>
                  </a:txBody>
                  <a:tcPr marL="9525" marR="9525" marT="9525" marB="0" anchor="ctr">
                    <a:solidFill>
                      <a:srgbClr val="D6D1B6"/>
                    </a:solidFill>
                  </a:tcPr>
                </a:tc>
                <a:extLst>
                  <a:ext uri="{0D108BD9-81ED-4DB2-BD59-A6C34878D82A}">
                    <a16:rowId xmlns:a16="http://schemas.microsoft.com/office/drawing/2014/main" val="10021"/>
                  </a:ext>
                </a:extLst>
              </a:tr>
              <a:tr h="180000">
                <a:tc rowSpan="5">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REĢIONS</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Rīga</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358</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47,0</a:t>
                      </a:r>
                    </a:p>
                  </a:txBody>
                  <a:tcPr marL="9525" marR="9525" marT="9525" marB="0" anchor="ctr">
                    <a:solidFill>
                      <a:srgbClr val="E7E5D6"/>
                    </a:solidFill>
                  </a:tcPr>
                </a:tc>
                <a:extLst>
                  <a:ext uri="{0D108BD9-81ED-4DB2-BD59-A6C34878D82A}">
                    <a16:rowId xmlns:a16="http://schemas.microsoft.com/office/drawing/2014/main" val="10022"/>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solidFill>
                      <a:srgbClr val="DEE7D1"/>
                    </a:solidFill>
                  </a:tcPr>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Vidzeme</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216</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28,4</a:t>
                      </a:r>
                    </a:p>
                  </a:txBody>
                  <a:tcPr marL="9525" marR="9525" marT="9525" marB="0" anchor="ctr">
                    <a:solidFill>
                      <a:srgbClr val="D6D1B6"/>
                    </a:solidFill>
                  </a:tcPr>
                </a:tc>
                <a:extLst>
                  <a:ext uri="{0D108BD9-81ED-4DB2-BD59-A6C34878D82A}">
                    <a16:rowId xmlns:a16="http://schemas.microsoft.com/office/drawing/2014/main" val="10023"/>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Kurzeme</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68</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8,9</a:t>
                      </a:r>
                    </a:p>
                  </a:txBody>
                  <a:tcPr marL="9525" marR="9525" marT="9525" marB="0" anchor="ctr">
                    <a:solidFill>
                      <a:srgbClr val="E7E5D6"/>
                    </a:solidFill>
                  </a:tcPr>
                </a:tc>
                <a:extLst>
                  <a:ext uri="{0D108BD9-81ED-4DB2-BD59-A6C34878D82A}">
                    <a16:rowId xmlns:a16="http://schemas.microsoft.com/office/drawing/2014/main" val="10024"/>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Zemgale</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67</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8,8</a:t>
                      </a:r>
                    </a:p>
                  </a:txBody>
                  <a:tcPr marL="9525" marR="9525" marT="9525" marB="0" anchor="ctr">
                    <a:solidFill>
                      <a:srgbClr val="D6D1B6"/>
                    </a:solidFill>
                  </a:tcPr>
                </a:tc>
                <a:extLst>
                  <a:ext uri="{0D108BD9-81ED-4DB2-BD59-A6C34878D82A}">
                    <a16:rowId xmlns:a16="http://schemas.microsoft.com/office/drawing/2014/main" val="10025"/>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Latgale</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E7E5D6"/>
                    </a:solidFill>
                  </a:tcPr>
                </a:tc>
                <a:tc>
                  <a:txBody>
                    <a:bodyPr/>
                    <a:lstStyle/>
                    <a:p>
                      <a:pPr algn="ctr" fontAlgn="t"/>
                      <a:r>
                        <a:rPr lang="lv-LV" sz="1000" b="0" i="0" u="none" strike="noStrike">
                          <a:solidFill>
                            <a:srgbClr val="000000"/>
                          </a:solidFill>
                          <a:effectLst/>
                          <a:latin typeface="Arial" panose="020B0604020202020204" pitchFamily="34" charset="0"/>
                        </a:rPr>
                        <a:t>52</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6,8</a:t>
                      </a:r>
                    </a:p>
                  </a:txBody>
                  <a:tcPr marL="9525" marR="9525" marT="9525" marB="0" anchor="ctr">
                    <a:solidFill>
                      <a:srgbClr val="E7E5D6"/>
                    </a:solidFill>
                  </a:tcPr>
                </a:tc>
                <a:extLst>
                  <a:ext uri="{0D108BD9-81ED-4DB2-BD59-A6C34878D82A}">
                    <a16:rowId xmlns:a16="http://schemas.microsoft.com/office/drawing/2014/main" val="10026"/>
                  </a:ext>
                </a:extLst>
              </a:tr>
              <a:tr h="180000">
                <a:tc rowSpan="3">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APDZĪVOTĀS VIETAS TIPS</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Rīga</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ctr" fontAlgn="t"/>
                      <a:r>
                        <a:rPr lang="lv-LV" sz="1000" b="0" i="0" u="none" strike="noStrike">
                          <a:solidFill>
                            <a:srgbClr val="000000"/>
                          </a:solidFill>
                          <a:effectLst/>
                          <a:latin typeface="Arial" panose="020B0604020202020204" pitchFamily="34" charset="0"/>
                        </a:rPr>
                        <a:t>358</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47,0</a:t>
                      </a:r>
                    </a:p>
                  </a:txBody>
                  <a:tcPr marL="9525" marR="9525" marT="9525" marB="0" anchor="ctr">
                    <a:solidFill>
                      <a:srgbClr val="D6D1B6"/>
                    </a:solidFill>
                  </a:tcPr>
                </a:tc>
                <a:extLst>
                  <a:ext uri="{0D108BD9-81ED-4DB2-BD59-A6C34878D82A}">
                    <a16:rowId xmlns:a16="http://schemas.microsoft.com/office/drawing/2014/main" val="10027"/>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Cita pilsēta</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274</a:t>
                      </a:r>
                    </a:p>
                  </a:txBody>
                  <a:tcPr marL="9525" marR="9525" marT="9525" marB="0" anchor="ctr">
                    <a:solidFill>
                      <a:srgbClr val="E7E5D6"/>
                    </a:solidFill>
                  </a:tcPr>
                </a:tc>
                <a:tc>
                  <a:txBody>
                    <a:bodyPr/>
                    <a:lstStyle/>
                    <a:p>
                      <a:pPr algn="ctr" fontAlgn="t"/>
                      <a:r>
                        <a:rPr lang="lv-LV" sz="1000" b="0" i="0" u="none" strike="noStrike" dirty="0">
                          <a:solidFill>
                            <a:srgbClr val="000000"/>
                          </a:solidFill>
                          <a:effectLst/>
                          <a:latin typeface="Arial" panose="020B0604020202020204" pitchFamily="34" charset="0"/>
                        </a:rPr>
                        <a:t>36,0</a:t>
                      </a:r>
                    </a:p>
                  </a:txBody>
                  <a:tcPr marL="9525" marR="9525" marT="9525" marB="0" anchor="ctr">
                    <a:solidFill>
                      <a:srgbClr val="E7E5D6"/>
                    </a:solidFill>
                  </a:tcPr>
                </a:tc>
                <a:extLst>
                  <a:ext uri="{0D108BD9-81ED-4DB2-BD59-A6C34878D82A}">
                    <a16:rowId xmlns:a16="http://schemas.microsoft.com/office/drawing/2014/main" val="10028"/>
                  </a:ext>
                </a:extLst>
              </a:tr>
              <a:tr h="180000">
                <a:tc vMerge="1">
                  <a:txBody>
                    <a:bodyPr/>
                    <a:lstStyle/>
                    <a:p>
                      <a:pPr algn="l" fontAlgn="t"/>
                      <a:endParaRPr lang="en-GB" sz="9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GB" sz="1000" u="none" strike="noStrike" noProof="1">
                          <a:solidFill>
                            <a:schemeClr val="tx1"/>
                          </a:solidFill>
                          <a:effectLst/>
                          <a:latin typeface="Arial" panose="020B0604020202020204" pitchFamily="34" charset="0"/>
                          <a:cs typeface="Arial" panose="020B0604020202020204" pitchFamily="34" charset="0"/>
                        </a:rPr>
                        <a:t>Lauki</a:t>
                      </a:r>
                      <a:endParaRPr lang="en-GB" sz="1000" b="0" i="0" u="none" strike="noStrike" noProof="1">
                        <a:solidFill>
                          <a:schemeClr val="tx1"/>
                        </a:solidFill>
                        <a:effectLst/>
                        <a:latin typeface="Arial" panose="020B0604020202020204" pitchFamily="34" charset="0"/>
                        <a:cs typeface="Arial" panose="020B0604020202020204" pitchFamily="34" charset="0"/>
                      </a:endParaRPr>
                    </a:p>
                  </a:txBody>
                  <a:tcPr marL="9524" marR="9524" marT="9520"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129</a:t>
                      </a:r>
                    </a:p>
                  </a:txBody>
                  <a:tcPr marL="9525" marR="9525" marT="9525" marB="0" anchor="ctr">
                    <a:solidFill>
                      <a:srgbClr val="D6D1B6"/>
                    </a:solidFill>
                  </a:tcPr>
                </a:tc>
                <a:tc>
                  <a:txBody>
                    <a:bodyPr/>
                    <a:lstStyle/>
                    <a:p>
                      <a:pPr algn="ctr" fontAlgn="t"/>
                      <a:r>
                        <a:rPr lang="lv-LV" sz="1000" b="0" i="0" u="none" strike="noStrike" dirty="0">
                          <a:solidFill>
                            <a:srgbClr val="000000"/>
                          </a:solidFill>
                          <a:effectLst/>
                          <a:latin typeface="Arial" panose="020B0604020202020204" pitchFamily="34" charset="0"/>
                        </a:rPr>
                        <a:t>17,0</a:t>
                      </a:r>
                    </a:p>
                  </a:txBody>
                  <a:tcPr marL="9525" marR="9525" marT="9525" marB="0" anchor="ctr">
                    <a:solidFill>
                      <a:srgbClr val="D6D1B6"/>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891763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AA10564-906E-4AD2-B086-DB04E25477FC}"/>
              </a:ext>
            </a:extLst>
          </p:cNvPr>
          <p:cNvGraphicFramePr>
            <a:graphicFrameLocks/>
          </p:cNvGraphicFramePr>
          <p:nvPr>
            <p:extLst>
              <p:ext uri="{D42A27DB-BD31-4B8C-83A1-F6EECF244321}">
                <p14:modId xmlns:p14="http://schemas.microsoft.com/office/powerpoint/2010/main" val="1782626162"/>
              </p:ext>
            </p:extLst>
          </p:nvPr>
        </p:nvGraphicFramePr>
        <p:xfrm>
          <a:off x="0" y="764704"/>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91344" y="620688"/>
            <a:ext cx="1728192" cy="646331"/>
          </a:xfrm>
          <a:prstGeom prst="rect">
            <a:avLst/>
          </a:prstGeom>
          <a:noFill/>
          <a:ln>
            <a:solidFill>
              <a:srgbClr val="C4BD97"/>
            </a:solidFill>
          </a:ln>
        </p:spPr>
        <p:txBody>
          <a:bodyPr wrap="square" rtlCol="0">
            <a:spAutoFit/>
          </a:bodyPr>
          <a:lstStyle/>
          <a:p>
            <a:pPr algn="ctr"/>
            <a:r>
              <a:rPr lang="lv-LV" sz="1200" dirty="0">
                <a:effectLst/>
                <a:latin typeface="Arial" panose="020B0604020202020204" pitchFamily="34" charset="0"/>
                <a:ea typeface="Calibri" panose="020F0502020204030204" pitchFamily="34" charset="0"/>
              </a:rPr>
              <a:t>Iestāde izmanto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oriģinālas iekārtas, kas atbilst ES prasībām</a:t>
            </a:r>
            <a:endParaRPr lang="lv-LV" sz="1050" noProof="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14A2A933-061C-4219-8E88-8267D24AA904}"/>
              </a:ext>
            </a:extLst>
          </p:cNvPr>
          <p:cNvGraphicFramePr>
            <a:graphicFrameLocks/>
          </p:cNvGraphicFramePr>
          <p:nvPr>
            <p:extLst>
              <p:ext uri="{D42A27DB-BD31-4B8C-83A1-F6EECF244321}">
                <p14:modId xmlns:p14="http://schemas.microsoft.com/office/powerpoint/2010/main" val="2820593211"/>
              </p:ext>
            </p:extLst>
          </p:nvPr>
        </p:nvGraphicFramePr>
        <p:xfrm>
          <a:off x="5879976" y="764704"/>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45">
            <a:extLst>
              <a:ext uri="{FF2B5EF4-FFF2-40B4-BE49-F238E27FC236}">
                <a16:creationId xmlns:a16="http://schemas.microsoft.com/office/drawing/2014/main" id="{8B92A2A3-5B36-F5B7-565B-311EDD19BA47}"/>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5" name="Rectangle 46">
            <a:extLst>
              <a:ext uri="{FF2B5EF4-FFF2-40B4-BE49-F238E27FC236}">
                <a16:creationId xmlns:a16="http://schemas.microsoft.com/office/drawing/2014/main" id="{3669EFC7-EA31-1A69-E1F3-1D295FA43C7A}"/>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 (skat.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2587603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223D7CB-B651-4D0E-8825-8C2C29D9C280}"/>
              </a:ext>
            </a:extLst>
          </p:cNvPr>
          <p:cNvGraphicFramePr>
            <a:graphicFrameLocks/>
          </p:cNvGraphicFramePr>
          <p:nvPr>
            <p:extLst>
              <p:ext uri="{D42A27DB-BD31-4B8C-83A1-F6EECF244321}">
                <p14:modId xmlns:p14="http://schemas.microsoft.com/office/powerpoint/2010/main" val="572335297"/>
              </p:ext>
            </p:extLst>
          </p:nvPr>
        </p:nvGraphicFramePr>
        <p:xfrm>
          <a:off x="-3841" y="816648"/>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19336" y="596099"/>
            <a:ext cx="2304256" cy="600164"/>
          </a:xfrm>
          <a:prstGeom prst="rect">
            <a:avLst/>
          </a:prstGeom>
          <a:noFill/>
          <a:ln>
            <a:solidFill>
              <a:srgbClr val="C4BD97"/>
            </a:solidFill>
          </a:ln>
        </p:spPr>
        <p:txBody>
          <a:bodyPr wrap="square" rtlCol="0">
            <a:spAutoFit/>
          </a:bodyPr>
          <a:lstStyle/>
          <a:p>
            <a:pPr algn="ctr"/>
            <a:r>
              <a:rPr lang="lv-LV" sz="1100" dirty="0">
                <a:effectLst/>
                <a:latin typeface="Arial" panose="020B0604020202020204" pitchFamily="34" charset="0"/>
                <a:ea typeface="Calibri" panose="020F0502020204030204" pitchFamily="34" charset="0"/>
              </a:rPr>
              <a:t>Konkrētā speciālista, kurš sniedza </a:t>
            </a:r>
            <a:br>
              <a:rPr lang="lv-LV" sz="1100" dirty="0">
                <a:effectLst/>
                <a:latin typeface="Arial" panose="020B0604020202020204" pitchFamily="34" charset="0"/>
                <a:ea typeface="Calibri" panose="020F0502020204030204" pitchFamily="34" charset="0"/>
              </a:rPr>
            </a:br>
            <a:r>
              <a:rPr lang="lv-LV" sz="1100" dirty="0">
                <a:effectLst/>
                <a:latin typeface="Arial" panose="020B0604020202020204" pitchFamily="34" charset="0"/>
                <a:ea typeface="Calibri" panose="020F0502020204030204" pitchFamily="34" charset="0"/>
              </a:rPr>
              <a:t>pakalpojumu (piemēram, veica </a:t>
            </a:r>
            <a:br>
              <a:rPr lang="lv-LV" sz="1100" dirty="0">
                <a:latin typeface="Arial" panose="020B0604020202020204" pitchFamily="34" charset="0"/>
                <a:ea typeface="Calibri" panose="020F0502020204030204" pitchFamily="34" charset="0"/>
              </a:rPr>
            </a:br>
            <a:r>
              <a:rPr lang="lv-LV" sz="1100" dirty="0">
                <a:effectLst/>
                <a:latin typeface="Arial" panose="020B0604020202020204" pitchFamily="34" charset="0"/>
                <a:ea typeface="Calibri" panose="020F0502020204030204" pitchFamily="34" charset="0"/>
              </a:rPr>
              <a:t>procedūru), reputācija, pieredze</a:t>
            </a:r>
            <a:endParaRPr lang="lv-LV" sz="1000" noProof="1">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E68A1DB2-D1A0-45F2-A75D-4207AFA01C5C}"/>
              </a:ext>
            </a:extLst>
          </p:cNvPr>
          <p:cNvGraphicFramePr>
            <a:graphicFrameLocks/>
          </p:cNvGraphicFramePr>
          <p:nvPr>
            <p:extLst>
              <p:ext uri="{D42A27DB-BD31-4B8C-83A1-F6EECF244321}">
                <p14:modId xmlns:p14="http://schemas.microsoft.com/office/powerpoint/2010/main" val="442744493"/>
              </p:ext>
            </p:extLst>
          </p:nvPr>
        </p:nvGraphicFramePr>
        <p:xfrm>
          <a:off x="5879976" y="816648"/>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45">
            <a:extLst>
              <a:ext uri="{FF2B5EF4-FFF2-40B4-BE49-F238E27FC236}">
                <a16:creationId xmlns:a16="http://schemas.microsoft.com/office/drawing/2014/main" id="{FAD0CC6D-6B62-3434-E5EC-A79306B0B32B}"/>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4" name="Rectangle 46">
            <a:extLst>
              <a:ext uri="{FF2B5EF4-FFF2-40B4-BE49-F238E27FC236}">
                <a16:creationId xmlns:a16="http://schemas.microsoft.com/office/drawing/2014/main" id="{3D6706B6-AE01-C232-1B36-06D5340897A6}"/>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4152038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7417E80-59A4-40EE-92AC-3CF8CA1FB74F}"/>
              </a:ext>
            </a:extLst>
          </p:cNvPr>
          <p:cNvGraphicFramePr>
            <a:graphicFrameLocks/>
          </p:cNvGraphicFramePr>
          <p:nvPr>
            <p:extLst>
              <p:ext uri="{D42A27DB-BD31-4B8C-83A1-F6EECF244321}">
                <p14:modId xmlns:p14="http://schemas.microsoft.com/office/powerpoint/2010/main" val="948936645"/>
              </p:ext>
            </p:extLst>
          </p:nvPr>
        </p:nvGraphicFramePr>
        <p:xfrm>
          <a:off x="-6288" y="669148"/>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91344" y="620688"/>
            <a:ext cx="1728192" cy="461665"/>
          </a:xfrm>
          <a:prstGeom prst="rect">
            <a:avLst/>
          </a:prstGeom>
          <a:noFill/>
          <a:ln>
            <a:solidFill>
              <a:srgbClr val="C4BD97"/>
            </a:solidFill>
          </a:ln>
        </p:spPr>
        <p:txBody>
          <a:bodyPr wrap="square" rtlCol="0">
            <a:spAutoFit/>
          </a:bodyPr>
          <a:lstStyle/>
          <a:p>
            <a:pPr algn="ctr"/>
            <a:r>
              <a:rPr lang="lv-LV" sz="1200" dirty="0">
                <a:effectLst/>
                <a:latin typeface="Arial" panose="020B0604020202020204" pitchFamily="34" charset="0"/>
                <a:ea typeface="Calibri" panose="020F0502020204030204" pitchFamily="34" charset="0"/>
              </a:rPr>
              <a:t>Iestādei ir ārstniecības iestādes statuss</a:t>
            </a:r>
            <a:endParaRPr lang="lv-LV" sz="1050" noProof="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812BB329-06DF-41BC-80C4-D53F114CB842}"/>
              </a:ext>
            </a:extLst>
          </p:cNvPr>
          <p:cNvGraphicFramePr>
            <a:graphicFrameLocks/>
          </p:cNvGraphicFramePr>
          <p:nvPr>
            <p:extLst>
              <p:ext uri="{D42A27DB-BD31-4B8C-83A1-F6EECF244321}">
                <p14:modId xmlns:p14="http://schemas.microsoft.com/office/powerpoint/2010/main" val="431735820"/>
              </p:ext>
            </p:extLst>
          </p:nvPr>
        </p:nvGraphicFramePr>
        <p:xfrm>
          <a:off x="5879976" y="669148"/>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45">
            <a:extLst>
              <a:ext uri="{FF2B5EF4-FFF2-40B4-BE49-F238E27FC236}">
                <a16:creationId xmlns:a16="http://schemas.microsoft.com/office/drawing/2014/main" id="{AC8EE230-E151-BD92-8ADB-282EF58B2E13}"/>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5" name="Rectangle 46">
            <a:extLst>
              <a:ext uri="{FF2B5EF4-FFF2-40B4-BE49-F238E27FC236}">
                <a16:creationId xmlns:a16="http://schemas.microsoft.com/office/drawing/2014/main" id="{DEDB3132-4456-A944-9C1E-872802746BD3}"/>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390629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914FE22-BB11-45F9-9498-96CC44D53E28}"/>
              </a:ext>
            </a:extLst>
          </p:cNvPr>
          <p:cNvGraphicFramePr>
            <a:graphicFrameLocks/>
          </p:cNvGraphicFramePr>
          <p:nvPr>
            <p:extLst>
              <p:ext uri="{D42A27DB-BD31-4B8C-83A1-F6EECF244321}">
                <p14:modId xmlns:p14="http://schemas.microsoft.com/office/powerpoint/2010/main" val="3688247954"/>
              </p:ext>
            </p:extLst>
          </p:nvPr>
        </p:nvGraphicFramePr>
        <p:xfrm>
          <a:off x="0" y="764704"/>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639F68E-6B26-3886-E789-30E57279469F}"/>
              </a:ext>
            </a:extLst>
          </p:cNvPr>
          <p:cNvSpPr txBox="1"/>
          <p:nvPr/>
        </p:nvSpPr>
        <p:spPr>
          <a:xfrm>
            <a:off x="191344" y="620688"/>
            <a:ext cx="1728192" cy="646331"/>
          </a:xfrm>
          <a:prstGeom prst="rect">
            <a:avLst/>
          </a:prstGeom>
          <a:noFill/>
          <a:ln>
            <a:solidFill>
              <a:srgbClr val="C4BD97"/>
            </a:solidFill>
          </a:ln>
        </p:spPr>
        <p:txBody>
          <a:bodyPr wrap="square" rtlCol="0">
            <a:spAutoFit/>
          </a:bodyPr>
          <a:lstStyle/>
          <a:p>
            <a:pPr algn="ctr"/>
            <a:r>
              <a:rPr lang="lv-LV" sz="1200" dirty="0">
                <a:effectLst/>
                <a:latin typeface="Arial" panose="020B0604020202020204" pitchFamily="34" charset="0"/>
                <a:ea typeface="Calibri" panose="020F0502020204030204" pitchFamily="34" charset="0"/>
              </a:rPr>
              <a:t>Zināja, ka tiks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izsniegts maksājuma </a:t>
            </a:r>
            <a:br>
              <a:rPr lang="lv-LV" sz="1200" dirty="0">
                <a:effectLst/>
                <a:latin typeface="Arial" panose="020B0604020202020204" pitchFamily="34" charset="0"/>
                <a:ea typeface="Calibri" panose="020F0502020204030204" pitchFamily="34" charset="0"/>
              </a:rPr>
            </a:br>
            <a:r>
              <a:rPr lang="lv-LV" sz="1200" dirty="0">
                <a:effectLst/>
                <a:latin typeface="Arial" panose="020B0604020202020204" pitchFamily="34" charset="0"/>
                <a:ea typeface="Calibri" panose="020F0502020204030204" pitchFamily="34" charset="0"/>
              </a:rPr>
              <a:t>dokuments (čeks)</a:t>
            </a:r>
            <a:endParaRPr lang="lv-LV" sz="1050" noProof="1">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C33C941E-2D6D-4E72-985B-83BB3ED0E5AD}"/>
              </a:ext>
            </a:extLst>
          </p:cNvPr>
          <p:cNvGraphicFramePr>
            <a:graphicFrameLocks/>
          </p:cNvGraphicFramePr>
          <p:nvPr>
            <p:extLst>
              <p:ext uri="{D42A27DB-BD31-4B8C-83A1-F6EECF244321}">
                <p14:modId xmlns:p14="http://schemas.microsoft.com/office/powerpoint/2010/main" val="484672202"/>
              </p:ext>
            </p:extLst>
          </p:nvPr>
        </p:nvGraphicFramePr>
        <p:xfrm>
          <a:off x="5879976" y="764704"/>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45">
            <a:extLst>
              <a:ext uri="{FF2B5EF4-FFF2-40B4-BE49-F238E27FC236}">
                <a16:creationId xmlns:a16="http://schemas.microsoft.com/office/drawing/2014/main" id="{7F272345-A01F-E911-B386-FBAB8A7BBBA2}"/>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Kritēriju svarīgums, izvēloties estētiskās medicīnas pakalpojuma saņemšanas vietu</a:t>
            </a:r>
            <a:endParaRPr lang="en-GB" altLang="lv-LV" sz="2400" b="1" noProof="1">
              <a:latin typeface="Arial Narrow" panose="020B0606020202030204" pitchFamily="34" charset="0"/>
            </a:endParaRPr>
          </a:p>
        </p:txBody>
      </p:sp>
      <p:sp>
        <p:nvSpPr>
          <p:cNvPr id="5" name="Rectangle 46">
            <a:extLst>
              <a:ext uri="{FF2B5EF4-FFF2-40B4-BE49-F238E27FC236}">
                <a16:creationId xmlns:a16="http://schemas.microsoft.com/office/drawing/2014/main" id="{09095A3B-B46D-EB33-676E-5662EA5C141C}"/>
              </a:ext>
            </a:extLst>
          </p:cNvPr>
          <p:cNvSpPr>
            <a:spLocks noRot="1" noChangeArrowheads="1"/>
          </p:cNvSpPr>
          <p:nvPr/>
        </p:nvSpPr>
        <p:spPr bwMode="auto">
          <a:xfrm>
            <a:off x="-6288" y="4365104"/>
            <a:ext cx="1559496" cy="9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a:t>
            </a:r>
            <a:r>
              <a:rPr lang="pt-BR" altLang="lv-LV" sz="900" b="0" i="1" noProof="1">
                <a:latin typeface="Arial" charset="0"/>
                <a:cs typeface="Arial" charset="0"/>
              </a:rPr>
              <a:t>respondentes, </a:t>
            </a:r>
            <a:br>
              <a:rPr lang="lv-LV" altLang="lv-LV" sz="900" b="0" i="1" noProof="1">
                <a:latin typeface="Arial" charset="0"/>
                <a:cs typeface="Arial" charset="0"/>
              </a:rPr>
            </a:br>
            <a:r>
              <a:rPr lang="pt-BR" altLang="lv-LV" sz="900" b="0" i="1" noProof="1">
                <a:latin typeface="Arial" charset="0"/>
                <a:cs typeface="Arial" charset="0"/>
              </a:rPr>
              <a:t>kurām kādreiz ir veikta </a:t>
            </a:r>
            <a:br>
              <a:rPr lang="lv-LV" altLang="lv-LV" sz="900" b="0" i="1" noProof="1">
                <a:latin typeface="Arial" charset="0"/>
                <a:cs typeface="Arial" charset="0"/>
              </a:rPr>
            </a:br>
            <a:r>
              <a:rPr lang="pt-BR" altLang="lv-LV" sz="900" b="0" i="1" noProof="1">
                <a:latin typeface="Arial" charset="0"/>
                <a:cs typeface="Arial" charset="0"/>
              </a:rPr>
              <a:t>kāda no 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3399879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8</a:t>
            </a:r>
            <a:r>
              <a:rPr lang="en-GB" altLang="lv-LV" sz="2400" b="1" noProof="1">
                <a:latin typeface="Arial Narrow" panose="020B0606020202030204" pitchFamily="34" charset="0"/>
              </a:rPr>
              <a:t>.</a:t>
            </a:r>
            <a:r>
              <a:rPr lang="lv-LV" altLang="lv-LV" sz="2400" b="1" noProof="1">
                <a:latin typeface="Arial Narrow" panose="020B0606020202030204" pitchFamily="34" charset="0"/>
              </a:rPr>
              <a:t> Zināšanas par estētiskās medicīnas pakalpojumiem</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«A8. Lūdzu, atzīmējiet, cik labi Jūs zināt šādas lietas.</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5805264"/>
            <a:ext cx="9140825" cy="64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respondentes, kur</a:t>
            </a:r>
            <a:r>
              <a:rPr lang="lv-LV" altLang="lv-LV" b="0" i="1" noProof="1">
                <a:latin typeface="Arial" charset="0"/>
                <a:cs typeface="Arial" charset="0"/>
              </a:rPr>
              <a:t>ām</a:t>
            </a:r>
            <a:r>
              <a:rPr lang="en-GB" altLang="lv-LV" b="0" i="1" noProof="1">
                <a:latin typeface="Arial" charset="0"/>
                <a:cs typeface="Arial" charset="0"/>
              </a:rPr>
              <a:t> kādreiz ir veik</a:t>
            </a:r>
            <a:r>
              <a:rPr lang="lv-LV" altLang="lv-LV" b="0" i="1" noProof="1">
                <a:latin typeface="Arial" charset="0"/>
                <a:cs typeface="Arial" charset="0"/>
              </a:rPr>
              <a:t>ta kāda no lāzerprocedūrām un/vai kuras tuvāko gadu laikā apsver iespēju veikt kādu no lāzerprocedūrām, n=687</a:t>
            </a:r>
          </a:p>
          <a:p>
            <a:pPr algn="ctr"/>
            <a:r>
              <a:rPr lang="en-GB" altLang="lv-LV" b="0" i="1" noProof="1">
                <a:latin typeface="Arial" charset="0"/>
                <a:cs typeface="Arial" charset="0"/>
              </a:rPr>
              <a:t>Dati sakārtoti</a:t>
            </a:r>
            <a:r>
              <a:rPr lang="lv-LV" altLang="lv-LV" b="0" i="1" noProof="1">
                <a:latin typeface="Arial" charset="0"/>
                <a:cs typeface="Arial" charset="0"/>
              </a:rPr>
              <a:t> dilstošā secībā</a:t>
            </a:r>
            <a:r>
              <a:rPr lang="en-GB" altLang="lv-LV" b="0" i="1" noProof="1">
                <a:latin typeface="Arial" charset="0"/>
                <a:cs typeface="Arial" charset="0"/>
              </a:rPr>
              <a:t> pēc</a:t>
            </a:r>
            <a:r>
              <a:rPr lang="lv-LV" altLang="lv-LV" b="0" i="1" noProof="1">
                <a:latin typeface="Arial" charset="0"/>
                <a:cs typeface="Arial" charset="0"/>
              </a:rPr>
              <a:t> atbilžu variantu «Apmēram zina/nojauš», «Drīzāk labi zina» un «Ļoti labi zina» summas</a:t>
            </a:r>
          </a:p>
        </p:txBody>
      </p:sp>
      <p:graphicFrame>
        <p:nvGraphicFramePr>
          <p:cNvPr id="5" name="Chart 4">
            <a:extLst>
              <a:ext uri="{FF2B5EF4-FFF2-40B4-BE49-F238E27FC236}">
                <a16:creationId xmlns:a16="http://schemas.microsoft.com/office/drawing/2014/main" id="{6EF47AF5-8BA7-4F8C-AA14-D7FDE817D66D}"/>
              </a:ext>
            </a:extLst>
          </p:cNvPr>
          <p:cNvGraphicFramePr>
            <a:graphicFrameLocks/>
          </p:cNvGraphicFramePr>
          <p:nvPr>
            <p:extLst>
              <p:ext uri="{D42A27DB-BD31-4B8C-83A1-F6EECF244321}">
                <p14:modId xmlns:p14="http://schemas.microsoft.com/office/powerpoint/2010/main" val="1029056147"/>
              </p:ext>
            </p:extLst>
          </p:nvPr>
        </p:nvGraphicFramePr>
        <p:xfrm>
          <a:off x="1419600" y="1339200"/>
          <a:ext cx="9352800" cy="417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2895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B7E3491-2FAE-457B-9578-D205BBD3B698}"/>
              </a:ext>
            </a:extLst>
          </p:cNvPr>
          <p:cNvGraphicFramePr>
            <a:graphicFrameLocks/>
          </p:cNvGraphicFramePr>
          <p:nvPr>
            <p:extLst>
              <p:ext uri="{D42A27DB-BD31-4B8C-83A1-F6EECF244321}">
                <p14:modId xmlns:p14="http://schemas.microsoft.com/office/powerpoint/2010/main" val="1498274746"/>
              </p:ext>
            </p:extLst>
          </p:nvPr>
        </p:nvGraphicFramePr>
        <p:xfrm>
          <a:off x="6096000" y="836712"/>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8</a:t>
            </a:r>
            <a:r>
              <a:rPr lang="en-GB" altLang="lv-LV" sz="2400" b="1" noProof="1">
                <a:latin typeface="Arial Narrow" panose="020B0606020202030204" pitchFamily="34" charset="0"/>
              </a:rPr>
              <a:t>.</a:t>
            </a:r>
            <a:r>
              <a:rPr lang="lv-LV" altLang="lv-LV" sz="2400" b="1" noProof="1">
                <a:latin typeface="Arial Narrow" panose="020B0606020202030204" pitchFamily="34" charset="0"/>
              </a:rPr>
              <a:t> Zināšanas par estētiskās medicīnas pakalpojumiem</a:t>
            </a:r>
            <a:endParaRPr lang="en-GB" altLang="lv-LV" sz="2400" b="1" noProof="1">
              <a:latin typeface="Arial Narrow" panose="020B0606020202030204" pitchFamily="34" charset="0"/>
            </a:endParaRPr>
          </a:p>
        </p:txBody>
      </p:sp>
      <p:sp>
        <p:nvSpPr>
          <p:cNvPr id="5" name="TextBox 4">
            <a:extLst>
              <a:ext uri="{FF2B5EF4-FFF2-40B4-BE49-F238E27FC236}">
                <a16:creationId xmlns:a16="http://schemas.microsoft.com/office/drawing/2014/main" id="{466C0754-86ED-D6F4-D360-CA81D53C6369}"/>
              </a:ext>
            </a:extLst>
          </p:cNvPr>
          <p:cNvSpPr txBox="1"/>
          <p:nvPr/>
        </p:nvSpPr>
        <p:spPr>
          <a:xfrm>
            <a:off x="191344" y="531590"/>
            <a:ext cx="2808312" cy="900246"/>
          </a:xfrm>
          <a:prstGeom prst="rect">
            <a:avLst/>
          </a:prstGeom>
          <a:noFill/>
          <a:ln>
            <a:solidFill>
              <a:srgbClr val="C4BD97"/>
            </a:solidFill>
          </a:ln>
        </p:spPr>
        <p:txBody>
          <a:bodyPr wrap="square" rtlCol="0">
            <a:spAutoFit/>
          </a:bodyPr>
          <a:lstStyle/>
          <a:p>
            <a:pPr algn="ctr"/>
            <a:r>
              <a:rPr lang="lv-LV" sz="1050" i="1" noProof="1">
                <a:effectLst/>
                <a:latin typeface="Arial" panose="020B0604020202020204" pitchFamily="34" charset="0"/>
                <a:ea typeface="Calibri" panose="020F0502020204030204" pitchFamily="34" charset="0"/>
                <a:cs typeface="Arial" panose="020B0604020202020204" pitchFamily="34" charset="0"/>
              </a:rPr>
              <a:t>«</a:t>
            </a:r>
            <a:r>
              <a:rPr lang="lv-LV" sz="1050" dirty="0">
                <a:effectLst/>
                <a:latin typeface="Arial" panose="020B0604020202020204" pitchFamily="34" charset="0"/>
                <a:ea typeface="Calibri" panose="020F0502020204030204" pitchFamily="34" charset="0"/>
              </a:rPr>
              <a:t>Kādu kaitējumu Jūsu veselībai var nodarīt, ja estētiskās medicīnas pakalpojumu Jums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sniedz speciālists, kurš apguvis metodi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pašmācības ceļā vai neoficiālas iekārtas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izplatītāja vadībā?</a:t>
            </a:r>
            <a:r>
              <a:rPr lang="lv-LV" sz="1050" i="1" kern="0" noProof="1">
                <a:effectLst/>
                <a:latin typeface="Arial" panose="020B0604020202020204" pitchFamily="34" charset="0"/>
                <a:ea typeface="Calibri" panose="020F0502020204030204" pitchFamily="34" charset="0"/>
                <a:cs typeface="Arial" panose="020B0604020202020204" pitchFamily="34" charset="0"/>
              </a:rPr>
              <a:t>»</a:t>
            </a:r>
            <a:endParaRPr lang="lv-LV" sz="1050" noProof="1">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533868B3-E9F1-4551-BC65-CAD370171138}"/>
              </a:ext>
            </a:extLst>
          </p:cNvPr>
          <p:cNvGraphicFramePr>
            <a:graphicFrameLocks/>
          </p:cNvGraphicFramePr>
          <p:nvPr>
            <p:extLst>
              <p:ext uri="{D42A27DB-BD31-4B8C-83A1-F6EECF244321}">
                <p14:modId xmlns:p14="http://schemas.microsoft.com/office/powerpoint/2010/main" val="3172897499"/>
              </p:ext>
            </p:extLst>
          </p:nvPr>
        </p:nvGraphicFramePr>
        <p:xfrm>
          <a:off x="335360" y="836712"/>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46">
            <a:extLst>
              <a:ext uri="{FF2B5EF4-FFF2-40B4-BE49-F238E27FC236}">
                <a16:creationId xmlns:a16="http://schemas.microsoft.com/office/drawing/2014/main" id="{977E79DE-76A7-F1D0-5AEC-EF7AA8457037}"/>
              </a:ext>
            </a:extLst>
          </p:cNvPr>
          <p:cNvSpPr>
            <a:spLocks noRot="1" noChangeArrowheads="1"/>
          </p:cNvSpPr>
          <p:nvPr/>
        </p:nvSpPr>
        <p:spPr bwMode="auto">
          <a:xfrm>
            <a:off x="-1" y="4437112"/>
            <a:ext cx="1512000" cy="120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br>
              <a:rPr lang="lv-LV" altLang="lv-LV" sz="900" b="0" i="1" noProof="1">
                <a:latin typeface="Arial" charset="0"/>
                <a:cs typeface="Arial" charset="0"/>
              </a:rPr>
            </a:br>
            <a:r>
              <a:rPr lang="en-GB" altLang="lv-LV" sz="900" b="0" i="1" noProof="1">
                <a:latin typeface="Arial" charset="0"/>
                <a:cs typeface="Arial" charset="0"/>
              </a:rPr>
              <a:t>kurām kādreiz ir veikta </a:t>
            </a:r>
            <a:br>
              <a:rPr lang="lv-LV" altLang="lv-LV" sz="900" b="0" i="1" noProof="1">
                <a:latin typeface="Arial" charset="0"/>
                <a:cs typeface="Arial" charset="0"/>
              </a:rPr>
            </a:br>
            <a:r>
              <a:rPr lang="en-GB" altLang="lv-LV" sz="900" b="0" i="1" noProof="1">
                <a:latin typeface="Arial" charset="0"/>
                <a:cs typeface="Arial" charset="0"/>
              </a:rPr>
              <a:t>kāda no lāzerprocedūrām </a:t>
            </a:r>
            <a:r>
              <a:rPr lang="lv-LV" altLang="lv-LV" sz="900" b="0" i="1" noProof="1">
                <a:latin typeface="Arial" charset="0"/>
                <a:cs typeface="Arial" charset="0"/>
              </a:rPr>
              <a:t>un/</a:t>
            </a:r>
            <a:r>
              <a:rPr lang="en-GB" altLang="lv-LV" sz="900" b="0" i="1" noProof="1">
                <a:latin typeface="Arial" charset="0"/>
                <a:cs typeface="Arial" charset="0"/>
              </a:rPr>
              <a:t>vai </a:t>
            </a:r>
            <a:r>
              <a:rPr lang="lv-LV" altLang="lv-LV" sz="900" b="0" i="1" noProof="1">
                <a:latin typeface="Arial" charset="0"/>
                <a:cs typeface="Arial" charset="0"/>
              </a:rPr>
              <a:t>kuras </a:t>
            </a:r>
            <a:r>
              <a:rPr lang="en-GB" altLang="lv-LV" sz="900" b="0" i="1" noProof="1">
                <a:latin typeface="Arial" charset="0"/>
                <a:cs typeface="Arial" charset="0"/>
              </a:rPr>
              <a:t>tuvāko gadu </a:t>
            </a:r>
            <a:br>
              <a:rPr lang="lv-LV" altLang="lv-LV" sz="900" b="0" i="1" noProof="1">
                <a:latin typeface="Arial" charset="0"/>
                <a:cs typeface="Arial" charset="0"/>
              </a:rPr>
            </a:br>
            <a:r>
              <a:rPr lang="en-GB" altLang="lv-LV" sz="900" b="0" i="1" noProof="1">
                <a:latin typeface="Arial" charset="0"/>
                <a:cs typeface="Arial" charset="0"/>
              </a:rPr>
              <a:t>laikā apsver iespēju veikt kādu no lāzerprocedūrām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2018137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502C9FC-CE0B-4E8A-B27D-6D1965C8674B}"/>
              </a:ext>
            </a:extLst>
          </p:cNvPr>
          <p:cNvGraphicFramePr>
            <a:graphicFrameLocks/>
          </p:cNvGraphicFramePr>
          <p:nvPr>
            <p:extLst>
              <p:ext uri="{D42A27DB-BD31-4B8C-83A1-F6EECF244321}">
                <p14:modId xmlns:p14="http://schemas.microsoft.com/office/powerpoint/2010/main" val="2528015642"/>
              </p:ext>
            </p:extLst>
          </p:nvPr>
        </p:nvGraphicFramePr>
        <p:xfrm>
          <a:off x="32373" y="765444"/>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8</a:t>
            </a:r>
            <a:r>
              <a:rPr lang="en-GB" altLang="lv-LV" sz="2400" b="1" noProof="1">
                <a:latin typeface="Arial Narrow" panose="020B0606020202030204" pitchFamily="34" charset="0"/>
              </a:rPr>
              <a:t>.</a:t>
            </a:r>
            <a:r>
              <a:rPr lang="lv-LV" altLang="lv-LV" sz="2400" b="1" noProof="1">
                <a:latin typeface="Arial Narrow" panose="020B0606020202030204" pitchFamily="34" charset="0"/>
              </a:rPr>
              <a:t> Zināšanas par estētiskās medicīnas pakalpojumiem</a:t>
            </a:r>
            <a:endParaRPr lang="en-GB" altLang="lv-LV" sz="2400" b="1" noProof="1">
              <a:latin typeface="Arial Narrow" panose="020B0606020202030204" pitchFamily="34" charset="0"/>
            </a:endParaRPr>
          </a:p>
        </p:txBody>
      </p:sp>
      <p:graphicFrame>
        <p:nvGraphicFramePr>
          <p:cNvPr id="7" name="Chart 6">
            <a:extLst>
              <a:ext uri="{FF2B5EF4-FFF2-40B4-BE49-F238E27FC236}">
                <a16:creationId xmlns:a16="http://schemas.microsoft.com/office/drawing/2014/main" id="{865627B6-A692-48EA-B8A5-86898C19225D}"/>
              </a:ext>
            </a:extLst>
          </p:cNvPr>
          <p:cNvGraphicFramePr>
            <a:graphicFrameLocks/>
          </p:cNvGraphicFramePr>
          <p:nvPr>
            <p:extLst>
              <p:ext uri="{D42A27DB-BD31-4B8C-83A1-F6EECF244321}">
                <p14:modId xmlns:p14="http://schemas.microsoft.com/office/powerpoint/2010/main" val="1134474036"/>
              </p:ext>
            </p:extLst>
          </p:nvPr>
        </p:nvGraphicFramePr>
        <p:xfrm>
          <a:off x="5879976" y="765444"/>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91281EE8-208A-3C33-781A-52F34E5D331C}"/>
              </a:ext>
            </a:extLst>
          </p:cNvPr>
          <p:cNvSpPr txBox="1"/>
          <p:nvPr/>
        </p:nvSpPr>
        <p:spPr>
          <a:xfrm>
            <a:off x="94768" y="475200"/>
            <a:ext cx="2776685" cy="861774"/>
          </a:xfrm>
          <a:prstGeom prst="rect">
            <a:avLst/>
          </a:prstGeom>
          <a:noFill/>
          <a:ln>
            <a:solidFill>
              <a:srgbClr val="C4BD97"/>
            </a:solidFill>
          </a:ln>
        </p:spPr>
        <p:txBody>
          <a:bodyPr wrap="square" rtlCol="0">
            <a:spAutoFit/>
          </a:bodyPr>
          <a:lstStyle/>
          <a:p>
            <a:pPr algn="ctr"/>
            <a:r>
              <a:rPr lang="lv-LV" sz="1000" i="1" noProof="1">
                <a:latin typeface="Arial" panose="020B0604020202020204" pitchFamily="34" charset="0"/>
                <a:cs typeface="Arial" panose="020B0604020202020204" pitchFamily="34" charset="0"/>
              </a:rPr>
              <a:t>«</a:t>
            </a:r>
            <a:r>
              <a:rPr lang="lv-LV" sz="1000" noProof="1">
                <a:latin typeface="Arial" panose="020B0604020202020204" pitchFamily="34" charset="0"/>
                <a:cs typeface="Arial" panose="020B0604020202020204" pitchFamily="34" charset="0"/>
              </a:rPr>
              <a:t>Kādu kaitējumu Jūsu veselībai var nodarīt, ja estētiskās medicīnas pakalpojuma </a:t>
            </a:r>
            <a:br>
              <a:rPr lang="lv-LV" sz="1000" noProof="1">
                <a:latin typeface="Arial" panose="020B0604020202020204" pitchFamily="34" charset="0"/>
                <a:cs typeface="Arial" panose="020B0604020202020204" pitchFamily="34" charset="0"/>
              </a:rPr>
            </a:br>
            <a:r>
              <a:rPr lang="lv-LV" sz="1000" noProof="1">
                <a:latin typeface="Arial" panose="020B0604020202020204" pitchFamily="34" charset="0"/>
                <a:cs typeface="Arial" panose="020B0604020202020204" pitchFamily="34" charset="0"/>
              </a:rPr>
              <a:t>sniegšanā izmanto iekārtu, kuras izcelsme ir </a:t>
            </a:r>
            <a:br>
              <a:rPr lang="lv-LV" sz="1000" noProof="1">
                <a:latin typeface="Arial" panose="020B0604020202020204" pitchFamily="34" charset="0"/>
                <a:cs typeface="Arial" panose="020B0604020202020204" pitchFamily="34" charset="0"/>
              </a:rPr>
            </a:br>
            <a:r>
              <a:rPr lang="lv-LV" sz="1000" noProof="1">
                <a:latin typeface="Arial" panose="020B0604020202020204" pitchFamily="34" charset="0"/>
                <a:cs typeface="Arial" panose="020B0604020202020204" pitchFamily="34" charset="0"/>
              </a:rPr>
              <a:t>neskaidra, un/vai tai nav atbilstoša estētiskās medicīnas iekārtas CE marķējuma?</a:t>
            </a:r>
            <a:r>
              <a:rPr lang="lv-LV" sz="1000" i="1" kern="0" noProof="1">
                <a:latin typeface="Arial" panose="020B0604020202020204" pitchFamily="34" charset="0"/>
                <a:cs typeface="Arial" panose="020B0604020202020204" pitchFamily="34" charset="0"/>
              </a:rPr>
              <a:t>»</a:t>
            </a:r>
            <a:endParaRPr lang="lv-LV" sz="100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64488C40-6327-0937-3AF2-C50A89DAF3FC}"/>
              </a:ext>
            </a:extLst>
          </p:cNvPr>
          <p:cNvSpPr>
            <a:spLocks noRot="1" noChangeArrowheads="1"/>
          </p:cNvSpPr>
          <p:nvPr/>
        </p:nvSpPr>
        <p:spPr bwMode="auto">
          <a:xfrm>
            <a:off x="-1" y="4437112"/>
            <a:ext cx="1512000" cy="120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br>
              <a:rPr lang="lv-LV" altLang="lv-LV" sz="900" b="0" i="1" noProof="1">
                <a:latin typeface="Arial" charset="0"/>
                <a:cs typeface="Arial" charset="0"/>
              </a:rPr>
            </a:br>
            <a:r>
              <a:rPr lang="en-GB" altLang="lv-LV" sz="900" b="0" i="1" noProof="1">
                <a:latin typeface="Arial" charset="0"/>
                <a:cs typeface="Arial" charset="0"/>
              </a:rPr>
              <a:t>kurām kādreiz ir veikta </a:t>
            </a:r>
            <a:br>
              <a:rPr lang="lv-LV" altLang="lv-LV" sz="900" b="0" i="1" noProof="1">
                <a:latin typeface="Arial" charset="0"/>
                <a:cs typeface="Arial" charset="0"/>
              </a:rPr>
            </a:br>
            <a:r>
              <a:rPr lang="en-GB" altLang="lv-LV" sz="900" b="0" i="1" noProof="1">
                <a:latin typeface="Arial" charset="0"/>
                <a:cs typeface="Arial" charset="0"/>
              </a:rPr>
              <a:t>kāda no lāzerprocedūrām </a:t>
            </a:r>
            <a:r>
              <a:rPr lang="lv-LV" altLang="lv-LV" sz="900" b="0" i="1" noProof="1">
                <a:latin typeface="Arial" charset="0"/>
                <a:cs typeface="Arial" charset="0"/>
              </a:rPr>
              <a:t>un/</a:t>
            </a:r>
            <a:r>
              <a:rPr lang="en-GB" altLang="lv-LV" sz="900" b="0" i="1" noProof="1">
                <a:latin typeface="Arial" charset="0"/>
                <a:cs typeface="Arial" charset="0"/>
              </a:rPr>
              <a:t>vai </a:t>
            </a:r>
            <a:r>
              <a:rPr lang="lv-LV" altLang="lv-LV" sz="900" b="0" i="1" noProof="1">
                <a:latin typeface="Arial" charset="0"/>
                <a:cs typeface="Arial" charset="0"/>
              </a:rPr>
              <a:t>kuras </a:t>
            </a:r>
            <a:r>
              <a:rPr lang="en-GB" altLang="lv-LV" sz="900" b="0" i="1" noProof="1">
                <a:latin typeface="Arial" charset="0"/>
                <a:cs typeface="Arial" charset="0"/>
              </a:rPr>
              <a:t>tuvāko gadu </a:t>
            </a:r>
            <a:br>
              <a:rPr lang="lv-LV" altLang="lv-LV" sz="900" b="0" i="1" noProof="1">
                <a:latin typeface="Arial" charset="0"/>
                <a:cs typeface="Arial" charset="0"/>
              </a:rPr>
            </a:br>
            <a:r>
              <a:rPr lang="en-GB" altLang="lv-LV" sz="900" b="0" i="1" noProof="1">
                <a:latin typeface="Arial" charset="0"/>
                <a:cs typeface="Arial" charset="0"/>
              </a:rPr>
              <a:t>laikā apsver iespēju veikt kādu no lāzerprocedūrām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 (skat.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4025334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9E7CA46-00A8-4FA6-9517-BD302FE266DF}"/>
              </a:ext>
            </a:extLst>
          </p:cNvPr>
          <p:cNvGraphicFramePr>
            <a:graphicFrameLocks/>
          </p:cNvGraphicFramePr>
          <p:nvPr>
            <p:extLst>
              <p:ext uri="{D42A27DB-BD31-4B8C-83A1-F6EECF244321}">
                <p14:modId xmlns:p14="http://schemas.microsoft.com/office/powerpoint/2010/main" val="784398355"/>
              </p:ext>
            </p:extLst>
          </p:nvPr>
        </p:nvGraphicFramePr>
        <p:xfrm>
          <a:off x="8224" y="836712"/>
          <a:ext cx="6063627" cy="592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EE495CFD-B052-42BF-9B9B-4A1FBBA7F7A1}"/>
              </a:ext>
            </a:extLst>
          </p:cNvPr>
          <p:cNvGraphicFramePr>
            <a:graphicFrameLocks/>
          </p:cNvGraphicFramePr>
          <p:nvPr>
            <p:extLst>
              <p:ext uri="{D42A27DB-BD31-4B8C-83A1-F6EECF244321}">
                <p14:modId xmlns:p14="http://schemas.microsoft.com/office/powerpoint/2010/main" val="3148018440"/>
              </p:ext>
            </p:extLst>
          </p:nvPr>
        </p:nvGraphicFramePr>
        <p:xfrm>
          <a:off x="5735960" y="836712"/>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8</a:t>
            </a:r>
            <a:r>
              <a:rPr lang="en-GB" altLang="lv-LV" sz="2400" b="1" noProof="1">
                <a:latin typeface="Arial Narrow" panose="020B0606020202030204" pitchFamily="34" charset="0"/>
              </a:rPr>
              <a:t>.</a:t>
            </a:r>
            <a:r>
              <a:rPr lang="lv-LV" altLang="lv-LV" sz="2400" b="1" noProof="1">
                <a:latin typeface="Arial Narrow" panose="020B0606020202030204" pitchFamily="34" charset="0"/>
              </a:rPr>
              <a:t> Zināšanas par estētiskās medicīnas pakalpojumiem</a:t>
            </a:r>
            <a:endParaRPr lang="en-GB" altLang="lv-LV" sz="2400" b="1" noProof="1">
              <a:latin typeface="Arial Narrow" panose="020B0606020202030204" pitchFamily="34" charset="0"/>
            </a:endParaRPr>
          </a:p>
        </p:txBody>
      </p:sp>
      <p:sp>
        <p:nvSpPr>
          <p:cNvPr id="5" name="TextBox 4">
            <a:extLst>
              <a:ext uri="{FF2B5EF4-FFF2-40B4-BE49-F238E27FC236}">
                <a16:creationId xmlns:a16="http://schemas.microsoft.com/office/drawing/2014/main" id="{466C0754-86ED-D6F4-D360-CA81D53C6369}"/>
              </a:ext>
            </a:extLst>
          </p:cNvPr>
          <p:cNvSpPr txBox="1"/>
          <p:nvPr/>
        </p:nvSpPr>
        <p:spPr>
          <a:xfrm>
            <a:off x="119336" y="504714"/>
            <a:ext cx="2664296" cy="900246"/>
          </a:xfrm>
          <a:prstGeom prst="rect">
            <a:avLst/>
          </a:prstGeom>
          <a:noFill/>
          <a:ln>
            <a:solidFill>
              <a:srgbClr val="C4BD97"/>
            </a:solidFill>
          </a:ln>
        </p:spPr>
        <p:txBody>
          <a:bodyPr wrap="square" rtlCol="0">
            <a:spAutoFit/>
          </a:bodyPr>
          <a:lstStyle/>
          <a:p>
            <a:pPr algn="ctr"/>
            <a:r>
              <a:rPr lang="lv-LV" sz="1050" i="1" noProof="1">
                <a:effectLst/>
                <a:latin typeface="Arial" panose="020B0604020202020204" pitchFamily="34" charset="0"/>
                <a:ea typeface="Calibri" panose="020F0502020204030204" pitchFamily="34" charset="0"/>
                <a:cs typeface="Arial" panose="020B0604020202020204" pitchFamily="34" charset="0"/>
              </a:rPr>
              <a:t>«</a:t>
            </a:r>
            <a:r>
              <a:rPr lang="lv-LV" sz="1050" dirty="0">
                <a:effectLst/>
                <a:latin typeface="Arial" panose="020B0604020202020204" pitchFamily="34" charset="0"/>
                <a:ea typeface="Calibri" panose="020F0502020204030204" pitchFamily="34" charset="0"/>
              </a:rPr>
              <a:t>Cik bīstami var būt lāzeri, ar kuriem tiek veiktas estētiskās medicīnas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lāzerprocedūras, un kādu kaitējumu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veselībai tie var radīt neprasmīgas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pielietošanas gadījumā?</a:t>
            </a:r>
            <a:r>
              <a:rPr lang="lv-LV" sz="1050" i="1" kern="0" noProof="1">
                <a:effectLst/>
                <a:latin typeface="Arial" panose="020B0604020202020204" pitchFamily="34" charset="0"/>
                <a:ea typeface="Calibri" panose="020F0502020204030204" pitchFamily="34" charset="0"/>
                <a:cs typeface="Arial" panose="020B0604020202020204" pitchFamily="34" charset="0"/>
              </a:rPr>
              <a:t>»</a:t>
            </a:r>
            <a:endParaRPr lang="lv-LV" sz="1050" noProof="1">
              <a:latin typeface="Arial" panose="020B0604020202020204" pitchFamily="34" charset="0"/>
              <a:cs typeface="Arial" panose="020B0604020202020204" pitchFamily="34" charset="0"/>
            </a:endParaRPr>
          </a:p>
        </p:txBody>
      </p:sp>
      <p:sp>
        <p:nvSpPr>
          <p:cNvPr id="3" name="Rectangle 46">
            <a:extLst>
              <a:ext uri="{FF2B5EF4-FFF2-40B4-BE49-F238E27FC236}">
                <a16:creationId xmlns:a16="http://schemas.microsoft.com/office/drawing/2014/main" id="{8C1EB878-A159-9F4C-EE55-6148C1964359}"/>
              </a:ext>
            </a:extLst>
          </p:cNvPr>
          <p:cNvSpPr>
            <a:spLocks noRot="1" noChangeArrowheads="1"/>
          </p:cNvSpPr>
          <p:nvPr/>
        </p:nvSpPr>
        <p:spPr bwMode="auto">
          <a:xfrm>
            <a:off x="-1" y="4437112"/>
            <a:ext cx="1512000" cy="120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br>
              <a:rPr lang="lv-LV" altLang="lv-LV" sz="900" b="0" i="1" noProof="1">
                <a:latin typeface="Arial" charset="0"/>
                <a:cs typeface="Arial" charset="0"/>
              </a:rPr>
            </a:br>
            <a:r>
              <a:rPr lang="en-GB" altLang="lv-LV" sz="900" b="0" i="1" noProof="1">
                <a:latin typeface="Arial" charset="0"/>
                <a:cs typeface="Arial" charset="0"/>
              </a:rPr>
              <a:t>kurām kādreiz ir veikta </a:t>
            </a:r>
            <a:br>
              <a:rPr lang="lv-LV" altLang="lv-LV" sz="900" b="0" i="1" noProof="1">
                <a:latin typeface="Arial" charset="0"/>
                <a:cs typeface="Arial" charset="0"/>
              </a:rPr>
            </a:br>
            <a:r>
              <a:rPr lang="en-GB" altLang="lv-LV" sz="900" b="0" i="1" noProof="1">
                <a:latin typeface="Arial" charset="0"/>
                <a:cs typeface="Arial" charset="0"/>
              </a:rPr>
              <a:t>kāda no lāzerprocedūrām </a:t>
            </a:r>
            <a:r>
              <a:rPr lang="lv-LV" altLang="lv-LV" sz="900" b="0" i="1" noProof="1">
                <a:latin typeface="Arial" charset="0"/>
                <a:cs typeface="Arial" charset="0"/>
              </a:rPr>
              <a:t>un/</a:t>
            </a:r>
            <a:r>
              <a:rPr lang="en-GB" altLang="lv-LV" sz="900" b="0" i="1" noProof="1">
                <a:latin typeface="Arial" charset="0"/>
                <a:cs typeface="Arial" charset="0"/>
              </a:rPr>
              <a:t>vai </a:t>
            </a:r>
            <a:r>
              <a:rPr lang="lv-LV" altLang="lv-LV" sz="900" b="0" i="1" noProof="1">
                <a:latin typeface="Arial" charset="0"/>
                <a:cs typeface="Arial" charset="0"/>
              </a:rPr>
              <a:t>kuras </a:t>
            </a:r>
            <a:r>
              <a:rPr lang="en-GB" altLang="lv-LV" sz="900" b="0" i="1" noProof="1">
                <a:latin typeface="Arial" charset="0"/>
                <a:cs typeface="Arial" charset="0"/>
              </a:rPr>
              <a:t>tuvāko gadu </a:t>
            </a:r>
            <a:br>
              <a:rPr lang="lv-LV" altLang="lv-LV" sz="900" b="0" i="1" noProof="1">
                <a:latin typeface="Arial" charset="0"/>
                <a:cs typeface="Arial" charset="0"/>
              </a:rPr>
            </a:br>
            <a:r>
              <a:rPr lang="en-GB" altLang="lv-LV" sz="900" b="0" i="1" noProof="1">
                <a:latin typeface="Arial" charset="0"/>
                <a:cs typeface="Arial" charset="0"/>
              </a:rPr>
              <a:t>laikā apsver iespēju veikt kādu no lāzerprocedūrām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Tree>
    <p:extLst>
      <p:ext uri="{BB962C8B-B14F-4D97-AF65-F5344CB8AC3E}">
        <p14:creationId xmlns:p14="http://schemas.microsoft.com/office/powerpoint/2010/main" val="3111616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9</a:t>
            </a:r>
            <a:r>
              <a:rPr lang="en-GB" altLang="lv-LV" sz="2400" b="1" noProof="1">
                <a:latin typeface="Arial Narrow" panose="020B0606020202030204" pitchFamily="34" charset="0"/>
              </a:rPr>
              <a:t>.</a:t>
            </a:r>
            <a:r>
              <a:rPr lang="lv-LV" altLang="lv-LV" sz="2400" b="1" noProof="1">
                <a:latin typeface="Arial Narrow" panose="020B0606020202030204" pitchFamily="34" charset="0"/>
              </a:rPr>
              <a:t> Uzskati par iespējamiem kaitējuma veidiem, nepareizi veicot lāzerprocedūru</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«A9. Lūdzu, atzīmējiet, Jūsuprāt, tos iespējamos kaitējuma veidus, kurus pakalpojumu saņēmēji var iegūt, ja lāzeprocedūra nav tikusi pareizi veikta.</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21289"/>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respondentes, kur</a:t>
            </a:r>
            <a:r>
              <a:rPr lang="lv-LV" altLang="lv-LV" b="0" i="1" noProof="1">
                <a:latin typeface="Arial" charset="0"/>
                <a:cs typeface="Arial" charset="0"/>
              </a:rPr>
              <a:t>ām</a:t>
            </a:r>
            <a:r>
              <a:rPr lang="en-GB" altLang="lv-LV" b="0" i="1" noProof="1">
                <a:latin typeface="Arial" charset="0"/>
                <a:cs typeface="Arial" charset="0"/>
              </a:rPr>
              <a:t> kādreiz ir veik</a:t>
            </a:r>
            <a:r>
              <a:rPr lang="lv-LV" altLang="lv-LV" b="0" i="1" noProof="1">
                <a:latin typeface="Arial" charset="0"/>
                <a:cs typeface="Arial" charset="0"/>
              </a:rPr>
              <a:t>ta kāda no lāzerprocedūrām un/vai kuras tuvāko gadu laikā apsver iespēju veikt kādu no lāzerprocedūrām, n=687</a:t>
            </a:r>
          </a:p>
          <a:p>
            <a:pPr algn="ctr"/>
            <a:r>
              <a:rPr lang="en-GB" altLang="lv-LV" b="0" i="1" noProof="1">
                <a:latin typeface="Arial" charset="0"/>
                <a:cs typeface="Arial" charset="0"/>
              </a:rPr>
              <a:t>Vairākatbilžu jautājums (% summa &gt; 100)</a:t>
            </a:r>
          </a:p>
        </p:txBody>
      </p:sp>
      <p:graphicFrame>
        <p:nvGraphicFramePr>
          <p:cNvPr id="3" name="Chart 2">
            <a:extLst>
              <a:ext uri="{FF2B5EF4-FFF2-40B4-BE49-F238E27FC236}">
                <a16:creationId xmlns:a16="http://schemas.microsoft.com/office/drawing/2014/main" id="{FBE050D3-69B4-46A8-B31C-D704E2B221F9}"/>
              </a:ext>
            </a:extLst>
          </p:cNvPr>
          <p:cNvGraphicFramePr>
            <a:graphicFrameLocks/>
          </p:cNvGraphicFramePr>
          <p:nvPr>
            <p:extLst>
              <p:ext uri="{D42A27DB-BD31-4B8C-83A1-F6EECF244321}">
                <p14:modId xmlns:p14="http://schemas.microsoft.com/office/powerpoint/2010/main" val="869290953"/>
              </p:ext>
            </p:extLst>
          </p:nvPr>
        </p:nvGraphicFramePr>
        <p:xfrm>
          <a:off x="1847528" y="1124744"/>
          <a:ext cx="7843639"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3035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5D94F251-8BD1-22BB-4CCC-1FDA3F14BCAA}"/>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9</a:t>
            </a:r>
            <a:r>
              <a:rPr lang="en-GB" altLang="lv-LV" sz="2400" b="1" noProof="1">
                <a:latin typeface="Arial Narrow" panose="020B0606020202030204" pitchFamily="34" charset="0"/>
              </a:rPr>
              <a:t>.</a:t>
            </a:r>
            <a:r>
              <a:rPr lang="lv-LV" altLang="lv-LV" sz="2400" b="1" noProof="1">
                <a:latin typeface="Arial Narrow" panose="020B0606020202030204" pitchFamily="34" charset="0"/>
              </a:rPr>
              <a:t> Uzskati par iespējamiem kaitējuma veidiem, nepareizi veicot lāzerprocedūru</a:t>
            </a:r>
            <a:endParaRPr lang="en-GB" altLang="lv-LV" sz="2400" b="1" noProof="1">
              <a:latin typeface="Arial Narrow" panose="020B0606020202030204" pitchFamily="34" charset="0"/>
            </a:endParaRPr>
          </a:p>
        </p:txBody>
      </p:sp>
      <p:sp>
        <p:nvSpPr>
          <p:cNvPr id="4" name="TextBox 3">
            <a:extLst>
              <a:ext uri="{FF2B5EF4-FFF2-40B4-BE49-F238E27FC236}">
                <a16:creationId xmlns:a16="http://schemas.microsoft.com/office/drawing/2014/main" id="{5EBD5EDC-56CD-80DB-0A0A-863AFC060331}"/>
              </a:ext>
            </a:extLst>
          </p:cNvPr>
          <p:cNvSpPr txBox="1"/>
          <p:nvPr/>
        </p:nvSpPr>
        <p:spPr>
          <a:xfrm>
            <a:off x="191344" y="620688"/>
            <a:ext cx="1008112" cy="276999"/>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1. daļa</a:t>
            </a:r>
          </a:p>
        </p:txBody>
      </p:sp>
      <p:sp>
        <p:nvSpPr>
          <p:cNvPr id="6" name="TextBox 2">
            <a:extLst>
              <a:ext uri="{FF2B5EF4-FFF2-40B4-BE49-F238E27FC236}">
                <a16:creationId xmlns:a16="http://schemas.microsoft.com/office/drawing/2014/main" id="{A3D91496-9C4D-9E22-675E-B9506493767E}"/>
              </a:ext>
            </a:extLst>
          </p:cNvPr>
          <p:cNvSpPr txBox="1"/>
          <p:nvPr/>
        </p:nvSpPr>
        <p:spPr>
          <a:xfrm>
            <a:off x="10865888" y="351941"/>
            <a:ext cx="1008112" cy="381600"/>
          </a:xfrm>
          <a:prstGeom prst="rect">
            <a:avLst/>
          </a:prstGeom>
          <a:solidFill>
            <a:srgbClr val="C4BD9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Procedūrai nav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rezultāta</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p:txBody>
      </p:sp>
      <p:sp>
        <p:nvSpPr>
          <p:cNvPr id="7" name="TextBox 1">
            <a:extLst>
              <a:ext uri="{FF2B5EF4-FFF2-40B4-BE49-F238E27FC236}">
                <a16:creationId xmlns:a16="http://schemas.microsoft.com/office/drawing/2014/main" id="{A9B5FA44-8DAD-924E-491C-979BBE2BF8BB}"/>
              </a:ext>
            </a:extLst>
          </p:cNvPr>
          <p:cNvSpPr txBox="1"/>
          <p:nvPr/>
        </p:nvSpPr>
        <p:spPr>
          <a:xfrm>
            <a:off x="9507675" y="351941"/>
            <a:ext cx="1224136" cy="381600"/>
          </a:xfrm>
          <a:prstGeom prst="rect">
            <a:avLst/>
          </a:prstGeom>
          <a:solidFill>
            <a:srgbClr val="7C728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Zemādas asinsvadu sašaurināšanās</a:t>
            </a:r>
          </a:p>
        </p:txBody>
      </p:sp>
      <p:graphicFrame>
        <p:nvGraphicFramePr>
          <p:cNvPr id="5" name="Chart 4">
            <a:extLst>
              <a:ext uri="{FF2B5EF4-FFF2-40B4-BE49-F238E27FC236}">
                <a16:creationId xmlns:a16="http://schemas.microsoft.com/office/drawing/2014/main" id="{62018AA1-5CBC-4F32-9E8C-A3DD527BE866}"/>
              </a:ext>
            </a:extLst>
          </p:cNvPr>
          <p:cNvGraphicFramePr>
            <a:graphicFrameLocks/>
          </p:cNvGraphicFramePr>
          <p:nvPr>
            <p:extLst>
              <p:ext uri="{D42A27DB-BD31-4B8C-83A1-F6EECF244321}">
                <p14:modId xmlns:p14="http://schemas.microsoft.com/office/powerpoint/2010/main" val="2173836793"/>
              </p:ext>
            </p:extLst>
          </p:nvPr>
        </p:nvGraphicFramePr>
        <p:xfrm>
          <a:off x="318000" y="733541"/>
          <a:ext cx="11556000" cy="606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0E89F751-57F0-3DCD-FA47-78068D9059E3}"/>
              </a:ext>
            </a:extLst>
          </p:cNvPr>
          <p:cNvCxnSpPr>
            <a:cxnSpLocks/>
          </p:cNvCxnSpPr>
          <p:nvPr/>
        </p:nvCxnSpPr>
        <p:spPr>
          <a:xfrm flipH="1">
            <a:off x="9552384" y="645330"/>
            <a:ext cx="72008" cy="623430"/>
          </a:xfrm>
          <a:prstGeom prst="straightConnector1">
            <a:avLst/>
          </a:prstGeom>
          <a:ln>
            <a:solidFill>
              <a:srgbClr val="7C7287"/>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78BB60F-21F7-A4BB-6BE9-144EEEA36944}"/>
              </a:ext>
            </a:extLst>
          </p:cNvPr>
          <p:cNvCxnSpPr>
            <a:cxnSpLocks/>
          </p:cNvCxnSpPr>
          <p:nvPr/>
        </p:nvCxnSpPr>
        <p:spPr>
          <a:xfrm>
            <a:off x="11136560" y="645330"/>
            <a:ext cx="0" cy="623430"/>
          </a:xfrm>
          <a:prstGeom prst="straightConnector1">
            <a:avLst/>
          </a:prstGeom>
          <a:ln>
            <a:solidFill>
              <a:srgbClr val="C4BD97"/>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46">
            <a:extLst>
              <a:ext uri="{FF2B5EF4-FFF2-40B4-BE49-F238E27FC236}">
                <a16:creationId xmlns:a16="http://schemas.microsoft.com/office/drawing/2014/main" id="{9DA25747-B462-1F40-B888-BE179FB38C14}"/>
              </a:ext>
            </a:extLst>
          </p:cNvPr>
          <p:cNvSpPr>
            <a:spLocks noRot="1" noChangeArrowheads="1"/>
          </p:cNvSpPr>
          <p:nvPr/>
        </p:nvSpPr>
        <p:spPr bwMode="auto">
          <a:xfrm>
            <a:off x="-1" y="4149080"/>
            <a:ext cx="1512000" cy="151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br>
              <a:rPr lang="lv-LV" altLang="lv-LV" sz="900" b="0" i="1" noProof="1">
                <a:latin typeface="Arial" charset="0"/>
                <a:cs typeface="Arial" charset="0"/>
              </a:rPr>
            </a:br>
            <a:r>
              <a:rPr lang="en-GB" altLang="lv-LV" sz="900" b="0" i="1" noProof="1">
                <a:latin typeface="Arial" charset="0"/>
                <a:cs typeface="Arial" charset="0"/>
              </a:rPr>
              <a:t>kurām kādreiz ir veikta </a:t>
            </a:r>
            <a:br>
              <a:rPr lang="lv-LV" altLang="lv-LV" sz="900" b="0" i="1" noProof="1">
                <a:latin typeface="Arial" charset="0"/>
                <a:cs typeface="Arial" charset="0"/>
              </a:rPr>
            </a:br>
            <a:r>
              <a:rPr lang="en-GB" altLang="lv-LV" sz="900" b="0" i="1" noProof="1">
                <a:latin typeface="Arial" charset="0"/>
                <a:cs typeface="Arial" charset="0"/>
              </a:rPr>
              <a:t>kāda no lāzerprocedūrām </a:t>
            </a:r>
            <a:r>
              <a:rPr lang="lv-LV" altLang="lv-LV" sz="900" b="0" i="1" noProof="1">
                <a:latin typeface="Arial" charset="0"/>
                <a:cs typeface="Arial" charset="0"/>
              </a:rPr>
              <a:t>un/</a:t>
            </a:r>
            <a:r>
              <a:rPr lang="en-GB" altLang="lv-LV" sz="900" b="0" i="1" noProof="1">
                <a:latin typeface="Arial" charset="0"/>
                <a:cs typeface="Arial" charset="0"/>
              </a:rPr>
              <a:t>vai </a:t>
            </a:r>
            <a:r>
              <a:rPr lang="lv-LV" altLang="lv-LV" sz="900" b="0" i="1" noProof="1">
                <a:latin typeface="Arial" charset="0"/>
                <a:cs typeface="Arial" charset="0"/>
              </a:rPr>
              <a:t>kuras </a:t>
            </a:r>
            <a:r>
              <a:rPr lang="en-GB" altLang="lv-LV" sz="900" b="0" i="1" noProof="1">
                <a:latin typeface="Arial" charset="0"/>
                <a:cs typeface="Arial" charset="0"/>
              </a:rPr>
              <a:t>tuvāko gadu </a:t>
            </a:r>
            <a:br>
              <a:rPr lang="lv-LV" altLang="lv-LV" sz="900" b="0" i="1" noProof="1">
                <a:latin typeface="Arial" charset="0"/>
                <a:cs typeface="Arial" charset="0"/>
              </a:rPr>
            </a:br>
            <a:r>
              <a:rPr lang="en-GB" altLang="lv-LV" sz="900" b="0" i="1" noProof="1">
                <a:latin typeface="Arial" charset="0"/>
                <a:cs typeface="Arial" charset="0"/>
              </a:rPr>
              <a:t>laikā apsver iespēju veikt kādu no lāzerprocedūrām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a:p>
            <a:pPr algn="ctr"/>
            <a:endParaRPr lang="lv-LV" altLang="lv-LV" sz="900" b="0" i="1" noProof="1">
              <a:latin typeface="Arial" charset="0"/>
              <a:cs typeface="Arial" charset="0"/>
            </a:endParaRPr>
          </a:p>
          <a:p>
            <a:pPr algn="ctr"/>
            <a:r>
              <a:rPr lang="en-GB" altLang="lv-LV" sz="900" b="0" i="1" noProof="1">
                <a:latin typeface="Arial" charset="0"/>
                <a:cs typeface="Arial" charset="0"/>
              </a:rPr>
              <a:t>Vairākatbilžu jautājums</a:t>
            </a:r>
            <a:br>
              <a:rPr lang="lv-LV" altLang="lv-LV" sz="900" b="0" i="1" noProof="1">
                <a:latin typeface="Arial" charset="0"/>
                <a:cs typeface="Arial" charset="0"/>
              </a:rPr>
            </a:br>
            <a:r>
              <a:rPr lang="en-GB" altLang="lv-LV" sz="900" b="0" i="1" noProof="1">
                <a:latin typeface="Arial" charset="0"/>
                <a:cs typeface="Arial" charset="0"/>
              </a:rPr>
              <a:t> (% summa &gt; 100)</a:t>
            </a:r>
          </a:p>
        </p:txBody>
      </p:sp>
    </p:spTree>
    <p:extLst>
      <p:ext uri="{BB962C8B-B14F-4D97-AF65-F5344CB8AC3E}">
        <p14:creationId xmlns:p14="http://schemas.microsoft.com/office/powerpoint/2010/main" val="177056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3A288B-F2E0-5966-C6EE-EB3A092B7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utoShape 2" descr="AttÄlu rezultÄti vaicÄjumam âRTUâ">
            <a:extLst>
              <a:ext uri="{FF2B5EF4-FFF2-40B4-BE49-F238E27FC236}">
                <a16:creationId xmlns:a16="http://schemas.microsoft.com/office/drawing/2014/main" id="{E6A9F3E8-6DD9-46E6-A4BA-C4D04327F8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noProof="1"/>
          </a:p>
        </p:txBody>
      </p:sp>
      <p:sp>
        <p:nvSpPr>
          <p:cNvPr id="3" name="TextBox 2">
            <a:extLst>
              <a:ext uri="{FF2B5EF4-FFF2-40B4-BE49-F238E27FC236}">
                <a16:creationId xmlns:a16="http://schemas.microsoft.com/office/drawing/2014/main" id="{52E6FA99-0103-3AF2-00E4-71621A2F8F8C}"/>
              </a:ext>
            </a:extLst>
          </p:cNvPr>
          <p:cNvSpPr txBox="1">
            <a:spLocks noChangeArrowheads="1"/>
          </p:cNvSpPr>
          <p:nvPr/>
        </p:nvSpPr>
        <p:spPr bwMode="auto">
          <a:xfrm>
            <a:off x="6248400" y="2828836"/>
            <a:ext cx="5480992" cy="1200329"/>
          </a:xfrm>
          <a:prstGeom prst="rect">
            <a:avLst/>
          </a:prstGeom>
          <a:solidFill>
            <a:srgbClr val="DDDDDD">
              <a:alpha val="69804"/>
            </a:srgbClr>
          </a:solidFill>
          <a:ln w="57150">
            <a:solidFill>
              <a:srgbClr val="C4BD97"/>
            </a:solidFill>
            <a:miter lim="800000"/>
            <a:headEnd/>
            <a:tailEnd/>
          </a:ln>
        </p:spPr>
        <p:txBody>
          <a:bodyPr wrap="square" anchor="ctr">
            <a:spAutoFit/>
          </a:bodyPr>
          <a:lstStyle/>
          <a:p>
            <a:pPr algn="ctr"/>
            <a:r>
              <a:rPr lang="lv-LV" altLang="ko-KR" sz="3600" b="1" noProof="1">
                <a:latin typeface="Arial Narrow" panose="020B0606020202030204" pitchFamily="34" charset="0"/>
                <a:ea typeface="맑은 고딕" pitchFamily="50" charset="-127"/>
                <a:cs typeface="Arial" panose="020B0604020202020204" pitchFamily="34" charset="0"/>
              </a:rPr>
              <a:t>GALVENIE</a:t>
            </a:r>
            <a:br>
              <a:rPr lang="lv-LV" altLang="ko-KR" sz="3600" b="1" noProof="1">
                <a:latin typeface="Arial Narrow" panose="020B0606020202030204" pitchFamily="34" charset="0"/>
                <a:ea typeface="맑은 고딕" pitchFamily="50" charset="-127"/>
                <a:cs typeface="Arial" panose="020B0604020202020204" pitchFamily="34" charset="0"/>
              </a:rPr>
            </a:br>
            <a:r>
              <a:rPr lang="lv-LV" altLang="ko-KR" sz="3600" b="1" noProof="1">
                <a:latin typeface="Arial Narrow" panose="020B0606020202030204" pitchFamily="34" charset="0"/>
                <a:ea typeface="맑은 고딕" pitchFamily="50" charset="-127"/>
                <a:cs typeface="Arial" panose="020B0604020202020204" pitchFamily="34" charset="0"/>
              </a:rPr>
              <a:t>SECINĀJUMI</a:t>
            </a:r>
          </a:p>
        </p:txBody>
      </p:sp>
    </p:spTree>
    <p:extLst>
      <p:ext uri="{BB962C8B-B14F-4D97-AF65-F5344CB8AC3E}">
        <p14:creationId xmlns:p14="http://schemas.microsoft.com/office/powerpoint/2010/main" val="3844394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a:extLst>
              <a:ext uri="{FF2B5EF4-FFF2-40B4-BE49-F238E27FC236}">
                <a16:creationId xmlns:a16="http://schemas.microsoft.com/office/drawing/2014/main" id="{292D7F7A-140D-AAD0-7FCE-C5E2D5F4AA31}"/>
              </a:ext>
            </a:extLst>
          </p:cNvPr>
          <p:cNvSpPr txBox="1"/>
          <p:nvPr/>
        </p:nvSpPr>
        <p:spPr>
          <a:xfrm>
            <a:off x="10865888" y="332656"/>
            <a:ext cx="1008112" cy="383994"/>
          </a:xfrm>
          <a:prstGeom prst="rect">
            <a:avLst/>
          </a:prstGeom>
          <a:solidFill>
            <a:srgbClr val="C4BD9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Procedūrai nav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rezultāta</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p:txBody>
      </p:sp>
      <p:sp>
        <p:nvSpPr>
          <p:cNvPr id="9" name="TextBox 1">
            <a:extLst>
              <a:ext uri="{FF2B5EF4-FFF2-40B4-BE49-F238E27FC236}">
                <a16:creationId xmlns:a16="http://schemas.microsoft.com/office/drawing/2014/main" id="{653A5843-2870-977F-EDB1-655DFE132A18}"/>
              </a:ext>
            </a:extLst>
          </p:cNvPr>
          <p:cNvSpPr txBox="1"/>
          <p:nvPr/>
        </p:nvSpPr>
        <p:spPr>
          <a:xfrm>
            <a:off x="9507675" y="332566"/>
            <a:ext cx="1224136" cy="383153"/>
          </a:xfrm>
          <a:prstGeom prst="rect">
            <a:avLst/>
          </a:prstGeom>
          <a:solidFill>
            <a:srgbClr val="7C728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Zemādas asinsvadu sašaurināšanās</a:t>
            </a:r>
          </a:p>
        </p:txBody>
      </p:sp>
      <p:sp>
        <p:nvSpPr>
          <p:cNvPr id="2" name="Rectangle 45">
            <a:extLst>
              <a:ext uri="{FF2B5EF4-FFF2-40B4-BE49-F238E27FC236}">
                <a16:creationId xmlns:a16="http://schemas.microsoft.com/office/drawing/2014/main" id="{5D94F251-8BD1-22BB-4CCC-1FDA3F14BCAA}"/>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9</a:t>
            </a:r>
            <a:r>
              <a:rPr lang="en-GB" altLang="lv-LV" sz="2400" b="1" noProof="1">
                <a:latin typeface="Arial Narrow" panose="020B0606020202030204" pitchFamily="34" charset="0"/>
              </a:rPr>
              <a:t>.</a:t>
            </a:r>
            <a:r>
              <a:rPr lang="lv-LV" altLang="lv-LV" sz="2400" b="1" noProof="1">
                <a:latin typeface="Arial Narrow" panose="020B0606020202030204" pitchFamily="34" charset="0"/>
              </a:rPr>
              <a:t> Uzskati par iespējamiem kaitējuma veidiem, nepareizi veicot lāzerprocedūru</a:t>
            </a:r>
            <a:endParaRPr lang="en-GB" altLang="lv-LV" sz="2400" b="1" noProof="1">
              <a:latin typeface="Arial Narrow" panose="020B0606020202030204" pitchFamily="34" charset="0"/>
            </a:endParaRPr>
          </a:p>
        </p:txBody>
      </p:sp>
      <p:sp>
        <p:nvSpPr>
          <p:cNvPr id="4" name="TextBox 3">
            <a:extLst>
              <a:ext uri="{FF2B5EF4-FFF2-40B4-BE49-F238E27FC236}">
                <a16:creationId xmlns:a16="http://schemas.microsoft.com/office/drawing/2014/main" id="{5EBD5EDC-56CD-80DB-0A0A-863AFC060331}"/>
              </a:ext>
            </a:extLst>
          </p:cNvPr>
          <p:cNvSpPr txBox="1"/>
          <p:nvPr/>
        </p:nvSpPr>
        <p:spPr>
          <a:xfrm>
            <a:off x="191344" y="620688"/>
            <a:ext cx="1008112" cy="276999"/>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2. daļa</a:t>
            </a:r>
          </a:p>
        </p:txBody>
      </p:sp>
      <p:graphicFrame>
        <p:nvGraphicFramePr>
          <p:cNvPr id="7" name="Chart 6">
            <a:extLst>
              <a:ext uri="{FF2B5EF4-FFF2-40B4-BE49-F238E27FC236}">
                <a16:creationId xmlns:a16="http://schemas.microsoft.com/office/drawing/2014/main" id="{1ED6BB62-C2A3-4462-9BA0-15DF3CDE580A}"/>
              </a:ext>
            </a:extLst>
          </p:cNvPr>
          <p:cNvGraphicFramePr>
            <a:graphicFrameLocks/>
          </p:cNvGraphicFramePr>
          <p:nvPr>
            <p:extLst>
              <p:ext uri="{D42A27DB-BD31-4B8C-83A1-F6EECF244321}">
                <p14:modId xmlns:p14="http://schemas.microsoft.com/office/powerpoint/2010/main" val="2281245987"/>
              </p:ext>
            </p:extLst>
          </p:nvPr>
        </p:nvGraphicFramePr>
        <p:xfrm>
          <a:off x="421931" y="718972"/>
          <a:ext cx="11556000" cy="606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F76F8F88-E932-3912-9FB9-FD666B55EC1E}"/>
              </a:ext>
            </a:extLst>
          </p:cNvPr>
          <p:cNvCxnSpPr>
            <a:cxnSpLocks/>
          </p:cNvCxnSpPr>
          <p:nvPr/>
        </p:nvCxnSpPr>
        <p:spPr>
          <a:xfrm>
            <a:off x="9995243" y="648476"/>
            <a:ext cx="0" cy="692292"/>
          </a:xfrm>
          <a:prstGeom prst="straightConnector1">
            <a:avLst/>
          </a:prstGeom>
          <a:ln>
            <a:solidFill>
              <a:srgbClr val="7C7287"/>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DA683E3-8142-7A0B-F360-C008F965B397}"/>
              </a:ext>
            </a:extLst>
          </p:cNvPr>
          <p:cNvCxnSpPr>
            <a:cxnSpLocks/>
          </p:cNvCxnSpPr>
          <p:nvPr/>
        </p:nvCxnSpPr>
        <p:spPr>
          <a:xfrm>
            <a:off x="11363395" y="620688"/>
            <a:ext cx="0" cy="720080"/>
          </a:xfrm>
          <a:prstGeom prst="straightConnector1">
            <a:avLst/>
          </a:prstGeom>
          <a:ln>
            <a:solidFill>
              <a:srgbClr val="C4BD97"/>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46">
            <a:extLst>
              <a:ext uri="{FF2B5EF4-FFF2-40B4-BE49-F238E27FC236}">
                <a16:creationId xmlns:a16="http://schemas.microsoft.com/office/drawing/2014/main" id="{B19A3D8A-92F9-D7DC-D47F-FC0D9E3880AC}"/>
              </a:ext>
            </a:extLst>
          </p:cNvPr>
          <p:cNvSpPr>
            <a:spLocks noRot="1" noChangeArrowheads="1"/>
          </p:cNvSpPr>
          <p:nvPr/>
        </p:nvSpPr>
        <p:spPr bwMode="auto">
          <a:xfrm>
            <a:off x="-1" y="4149080"/>
            <a:ext cx="1512000" cy="151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br>
              <a:rPr lang="lv-LV" altLang="lv-LV" sz="900" b="0" i="1" noProof="1">
                <a:latin typeface="Arial" charset="0"/>
                <a:cs typeface="Arial" charset="0"/>
              </a:rPr>
            </a:br>
            <a:r>
              <a:rPr lang="en-GB" altLang="lv-LV" sz="900" b="0" i="1" noProof="1">
                <a:latin typeface="Arial" charset="0"/>
                <a:cs typeface="Arial" charset="0"/>
              </a:rPr>
              <a:t>kurām kādreiz ir veikta </a:t>
            </a:r>
            <a:br>
              <a:rPr lang="lv-LV" altLang="lv-LV" sz="900" b="0" i="1" noProof="1">
                <a:latin typeface="Arial" charset="0"/>
                <a:cs typeface="Arial" charset="0"/>
              </a:rPr>
            </a:br>
            <a:r>
              <a:rPr lang="en-GB" altLang="lv-LV" sz="900" b="0" i="1" noProof="1">
                <a:latin typeface="Arial" charset="0"/>
                <a:cs typeface="Arial" charset="0"/>
              </a:rPr>
              <a:t>kāda no lāzerprocedūrām </a:t>
            </a:r>
            <a:r>
              <a:rPr lang="lv-LV" altLang="lv-LV" sz="900" b="0" i="1" noProof="1">
                <a:latin typeface="Arial" charset="0"/>
                <a:cs typeface="Arial" charset="0"/>
              </a:rPr>
              <a:t>un/</a:t>
            </a:r>
            <a:r>
              <a:rPr lang="en-GB" altLang="lv-LV" sz="900" b="0" i="1" noProof="1">
                <a:latin typeface="Arial" charset="0"/>
                <a:cs typeface="Arial" charset="0"/>
              </a:rPr>
              <a:t>vai </a:t>
            </a:r>
            <a:r>
              <a:rPr lang="lv-LV" altLang="lv-LV" sz="900" b="0" i="1" noProof="1">
                <a:latin typeface="Arial" charset="0"/>
                <a:cs typeface="Arial" charset="0"/>
              </a:rPr>
              <a:t>kuras </a:t>
            </a:r>
            <a:r>
              <a:rPr lang="en-GB" altLang="lv-LV" sz="900" b="0" i="1" noProof="1">
                <a:latin typeface="Arial" charset="0"/>
                <a:cs typeface="Arial" charset="0"/>
              </a:rPr>
              <a:t>tuvāko gadu </a:t>
            </a:r>
            <a:br>
              <a:rPr lang="lv-LV" altLang="lv-LV" sz="900" b="0" i="1" noProof="1">
                <a:latin typeface="Arial" charset="0"/>
                <a:cs typeface="Arial" charset="0"/>
              </a:rPr>
            </a:br>
            <a:r>
              <a:rPr lang="en-GB" altLang="lv-LV" sz="900" b="0" i="1" noProof="1">
                <a:latin typeface="Arial" charset="0"/>
                <a:cs typeface="Arial" charset="0"/>
              </a:rPr>
              <a:t>laikā apsver iespēju veikt kādu no lāzerprocedūrām</a:t>
            </a:r>
            <a:r>
              <a:rPr lang="lv-LV" altLang="lv-LV" sz="900" b="0" i="1" noProof="1">
                <a:latin typeface="Arial" charset="0"/>
                <a:cs typeface="Arial" charset="0"/>
              </a:rPr>
              <a:t>,</a:t>
            </a:r>
            <a:r>
              <a:rPr lang="en-GB" altLang="lv-LV" sz="900" b="0" i="1" noProof="1">
                <a:latin typeface="Arial" charset="0"/>
                <a:cs typeface="Arial" charset="0"/>
              </a:rPr>
              <a:t>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a:p>
            <a:pPr algn="ctr"/>
            <a:endParaRPr lang="lv-LV" altLang="lv-LV" sz="900" b="0" i="1" noProof="1">
              <a:latin typeface="Arial" charset="0"/>
              <a:cs typeface="Arial" charset="0"/>
            </a:endParaRPr>
          </a:p>
          <a:p>
            <a:pPr algn="ctr"/>
            <a:r>
              <a:rPr lang="en-GB" altLang="lv-LV" sz="900" b="0" i="1" noProof="1">
                <a:latin typeface="Arial" charset="0"/>
                <a:cs typeface="Arial" charset="0"/>
              </a:rPr>
              <a:t>Vairākatbilžu jautājums</a:t>
            </a:r>
            <a:br>
              <a:rPr lang="lv-LV" altLang="lv-LV" sz="900" b="0" i="1" noProof="1">
                <a:latin typeface="Arial" charset="0"/>
                <a:cs typeface="Arial" charset="0"/>
              </a:rPr>
            </a:br>
            <a:r>
              <a:rPr lang="en-GB" altLang="lv-LV" sz="900" b="0" i="1" noProof="1">
                <a:latin typeface="Arial" charset="0"/>
                <a:cs typeface="Arial" charset="0"/>
              </a:rPr>
              <a:t> (% summa &gt; 100)</a:t>
            </a:r>
          </a:p>
        </p:txBody>
      </p:sp>
    </p:spTree>
    <p:extLst>
      <p:ext uri="{BB962C8B-B14F-4D97-AF65-F5344CB8AC3E}">
        <p14:creationId xmlns:p14="http://schemas.microsoft.com/office/powerpoint/2010/main" val="2598231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1700" b="1" noProof="1">
                <a:latin typeface="Arial Narrow" panose="020B0606020202030204" pitchFamily="34" charset="0"/>
              </a:rPr>
              <a:t>10</a:t>
            </a:r>
            <a:r>
              <a:rPr lang="en-GB" altLang="lv-LV" sz="1700" b="1" noProof="1">
                <a:latin typeface="Arial Narrow" panose="020B0606020202030204" pitchFamily="34" charset="0"/>
              </a:rPr>
              <a:t>.</a:t>
            </a:r>
            <a:r>
              <a:rPr lang="lv-LV" altLang="lv-LV" sz="1700" b="1" noProof="1">
                <a:latin typeface="Arial Narrow" panose="020B0606020202030204" pitchFamily="34" charset="0"/>
              </a:rPr>
              <a:t> Cik svarīgi, ka iestāde, kurā saņem pakalpojumus, būtu oficiāli reģistrēta ārstniecības vai skaistumkopšanas pakalpojumu iestāžu reģistrā</a:t>
            </a:r>
            <a:endParaRPr lang="en-GB" altLang="lv-LV" sz="17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432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«A10. Domājot par estētiskās medicīnas pakalpojumiem un to saņemšanu, cik Jums tas būtu svarīgi, ka iestāde, kurā Jūs saņemat šos pakalpojumus, būtu oficiāli reģistrēta </a:t>
            </a:r>
            <a:br>
              <a:rPr lang="lv-LV" sz="1200" i="1" noProof="1">
                <a:latin typeface="Arial" panose="020B0604020202020204" pitchFamily="34" charset="0"/>
                <a:cs typeface="Arial" panose="020B0604020202020204" pitchFamily="34" charset="0"/>
              </a:rPr>
            </a:br>
            <a:r>
              <a:rPr lang="lv-LV" sz="1200" i="1" noProof="1">
                <a:latin typeface="Arial" panose="020B0604020202020204" pitchFamily="34" charset="0"/>
                <a:cs typeface="Arial" panose="020B0604020202020204" pitchFamily="34" charset="0"/>
              </a:rPr>
              <a:t>ārstniecības vai skaistumkopšanas pakalpojumu iestāžu reģistrā? Vai tas Jums būtu…</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21289"/>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endParaRPr lang="en-GB" altLang="lv-LV" b="0" i="1" noProof="1">
              <a:latin typeface="Arial" charset="0"/>
              <a:cs typeface="Arial" charset="0"/>
            </a:endParaRPr>
          </a:p>
        </p:txBody>
      </p:sp>
      <p:graphicFrame>
        <p:nvGraphicFramePr>
          <p:cNvPr id="3" name="Chart 2">
            <a:extLst>
              <a:ext uri="{FF2B5EF4-FFF2-40B4-BE49-F238E27FC236}">
                <a16:creationId xmlns:a16="http://schemas.microsoft.com/office/drawing/2014/main" id="{C35D4FE3-5889-4136-89A6-7A561FE6B7CD}"/>
              </a:ext>
            </a:extLst>
          </p:cNvPr>
          <p:cNvGraphicFramePr>
            <a:graphicFrameLocks/>
          </p:cNvGraphicFramePr>
          <p:nvPr>
            <p:extLst>
              <p:ext uri="{D42A27DB-BD31-4B8C-83A1-F6EECF244321}">
                <p14:modId xmlns:p14="http://schemas.microsoft.com/office/powerpoint/2010/main" val="881449628"/>
              </p:ext>
            </p:extLst>
          </p:nvPr>
        </p:nvGraphicFramePr>
        <p:xfrm>
          <a:off x="1992000" y="1034755"/>
          <a:ext cx="8208000" cy="467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Brace 5">
            <a:extLst>
              <a:ext uri="{FF2B5EF4-FFF2-40B4-BE49-F238E27FC236}">
                <a16:creationId xmlns:a16="http://schemas.microsoft.com/office/drawing/2014/main" id="{E3A48D7E-476D-C9F3-0A0E-115CAA87FF2A}"/>
              </a:ext>
            </a:extLst>
          </p:cNvPr>
          <p:cNvSpPr/>
          <p:nvPr/>
        </p:nvSpPr>
        <p:spPr>
          <a:xfrm>
            <a:off x="9705964" y="1744062"/>
            <a:ext cx="323630" cy="3760926"/>
          </a:xfrm>
          <a:prstGeom prst="rightBrace">
            <a:avLst>
              <a:gd name="adj1" fmla="val 39319"/>
              <a:gd name="adj2" fmla="val 50000"/>
            </a:avLst>
          </a:prstGeom>
          <a:noFill/>
          <a:ln w="3175">
            <a:solidFill>
              <a:srgbClr val="16697A"/>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GB" noProof="1">
              <a:solidFill>
                <a:srgbClr val="69306D"/>
              </a:solidFill>
            </a:endParaRPr>
          </a:p>
        </p:txBody>
      </p:sp>
      <p:sp>
        <p:nvSpPr>
          <p:cNvPr id="7" name="TextBox 6">
            <a:extLst>
              <a:ext uri="{FF2B5EF4-FFF2-40B4-BE49-F238E27FC236}">
                <a16:creationId xmlns:a16="http://schemas.microsoft.com/office/drawing/2014/main" id="{0363D5EE-72DD-591C-E69B-C388635DF3D6}"/>
              </a:ext>
            </a:extLst>
          </p:cNvPr>
          <p:cNvSpPr txBox="1"/>
          <p:nvPr/>
        </p:nvSpPr>
        <p:spPr>
          <a:xfrm>
            <a:off x="10007438" y="3068960"/>
            <a:ext cx="1846270" cy="1261884"/>
          </a:xfrm>
          <a:prstGeom prst="rect">
            <a:avLst/>
          </a:prstGeom>
          <a:noFill/>
        </p:spPr>
        <p:txBody>
          <a:bodyPr wrap="square" rtlCol="0">
            <a:spAutoFit/>
          </a:bodyPr>
          <a:lstStyle/>
          <a:p>
            <a:pPr algn="ctr"/>
            <a:r>
              <a:rPr lang="lv-LV" sz="2200" dirty="0">
                <a:solidFill>
                  <a:srgbClr val="16697A"/>
                </a:solidFill>
                <a:latin typeface="Arial" panose="020B0604020202020204" pitchFamily="34" charset="0"/>
                <a:cs typeface="Arial" panose="020B0604020202020204" pitchFamily="34" charset="0"/>
              </a:rPr>
              <a:t>Kopumā </a:t>
            </a:r>
          </a:p>
          <a:p>
            <a:pPr algn="ctr"/>
            <a:r>
              <a:rPr lang="lv-LV" sz="2200" dirty="0">
                <a:solidFill>
                  <a:srgbClr val="16697A"/>
                </a:solidFill>
                <a:latin typeface="Arial" panose="020B0604020202020204" pitchFamily="34" charset="0"/>
                <a:cs typeface="Arial" panose="020B0604020202020204" pitchFamily="34" charset="0"/>
              </a:rPr>
              <a:t>IR SVARĪGI</a:t>
            </a:r>
          </a:p>
          <a:p>
            <a:pPr algn="ctr"/>
            <a:r>
              <a:rPr lang="lv-LV" sz="3200" b="1" dirty="0">
                <a:solidFill>
                  <a:srgbClr val="16697A"/>
                </a:solidFill>
                <a:latin typeface="Arial" panose="020B0604020202020204" pitchFamily="34" charset="0"/>
                <a:cs typeface="Arial" panose="020B0604020202020204" pitchFamily="34" charset="0"/>
              </a:rPr>
              <a:t>95%</a:t>
            </a:r>
          </a:p>
        </p:txBody>
      </p:sp>
      <p:sp>
        <p:nvSpPr>
          <p:cNvPr id="8" name="Right Brace 7">
            <a:extLst>
              <a:ext uri="{FF2B5EF4-FFF2-40B4-BE49-F238E27FC236}">
                <a16:creationId xmlns:a16="http://schemas.microsoft.com/office/drawing/2014/main" id="{3D589850-0FB3-3C87-D6F9-65D9E547FA80}"/>
              </a:ext>
            </a:extLst>
          </p:cNvPr>
          <p:cNvSpPr/>
          <p:nvPr/>
        </p:nvSpPr>
        <p:spPr>
          <a:xfrm rot="10800000">
            <a:off x="2275197" y="4150043"/>
            <a:ext cx="323630" cy="1332328"/>
          </a:xfrm>
          <a:prstGeom prst="rightBrace">
            <a:avLst>
              <a:gd name="adj1" fmla="val 39319"/>
              <a:gd name="adj2" fmla="val 50000"/>
            </a:avLst>
          </a:prstGeom>
          <a:noFill/>
          <a:ln w="3175">
            <a:solidFill>
              <a:srgbClr val="C4BD97"/>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GB" noProof="1">
              <a:solidFill>
                <a:srgbClr val="69306D"/>
              </a:solidFill>
            </a:endParaRPr>
          </a:p>
        </p:txBody>
      </p:sp>
      <p:sp>
        <p:nvSpPr>
          <p:cNvPr id="10" name="TextBox 9">
            <a:extLst>
              <a:ext uri="{FF2B5EF4-FFF2-40B4-BE49-F238E27FC236}">
                <a16:creationId xmlns:a16="http://schemas.microsoft.com/office/drawing/2014/main" id="{09306B56-00B2-3080-3EA8-03BADF4C1FA2}"/>
              </a:ext>
            </a:extLst>
          </p:cNvPr>
          <p:cNvSpPr txBox="1"/>
          <p:nvPr/>
        </p:nvSpPr>
        <p:spPr>
          <a:xfrm>
            <a:off x="405874" y="4332211"/>
            <a:ext cx="1797086" cy="1077218"/>
          </a:xfrm>
          <a:prstGeom prst="rect">
            <a:avLst/>
          </a:prstGeom>
          <a:noFill/>
        </p:spPr>
        <p:txBody>
          <a:bodyPr wrap="square" rtlCol="0">
            <a:spAutoFit/>
          </a:bodyPr>
          <a:lstStyle/>
          <a:p>
            <a:pPr algn="ctr"/>
            <a:r>
              <a:rPr lang="lv-LV" sz="2000" dirty="0">
                <a:solidFill>
                  <a:srgbClr val="C4BD97"/>
                </a:solidFill>
                <a:latin typeface="Arial" panose="020B0604020202020204" pitchFamily="34" charset="0"/>
                <a:cs typeface="Arial" panose="020B0604020202020204" pitchFamily="34" charset="0"/>
              </a:rPr>
              <a:t>Kopumā </a:t>
            </a:r>
          </a:p>
          <a:p>
            <a:pPr algn="ctr"/>
            <a:r>
              <a:rPr lang="lv-LV" sz="2000" dirty="0">
                <a:solidFill>
                  <a:srgbClr val="C4BD97"/>
                </a:solidFill>
                <a:latin typeface="Arial" panose="020B0604020202020204" pitchFamily="34" charset="0"/>
                <a:cs typeface="Arial" panose="020B0604020202020204" pitchFamily="34" charset="0"/>
              </a:rPr>
              <a:t>NAV SVARĪGI</a:t>
            </a:r>
          </a:p>
          <a:p>
            <a:pPr algn="ctr"/>
            <a:r>
              <a:rPr lang="lv-LV" sz="2400" b="1" dirty="0">
                <a:solidFill>
                  <a:srgbClr val="C4BD97"/>
                </a:solidFill>
                <a:latin typeface="Arial" panose="020B0604020202020204" pitchFamily="34" charset="0"/>
                <a:cs typeface="Arial" panose="020B0604020202020204" pitchFamily="34" charset="0"/>
              </a:rPr>
              <a:t>4%</a:t>
            </a:r>
          </a:p>
        </p:txBody>
      </p:sp>
      <p:cxnSp>
        <p:nvCxnSpPr>
          <p:cNvPr id="12" name="Straight Connector 11">
            <a:extLst>
              <a:ext uri="{FF2B5EF4-FFF2-40B4-BE49-F238E27FC236}">
                <a16:creationId xmlns:a16="http://schemas.microsoft.com/office/drawing/2014/main" id="{3BD09676-B1F9-863B-C81B-CA7A3D3F7FCA}"/>
              </a:ext>
            </a:extLst>
          </p:cNvPr>
          <p:cNvCxnSpPr>
            <a:cxnSpLocks/>
          </p:cNvCxnSpPr>
          <p:nvPr/>
        </p:nvCxnSpPr>
        <p:spPr>
          <a:xfrm flipH="1">
            <a:off x="4477388" y="4392399"/>
            <a:ext cx="178452" cy="390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F7D207-3DE6-7392-8C90-61F1C69CA125}"/>
              </a:ext>
            </a:extLst>
          </p:cNvPr>
          <p:cNvCxnSpPr>
            <a:cxnSpLocks/>
          </p:cNvCxnSpPr>
          <p:nvPr/>
        </p:nvCxnSpPr>
        <p:spPr>
          <a:xfrm flipH="1">
            <a:off x="4184953" y="4190022"/>
            <a:ext cx="367325" cy="14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2DD943-FD56-170C-ACBD-D52F63658EC0}"/>
              </a:ext>
            </a:extLst>
          </p:cNvPr>
          <p:cNvCxnSpPr>
            <a:cxnSpLocks/>
          </p:cNvCxnSpPr>
          <p:nvPr/>
        </p:nvCxnSpPr>
        <p:spPr>
          <a:xfrm flipH="1" flipV="1">
            <a:off x="4004198" y="3981001"/>
            <a:ext cx="473190" cy="8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99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1FDB484-F9AB-4DE8-AF9F-DD824C8A4989}"/>
              </a:ext>
            </a:extLst>
          </p:cNvPr>
          <p:cNvGraphicFramePr>
            <a:graphicFrameLocks/>
          </p:cNvGraphicFramePr>
          <p:nvPr>
            <p:extLst>
              <p:ext uri="{D42A27DB-BD31-4B8C-83A1-F6EECF244321}">
                <p14:modId xmlns:p14="http://schemas.microsoft.com/office/powerpoint/2010/main" val="1737990718"/>
              </p:ext>
            </p:extLst>
          </p:nvPr>
        </p:nvGraphicFramePr>
        <p:xfrm>
          <a:off x="0" y="692696"/>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46">
            <a:extLst>
              <a:ext uri="{FF2B5EF4-FFF2-40B4-BE49-F238E27FC236}">
                <a16:creationId xmlns:a16="http://schemas.microsoft.com/office/drawing/2014/main" id="{336C5356-7D01-B8C4-B5B4-65B860240550}"/>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graphicFrame>
        <p:nvGraphicFramePr>
          <p:cNvPr id="5" name="Chart 4">
            <a:extLst>
              <a:ext uri="{FF2B5EF4-FFF2-40B4-BE49-F238E27FC236}">
                <a16:creationId xmlns:a16="http://schemas.microsoft.com/office/drawing/2014/main" id="{1CED3245-0FBA-41BD-8AFE-168119CB3047}"/>
              </a:ext>
            </a:extLst>
          </p:cNvPr>
          <p:cNvGraphicFramePr>
            <a:graphicFrameLocks/>
          </p:cNvGraphicFramePr>
          <p:nvPr>
            <p:extLst>
              <p:ext uri="{D42A27DB-BD31-4B8C-83A1-F6EECF244321}">
                <p14:modId xmlns:p14="http://schemas.microsoft.com/office/powerpoint/2010/main" val="1774933867"/>
              </p:ext>
            </p:extLst>
          </p:nvPr>
        </p:nvGraphicFramePr>
        <p:xfrm>
          <a:off x="5879976" y="692696"/>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45">
            <a:extLst>
              <a:ext uri="{FF2B5EF4-FFF2-40B4-BE49-F238E27FC236}">
                <a16:creationId xmlns:a16="http://schemas.microsoft.com/office/drawing/2014/main" id="{DCFF1C6F-1FD8-AC1E-90EA-8E9D3C2EB0D3}"/>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1700" b="1" noProof="1">
                <a:latin typeface="Arial Narrow" panose="020B0606020202030204" pitchFamily="34" charset="0"/>
              </a:rPr>
              <a:t>10</a:t>
            </a:r>
            <a:r>
              <a:rPr lang="en-GB" altLang="lv-LV" sz="1700" b="1" noProof="1">
                <a:latin typeface="Arial Narrow" panose="020B0606020202030204" pitchFamily="34" charset="0"/>
              </a:rPr>
              <a:t>.</a:t>
            </a:r>
            <a:r>
              <a:rPr lang="lv-LV" altLang="lv-LV" sz="1700" b="1" noProof="1">
                <a:latin typeface="Arial Narrow" panose="020B0606020202030204" pitchFamily="34" charset="0"/>
              </a:rPr>
              <a:t> Cik svarīgi, ka iestāde, kurā saņem pakalpojumus, būtu oficiāli reģistrēta ārstniecības vai skaistumkopšanas pakalpojumu iestāžu reģistrā</a:t>
            </a:r>
            <a:endParaRPr lang="en-GB" altLang="lv-LV" sz="1700" b="1" noProof="1">
              <a:latin typeface="Arial Narrow" panose="020B0606020202030204" pitchFamily="34" charset="0"/>
            </a:endParaRPr>
          </a:p>
        </p:txBody>
      </p:sp>
    </p:spTree>
    <p:extLst>
      <p:ext uri="{BB962C8B-B14F-4D97-AF65-F5344CB8AC3E}">
        <p14:creationId xmlns:p14="http://schemas.microsoft.com/office/powerpoint/2010/main" val="841408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11</a:t>
            </a:r>
            <a:r>
              <a:rPr lang="en-GB" altLang="lv-LV" sz="2400" b="1" noProof="1">
                <a:latin typeface="Arial Narrow" panose="020B0606020202030204" pitchFamily="34" charset="0"/>
              </a:rPr>
              <a:t>.</a:t>
            </a:r>
            <a:r>
              <a:rPr lang="lv-LV" altLang="lv-LV" sz="2400" b="1" noProof="1">
                <a:latin typeface="Arial Narrow" panose="020B0606020202030204" pitchFamily="34" charset="0"/>
              </a:rPr>
              <a:t> Vēlamais samaksas veids par skaistumkopšanas un estētiskās medicīnas pakalpojumiem</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«A11. Kuru no šiem samaksas veidiem par skaistumkopšanas un estētiskās medicīnas pakalpojumiem Jūs labāk izvēlētos?</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21289"/>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endParaRPr lang="en-GB" altLang="lv-LV" b="0" i="1" noProof="1">
              <a:latin typeface="Arial" charset="0"/>
              <a:cs typeface="Arial" charset="0"/>
            </a:endParaRPr>
          </a:p>
        </p:txBody>
      </p:sp>
      <p:graphicFrame>
        <p:nvGraphicFramePr>
          <p:cNvPr id="3" name="Chart 2">
            <a:extLst>
              <a:ext uri="{FF2B5EF4-FFF2-40B4-BE49-F238E27FC236}">
                <a16:creationId xmlns:a16="http://schemas.microsoft.com/office/drawing/2014/main" id="{A7DAAE67-3280-41AF-90D6-274A08661F95}"/>
              </a:ext>
            </a:extLst>
          </p:cNvPr>
          <p:cNvGraphicFramePr>
            <a:graphicFrameLocks/>
          </p:cNvGraphicFramePr>
          <p:nvPr>
            <p:extLst>
              <p:ext uri="{D42A27DB-BD31-4B8C-83A1-F6EECF244321}">
                <p14:modId xmlns:p14="http://schemas.microsoft.com/office/powerpoint/2010/main" val="3235806723"/>
              </p:ext>
            </p:extLst>
          </p:nvPr>
        </p:nvGraphicFramePr>
        <p:xfrm>
          <a:off x="1992000" y="1090800"/>
          <a:ext cx="8208000" cy="467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36203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CE44CE7-9BF4-417F-98E9-98071423775B}"/>
              </a:ext>
            </a:extLst>
          </p:cNvPr>
          <p:cNvGraphicFramePr>
            <a:graphicFrameLocks/>
          </p:cNvGraphicFramePr>
          <p:nvPr>
            <p:extLst>
              <p:ext uri="{D42A27DB-BD31-4B8C-83A1-F6EECF244321}">
                <p14:modId xmlns:p14="http://schemas.microsoft.com/office/powerpoint/2010/main" val="3263891099"/>
              </p:ext>
            </p:extLst>
          </p:nvPr>
        </p:nvGraphicFramePr>
        <p:xfrm>
          <a:off x="0" y="696113"/>
          <a:ext cx="6061364" cy="5924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74AE965-0C03-4D30-A07E-1E24D42C5B5A}"/>
              </a:ext>
            </a:extLst>
          </p:cNvPr>
          <p:cNvGraphicFramePr>
            <a:graphicFrameLocks/>
          </p:cNvGraphicFramePr>
          <p:nvPr>
            <p:extLst>
              <p:ext uri="{D42A27DB-BD31-4B8C-83A1-F6EECF244321}">
                <p14:modId xmlns:p14="http://schemas.microsoft.com/office/powerpoint/2010/main" val="2670605781"/>
              </p:ext>
            </p:extLst>
          </p:nvPr>
        </p:nvGraphicFramePr>
        <p:xfrm>
          <a:off x="5879976" y="696113"/>
          <a:ext cx="6061364" cy="592455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11</a:t>
            </a:r>
            <a:r>
              <a:rPr lang="en-GB" altLang="lv-LV" sz="2400" b="1" noProof="1">
                <a:latin typeface="Arial Narrow" panose="020B0606020202030204" pitchFamily="34" charset="0"/>
              </a:rPr>
              <a:t>.</a:t>
            </a:r>
            <a:r>
              <a:rPr lang="lv-LV" altLang="lv-LV" sz="2400" b="1" noProof="1">
                <a:latin typeface="Arial Narrow" panose="020B0606020202030204" pitchFamily="34" charset="0"/>
              </a:rPr>
              <a:t> Vēlamais samaksas veids par skaistumkopšanas un estētiskās medicīnas pakalpojumiem</a:t>
            </a:r>
            <a:endParaRPr lang="en-GB" altLang="lv-LV" sz="2400" b="1" noProof="1">
              <a:latin typeface="Arial Narrow" panose="020B0606020202030204" pitchFamily="34" charset="0"/>
            </a:endParaRPr>
          </a:p>
        </p:txBody>
      </p:sp>
      <p:sp>
        <p:nvSpPr>
          <p:cNvPr id="2" name="Rectangle 46">
            <a:extLst>
              <a:ext uri="{FF2B5EF4-FFF2-40B4-BE49-F238E27FC236}">
                <a16:creationId xmlns:a16="http://schemas.microsoft.com/office/drawing/2014/main" id="{4FF52922-E426-319F-2A2B-E909D18DB46E}"/>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3" name="TextBox 2">
            <a:extLst>
              <a:ext uri="{FF2B5EF4-FFF2-40B4-BE49-F238E27FC236}">
                <a16:creationId xmlns:a16="http://schemas.microsoft.com/office/drawing/2014/main" id="{175A2916-4443-D4AF-D349-3CD7C241650F}"/>
              </a:ext>
            </a:extLst>
          </p:cNvPr>
          <p:cNvSpPr txBox="1"/>
          <p:nvPr/>
        </p:nvSpPr>
        <p:spPr>
          <a:xfrm>
            <a:off x="3470159" y="620688"/>
            <a:ext cx="1761744" cy="504000"/>
          </a:xfrm>
          <a:prstGeom prst="rect">
            <a:avLst/>
          </a:prstGeom>
          <a:solidFill>
            <a:srgbClr val="16697A"/>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Samaksa oficiāli ar čeku, taču atlaide netiek piemērota </a:t>
            </a:r>
            <a:endParaRPr lang="en-GB" sz="900" b="1" dirty="0">
              <a:solidFill>
                <a:schemeClr val="bg1"/>
              </a:solidFill>
              <a:effectLst/>
              <a:latin typeface="Arial" panose="020B0604020202020204" pitchFamily="34" charset="0"/>
              <a:ea typeface="+mn-ea"/>
              <a:cs typeface="Arial" panose="020B0604020202020204" pitchFamily="34" charset="0"/>
            </a:endParaRPr>
          </a:p>
        </p:txBody>
      </p:sp>
      <p:sp>
        <p:nvSpPr>
          <p:cNvPr id="6" name="TextBox 2">
            <a:extLst>
              <a:ext uri="{FF2B5EF4-FFF2-40B4-BE49-F238E27FC236}">
                <a16:creationId xmlns:a16="http://schemas.microsoft.com/office/drawing/2014/main" id="{57C2CA3D-F3D1-FB16-AF06-C4AD37807DCE}"/>
              </a:ext>
            </a:extLst>
          </p:cNvPr>
          <p:cNvSpPr txBox="1"/>
          <p:nvPr/>
        </p:nvSpPr>
        <p:spPr>
          <a:xfrm>
            <a:off x="9264352" y="620688"/>
            <a:ext cx="1008111" cy="504000"/>
          </a:xfrm>
          <a:prstGeom prst="rect">
            <a:avLst/>
          </a:prstGeom>
          <a:solidFill>
            <a:schemeClr val="bg1">
              <a:lumMod val="75000"/>
            </a:schemeClr>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pateikt </a:t>
            </a:r>
          </a:p>
        </p:txBody>
      </p:sp>
      <p:sp>
        <p:nvSpPr>
          <p:cNvPr id="7" name="TextBox 2">
            <a:extLst>
              <a:ext uri="{FF2B5EF4-FFF2-40B4-BE49-F238E27FC236}">
                <a16:creationId xmlns:a16="http://schemas.microsoft.com/office/drawing/2014/main" id="{09ED5053-4661-893C-2600-42019A1C2851}"/>
              </a:ext>
            </a:extLst>
          </p:cNvPr>
          <p:cNvSpPr txBox="1"/>
          <p:nvPr/>
        </p:nvSpPr>
        <p:spPr>
          <a:xfrm>
            <a:off x="5231903" y="620688"/>
            <a:ext cx="1944216" cy="504000"/>
          </a:xfrm>
          <a:prstGeom prst="rect">
            <a:avLst/>
          </a:prstGeom>
          <a:solidFill>
            <a:srgbClr val="C4BD9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Tas būtu atkarīgs no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konkrētajiem apstākļiem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p:txBody>
      </p:sp>
      <p:sp>
        <p:nvSpPr>
          <p:cNvPr id="8" name="TextBox 2">
            <a:extLst>
              <a:ext uri="{FF2B5EF4-FFF2-40B4-BE49-F238E27FC236}">
                <a16:creationId xmlns:a16="http://schemas.microsoft.com/office/drawing/2014/main" id="{F3D7BD77-2006-96A1-8E8B-F3413BB3DB37}"/>
              </a:ext>
            </a:extLst>
          </p:cNvPr>
          <p:cNvSpPr txBox="1"/>
          <p:nvPr/>
        </p:nvSpPr>
        <p:spPr>
          <a:xfrm>
            <a:off x="7176119" y="620688"/>
            <a:ext cx="2088232" cy="504000"/>
          </a:xfrm>
          <a:prstGeom prst="rect">
            <a:avLst/>
          </a:prstGeom>
          <a:solidFill>
            <a:srgbClr val="7C728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Samaksa bez čeka (skaidrā naudā),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taču par to tiek piešķirta 30% atlaide </a:t>
            </a:r>
            <a:endParaRPr lang="en-GB" sz="900" b="1"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8134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Vēlamā pakalpojumu sniedzēja izvēle atkarībā no apstākļiem</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«A12. Kuru no šiem skaistumkopšanas un estētiskās medicīnas pakalpojumu sniedzējiem Jūs labāk izvēlētos?</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5806106"/>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endParaRPr lang="en-GB" altLang="lv-LV" b="0" i="1" noProof="1">
              <a:latin typeface="Arial" charset="0"/>
              <a:cs typeface="Arial" charset="0"/>
            </a:endParaRPr>
          </a:p>
        </p:txBody>
      </p:sp>
      <p:graphicFrame>
        <p:nvGraphicFramePr>
          <p:cNvPr id="3" name="Chart 2">
            <a:extLst>
              <a:ext uri="{FF2B5EF4-FFF2-40B4-BE49-F238E27FC236}">
                <a16:creationId xmlns:a16="http://schemas.microsoft.com/office/drawing/2014/main" id="{415CC9FE-E786-48BA-8CB5-62C63572357F}"/>
              </a:ext>
            </a:extLst>
          </p:cNvPr>
          <p:cNvGraphicFramePr>
            <a:graphicFrameLocks/>
          </p:cNvGraphicFramePr>
          <p:nvPr>
            <p:extLst>
              <p:ext uri="{D42A27DB-BD31-4B8C-83A1-F6EECF244321}">
                <p14:modId xmlns:p14="http://schemas.microsoft.com/office/powerpoint/2010/main" val="1676816355"/>
              </p:ext>
            </p:extLst>
          </p:nvPr>
        </p:nvGraphicFramePr>
        <p:xfrm>
          <a:off x="2135560" y="1412776"/>
          <a:ext cx="7267575" cy="4143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47308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040BEA7-EFC2-421B-8819-F7D652CA34C7}"/>
              </a:ext>
            </a:extLst>
          </p:cNvPr>
          <p:cNvGraphicFramePr>
            <a:graphicFrameLocks/>
          </p:cNvGraphicFramePr>
          <p:nvPr>
            <p:extLst>
              <p:ext uri="{D42A27DB-BD31-4B8C-83A1-F6EECF244321}">
                <p14:modId xmlns:p14="http://schemas.microsoft.com/office/powerpoint/2010/main" val="2454623078"/>
              </p:ext>
            </p:extLst>
          </p:nvPr>
        </p:nvGraphicFramePr>
        <p:xfrm>
          <a:off x="0" y="751289"/>
          <a:ext cx="6061364" cy="606856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45">
            <a:extLst>
              <a:ext uri="{FF2B5EF4-FFF2-40B4-BE49-F238E27FC236}">
                <a16:creationId xmlns:a16="http://schemas.microsoft.com/office/drawing/2014/main" id="{400D73BE-5494-A1E3-7120-7C0DB71F7881}"/>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12</a:t>
            </a:r>
            <a:r>
              <a:rPr lang="en-GB" altLang="lv-LV" sz="2400" b="1" noProof="1">
                <a:latin typeface="Arial Narrow" panose="020B0606020202030204" pitchFamily="34" charset="0"/>
              </a:rPr>
              <a:t>.</a:t>
            </a:r>
            <a:r>
              <a:rPr lang="lv-LV" altLang="lv-LV" sz="2400" b="1" noProof="1">
                <a:latin typeface="Arial Narrow" panose="020B0606020202030204" pitchFamily="34" charset="0"/>
              </a:rPr>
              <a:t> Vēlamā pakalpojumu sniedzēja izvēle atkarībā no apstākļiem</a:t>
            </a:r>
            <a:endParaRPr lang="en-GB" altLang="lv-LV" sz="2400" b="1" noProof="1">
              <a:latin typeface="Arial Narrow" panose="020B0606020202030204" pitchFamily="34" charset="0"/>
            </a:endParaRPr>
          </a:p>
        </p:txBody>
      </p:sp>
      <p:sp>
        <p:nvSpPr>
          <p:cNvPr id="4" name="Rectangle 46">
            <a:extLst>
              <a:ext uri="{FF2B5EF4-FFF2-40B4-BE49-F238E27FC236}">
                <a16:creationId xmlns:a16="http://schemas.microsoft.com/office/drawing/2014/main" id="{7621B166-D28F-9186-B39F-FE8246BC4448}"/>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graphicFrame>
        <p:nvGraphicFramePr>
          <p:cNvPr id="10" name="Chart 9">
            <a:extLst>
              <a:ext uri="{FF2B5EF4-FFF2-40B4-BE49-F238E27FC236}">
                <a16:creationId xmlns:a16="http://schemas.microsoft.com/office/drawing/2014/main" id="{C7DB2842-2CED-4ABA-B05F-B9AC2CA3F338}"/>
              </a:ext>
            </a:extLst>
          </p:cNvPr>
          <p:cNvGraphicFramePr>
            <a:graphicFrameLocks/>
          </p:cNvGraphicFramePr>
          <p:nvPr>
            <p:extLst>
              <p:ext uri="{D42A27DB-BD31-4B8C-83A1-F6EECF244321}">
                <p14:modId xmlns:p14="http://schemas.microsoft.com/office/powerpoint/2010/main" val="3180537706"/>
              </p:ext>
            </p:extLst>
          </p:nvPr>
        </p:nvGraphicFramePr>
        <p:xfrm>
          <a:off x="5951984" y="752876"/>
          <a:ext cx="6061364" cy="606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C190B93-5F96-1D47-C25F-9F8A23DE7C69}"/>
              </a:ext>
            </a:extLst>
          </p:cNvPr>
          <p:cNvSpPr txBox="1"/>
          <p:nvPr/>
        </p:nvSpPr>
        <p:spPr>
          <a:xfrm>
            <a:off x="2783631" y="617664"/>
            <a:ext cx="3216395" cy="504000"/>
          </a:xfrm>
          <a:prstGeom prst="rect">
            <a:avLst/>
          </a:prstGeom>
          <a:solidFill>
            <a:srgbClr val="16697A"/>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Tādu, kurš ir oficiāli reģistrēts, un tajā tiek ievērotas visas formālās normatīvajos aktos noteiktās prasības, taču tur par pakalpojumu ir jāmaksā pilna cena</a:t>
            </a:r>
            <a:endParaRPr lang="en-GB" sz="900" b="1" dirty="0">
              <a:solidFill>
                <a:schemeClr val="bg1"/>
              </a:solidFill>
              <a:effectLst/>
              <a:latin typeface="Arial" panose="020B0604020202020204" pitchFamily="34" charset="0"/>
              <a:ea typeface="+mn-ea"/>
              <a:cs typeface="Arial" panose="020B0604020202020204" pitchFamily="34" charset="0"/>
            </a:endParaRPr>
          </a:p>
        </p:txBody>
      </p:sp>
      <p:sp>
        <p:nvSpPr>
          <p:cNvPr id="6" name="TextBox 2">
            <a:extLst>
              <a:ext uri="{FF2B5EF4-FFF2-40B4-BE49-F238E27FC236}">
                <a16:creationId xmlns:a16="http://schemas.microsoft.com/office/drawing/2014/main" id="{109E2CAD-F438-44DB-35AC-BAAFB2B3122B}"/>
              </a:ext>
            </a:extLst>
          </p:cNvPr>
          <p:cNvSpPr txBox="1"/>
          <p:nvPr/>
        </p:nvSpPr>
        <p:spPr>
          <a:xfrm>
            <a:off x="11136560" y="617664"/>
            <a:ext cx="638508" cy="504000"/>
          </a:xfrm>
          <a:prstGeom prst="rect">
            <a:avLst/>
          </a:prstGeom>
          <a:solidFill>
            <a:schemeClr val="bg1">
              <a:lumMod val="75000"/>
            </a:schemeClr>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lv-LV" sz="900" b="1" dirty="0">
                <a:solidFill>
                  <a:sysClr val="windowText" lastClr="000000"/>
                </a:solidFill>
                <a:effectLst/>
                <a:latin typeface="Arial" panose="020B0604020202020204" pitchFamily="34" charset="0"/>
                <a:ea typeface="+mn-ea"/>
                <a:cs typeface="Arial" panose="020B0604020202020204" pitchFamily="34" charset="0"/>
              </a:rPr>
              <a:t>Grūti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pateikt </a:t>
            </a:r>
          </a:p>
        </p:txBody>
      </p:sp>
      <p:sp>
        <p:nvSpPr>
          <p:cNvPr id="7" name="TextBox 2">
            <a:extLst>
              <a:ext uri="{FF2B5EF4-FFF2-40B4-BE49-F238E27FC236}">
                <a16:creationId xmlns:a16="http://schemas.microsoft.com/office/drawing/2014/main" id="{97ED578D-8775-9756-0988-93A160B3B41C}"/>
              </a:ext>
            </a:extLst>
          </p:cNvPr>
          <p:cNvSpPr txBox="1"/>
          <p:nvPr/>
        </p:nvSpPr>
        <p:spPr>
          <a:xfrm>
            <a:off x="6000026" y="617664"/>
            <a:ext cx="1464126" cy="504000"/>
          </a:xfrm>
          <a:prstGeom prst="rect">
            <a:avLst/>
          </a:prstGeom>
          <a:solidFill>
            <a:srgbClr val="C4BD9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Tas būtu atkarīgs no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konkrētajiem apstākļiem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p:txBody>
      </p:sp>
      <p:sp>
        <p:nvSpPr>
          <p:cNvPr id="8" name="TextBox 2">
            <a:extLst>
              <a:ext uri="{FF2B5EF4-FFF2-40B4-BE49-F238E27FC236}">
                <a16:creationId xmlns:a16="http://schemas.microsoft.com/office/drawing/2014/main" id="{0D671211-7D41-88EE-7C98-969DFA0F5695}"/>
              </a:ext>
            </a:extLst>
          </p:cNvPr>
          <p:cNvSpPr txBox="1"/>
          <p:nvPr/>
        </p:nvSpPr>
        <p:spPr>
          <a:xfrm>
            <a:off x="7464152" y="617664"/>
            <a:ext cx="3672408" cy="504000"/>
          </a:xfrm>
          <a:prstGeom prst="rect">
            <a:avLst/>
          </a:prstGeom>
          <a:solidFill>
            <a:srgbClr val="7C728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Tādu, kurš ir oficiāli reģistrēts, taču tajā varbūt kādreiz netiek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ievērotas visas formālās normatīvajos aktos noteiktās prasības,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taču pakalpojums tur ir par 30% lētāks nekā citur  </a:t>
            </a:r>
            <a:endParaRPr lang="en-GB" sz="900" b="1"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2258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300" b="1" noProof="1">
                <a:latin typeface="Arial Narrow" panose="020B0606020202030204" pitchFamily="34" charset="0"/>
              </a:rPr>
              <a:t>13</a:t>
            </a:r>
            <a:r>
              <a:rPr lang="en-GB" altLang="lv-LV" sz="2300" b="1" noProof="1">
                <a:latin typeface="Arial Narrow" panose="020B0606020202030204" pitchFamily="34" charset="0"/>
              </a:rPr>
              <a:t>.</a:t>
            </a:r>
            <a:r>
              <a:rPr lang="lv-LV" altLang="lv-LV" sz="2300" b="1" noProof="1">
                <a:latin typeface="Arial Narrow" panose="020B0606020202030204" pitchFamily="34" charset="0"/>
              </a:rPr>
              <a:t> Vai pieļauj iespēju, ka Latvijā ir legālas, bet prasībām neatbilstošas pakalpojumu sniegšanas vietas</a:t>
            </a:r>
            <a:endParaRPr lang="en-GB" altLang="lv-LV" sz="23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432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«A13. Vai pieļaujat iespēju, ka Latvijā legāli darbojas iestādes, kuras tiek uzdotas par skaistumkopšanas klīnikām, bet patiesībā ir pakalpojumu sniegšanas vietas, kuras neatbilst </a:t>
            </a:r>
            <a:br>
              <a:rPr lang="lv-LV" sz="1200" i="1" noProof="1">
                <a:latin typeface="Arial" panose="020B0604020202020204" pitchFamily="34" charset="0"/>
                <a:cs typeface="Arial" panose="020B0604020202020204" pitchFamily="34" charset="0"/>
              </a:rPr>
            </a:br>
            <a:r>
              <a:rPr lang="lv-LV" sz="1200" i="1" noProof="1">
                <a:latin typeface="Arial" panose="020B0604020202020204" pitchFamily="34" charset="0"/>
                <a:cs typeface="Arial" panose="020B0604020202020204" pitchFamily="34" charset="0"/>
              </a:rPr>
              <a:t>obligātajām prasībām un kuru darbību neviens nekontrolē?</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21289"/>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endParaRPr lang="en-GB" altLang="lv-LV" b="0" i="1" noProof="1">
              <a:latin typeface="Arial" charset="0"/>
              <a:cs typeface="Arial" charset="0"/>
            </a:endParaRPr>
          </a:p>
        </p:txBody>
      </p:sp>
      <p:graphicFrame>
        <p:nvGraphicFramePr>
          <p:cNvPr id="3" name="Chart 2">
            <a:extLst>
              <a:ext uri="{FF2B5EF4-FFF2-40B4-BE49-F238E27FC236}">
                <a16:creationId xmlns:a16="http://schemas.microsoft.com/office/drawing/2014/main" id="{84BC8BF8-954D-4013-BA4A-E8BFA17DF5DB}"/>
              </a:ext>
            </a:extLst>
          </p:cNvPr>
          <p:cNvGraphicFramePr>
            <a:graphicFrameLocks/>
          </p:cNvGraphicFramePr>
          <p:nvPr>
            <p:extLst>
              <p:ext uri="{D42A27DB-BD31-4B8C-83A1-F6EECF244321}">
                <p14:modId xmlns:p14="http://schemas.microsoft.com/office/powerpoint/2010/main" val="691859015"/>
              </p:ext>
            </p:extLst>
          </p:nvPr>
        </p:nvGraphicFramePr>
        <p:xfrm>
          <a:off x="2177306" y="1268760"/>
          <a:ext cx="8208000" cy="467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A751037D-0CA8-B17B-7E1E-1403FB4ABA49}"/>
              </a:ext>
            </a:extLst>
          </p:cNvPr>
          <p:cNvSpPr/>
          <p:nvPr/>
        </p:nvSpPr>
        <p:spPr>
          <a:xfrm rot="10800000">
            <a:off x="3049351" y="3237189"/>
            <a:ext cx="323630" cy="1481772"/>
          </a:xfrm>
          <a:prstGeom prst="rightBrace">
            <a:avLst>
              <a:gd name="adj1" fmla="val 39319"/>
              <a:gd name="adj2" fmla="val 50000"/>
            </a:avLst>
          </a:prstGeom>
          <a:noFill/>
          <a:ln w="3175">
            <a:solidFill>
              <a:srgbClr val="C4BD97"/>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GB" noProof="1">
              <a:solidFill>
                <a:srgbClr val="69306D"/>
              </a:solidFill>
            </a:endParaRPr>
          </a:p>
        </p:txBody>
      </p:sp>
      <p:sp>
        <p:nvSpPr>
          <p:cNvPr id="6" name="TextBox 5">
            <a:extLst>
              <a:ext uri="{FF2B5EF4-FFF2-40B4-BE49-F238E27FC236}">
                <a16:creationId xmlns:a16="http://schemas.microsoft.com/office/drawing/2014/main" id="{B80FFDC2-E3B2-DA44-24B5-DAB75FA0D4F0}"/>
              </a:ext>
            </a:extLst>
          </p:cNvPr>
          <p:cNvSpPr txBox="1"/>
          <p:nvPr/>
        </p:nvSpPr>
        <p:spPr>
          <a:xfrm>
            <a:off x="642026" y="3372030"/>
            <a:ext cx="2431316" cy="1384995"/>
          </a:xfrm>
          <a:prstGeom prst="rect">
            <a:avLst/>
          </a:prstGeom>
          <a:noFill/>
        </p:spPr>
        <p:txBody>
          <a:bodyPr wrap="square" rtlCol="0">
            <a:spAutoFit/>
          </a:bodyPr>
          <a:lstStyle/>
          <a:p>
            <a:pPr algn="ctr"/>
            <a:r>
              <a:rPr lang="lv-LV" sz="2000" dirty="0">
                <a:solidFill>
                  <a:srgbClr val="C4BD97"/>
                </a:solidFill>
                <a:latin typeface="Arial" panose="020B0604020202020204" pitchFamily="34" charset="0"/>
                <a:cs typeface="Arial" panose="020B0604020202020204" pitchFamily="34" charset="0"/>
              </a:rPr>
              <a:t>Kopumā </a:t>
            </a:r>
          </a:p>
          <a:p>
            <a:pPr algn="ctr"/>
            <a:r>
              <a:rPr lang="lv-LV" sz="2000" dirty="0">
                <a:solidFill>
                  <a:srgbClr val="C4BD97"/>
                </a:solidFill>
                <a:latin typeface="Arial" panose="020B0604020202020204" pitchFamily="34" charset="0"/>
                <a:cs typeface="Arial" panose="020B0604020202020204" pitchFamily="34" charset="0"/>
              </a:rPr>
              <a:t>NEPIEĻAUJ TĀDU </a:t>
            </a:r>
            <a:br>
              <a:rPr lang="lv-LV" sz="2000" dirty="0">
                <a:solidFill>
                  <a:srgbClr val="C4BD97"/>
                </a:solidFill>
                <a:latin typeface="Arial" panose="020B0604020202020204" pitchFamily="34" charset="0"/>
                <a:cs typeface="Arial" panose="020B0604020202020204" pitchFamily="34" charset="0"/>
              </a:rPr>
            </a:br>
            <a:r>
              <a:rPr lang="lv-LV" sz="2000" dirty="0">
                <a:solidFill>
                  <a:srgbClr val="C4BD97"/>
                </a:solidFill>
                <a:latin typeface="Arial" panose="020B0604020202020204" pitchFamily="34" charset="0"/>
                <a:cs typeface="Arial" panose="020B0604020202020204" pitchFamily="34" charset="0"/>
              </a:rPr>
              <a:t>IESPĒJU</a:t>
            </a:r>
          </a:p>
          <a:p>
            <a:pPr algn="ctr"/>
            <a:r>
              <a:rPr lang="lv-LV" sz="2400" b="1" dirty="0">
                <a:solidFill>
                  <a:srgbClr val="C4BD97"/>
                </a:solidFill>
                <a:latin typeface="Arial" panose="020B0604020202020204" pitchFamily="34" charset="0"/>
                <a:cs typeface="Arial" panose="020B0604020202020204" pitchFamily="34" charset="0"/>
              </a:rPr>
              <a:t>14%</a:t>
            </a:r>
          </a:p>
        </p:txBody>
      </p:sp>
      <p:sp>
        <p:nvSpPr>
          <p:cNvPr id="7" name="Right Brace 6">
            <a:extLst>
              <a:ext uri="{FF2B5EF4-FFF2-40B4-BE49-F238E27FC236}">
                <a16:creationId xmlns:a16="http://schemas.microsoft.com/office/drawing/2014/main" id="{82F46220-F1FB-1195-A95F-9F097EF4C7C9}"/>
              </a:ext>
            </a:extLst>
          </p:cNvPr>
          <p:cNvSpPr/>
          <p:nvPr/>
        </p:nvSpPr>
        <p:spPr>
          <a:xfrm>
            <a:off x="8657206" y="1724305"/>
            <a:ext cx="323630" cy="3576904"/>
          </a:xfrm>
          <a:prstGeom prst="rightBrace">
            <a:avLst>
              <a:gd name="adj1" fmla="val 39319"/>
              <a:gd name="adj2" fmla="val 50000"/>
            </a:avLst>
          </a:prstGeom>
          <a:noFill/>
          <a:ln w="3175">
            <a:solidFill>
              <a:srgbClr val="16697A"/>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GB" noProof="1">
              <a:solidFill>
                <a:srgbClr val="69306D"/>
              </a:solidFill>
            </a:endParaRPr>
          </a:p>
        </p:txBody>
      </p:sp>
      <p:sp>
        <p:nvSpPr>
          <p:cNvPr id="8" name="TextBox 7">
            <a:extLst>
              <a:ext uri="{FF2B5EF4-FFF2-40B4-BE49-F238E27FC236}">
                <a16:creationId xmlns:a16="http://schemas.microsoft.com/office/drawing/2014/main" id="{6D27DA41-C72F-F6EB-5E5D-85BC85C3E9A7}"/>
              </a:ext>
            </a:extLst>
          </p:cNvPr>
          <p:cNvSpPr txBox="1"/>
          <p:nvPr/>
        </p:nvSpPr>
        <p:spPr>
          <a:xfrm>
            <a:off x="9055364" y="2852936"/>
            <a:ext cx="2201986" cy="1600438"/>
          </a:xfrm>
          <a:prstGeom prst="rect">
            <a:avLst/>
          </a:prstGeom>
          <a:noFill/>
        </p:spPr>
        <p:txBody>
          <a:bodyPr wrap="square" rtlCol="0">
            <a:spAutoFit/>
          </a:bodyPr>
          <a:lstStyle/>
          <a:p>
            <a:pPr algn="ctr"/>
            <a:r>
              <a:rPr lang="lv-LV" sz="2200" dirty="0">
                <a:solidFill>
                  <a:srgbClr val="16697A"/>
                </a:solidFill>
                <a:latin typeface="Arial" panose="020B0604020202020204" pitchFamily="34" charset="0"/>
                <a:cs typeface="Arial" panose="020B0604020202020204" pitchFamily="34" charset="0"/>
              </a:rPr>
              <a:t>Kopumā </a:t>
            </a:r>
          </a:p>
          <a:p>
            <a:pPr algn="ctr"/>
            <a:r>
              <a:rPr lang="lv-LV" sz="2200" dirty="0">
                <a:solidFill>
                  <a:srgbClr val="16697A"/>
                </a:solidFill>
                <a:latin typeface="Arial" panose="020B0604020202020204" pitchFamily="34" charset="0"/>
                <a:cs typeface="Arial" panose="020B0604020202020204" pitchFamily="34" charset="0"/>
              </a:rPr>
              <a:t>PIEĻAUJ TĀDU IESPĒJU</a:t>
            </a:r>
          </a:p>
          <a:p>
            <a:pPr algn="ctr"/>
            <a:r>
              <a:rPr lang="lv-LV" sz="3200" b="1" dirty="0">
                <a:solidFill>
                  <a:srgbClr val="16697A"/>
                </a:solidFill>
                <a:latin typeface="Arial" panose="020B0604020202020204" pitchFamily="34" charset="0"/>
                <a:cs typeface="Arial" panose="020B0604020202020204" pitchFamily="34" charset="0"/>
              </a:rPr>
              <a:t>78%</a:t>
            </a:r>
          </a:p>
        </p:txBody>
      </p:sp>
    </p:spTree>
    <p:extLst>
      <p:ext uri="{BB962C8B-B14F-4D97-AF65-F5344CB8AC3E}">
        <p14:creationId xmlns:p14="http://schemas.microsoft.com/office/powerpoint/2010/main" val="3150606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1279CC9-0F70-4767-9E21-E43A1F2F925F}"/>
              </a:ext>
            </a:extLst>
          </p:cNvPr>
          <p:cNvGraphicFramePr>
            <a:graphicFrameLocks/>
          </p:cNvGraphicFramePr>
          <p:nvPr>
            <p:extLst>
              <p:ext uri="{D42A27DB-BD31-4B8C-83A1-F6EECF244321}">
                <p14:modId xmlns:p14="http://schemas.microsoft.com/office/powerpoint/2010/main" val="2816485593"/>
              </p:ext>
            </p:extLst>
          </p:nvPr>
        </p:nvGraphicFramePr>
        <p:xfrm>
          <a:off x="-21948" y="764704"/>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300" b="1" noProof="1">
                <a:latin typeface="Arial Narrow" panose="020B0606020202030204" pitchFamily="34" charset="0"/>
              </a:rPr>
              <a:t>13</a:t>
            </a:r>
            <a:r>
              <a:rPr lang="en-GB" altLang="lv-LV" sz="2300" b="1" noProof="1">
                <a:latin typeface="Arial Narrow" panose="020B0606020202030204" pitchFamily="34" charset="0"/>
              </a:rPr>
              <a:t>.</a:t>
            </a:r>
            <a:r>
              <a:rPr lang="lv-LV" altLang="lv-LV" sz="2300" b="1" noProof="1">
                <a:latin typeface="Arial Narrow" panose="020B0606020202030204" pitchFamily="34" charset="0"/>
              </a:rPr>
              <a:t> Vai pieļauj iespēju, ka Latvijā ir legālas, bet prasībām neatbilstošas pakalpojumu sniegšanas vietas</a:t>
            </a:r>
            <a:endParaRPr lang="en-GB" altLang="lv-LV" sz="2300" b="1" noProof="1">
              <a:latin typeface="Arial Narrow" panose="020B0606020202030204" pitchFamily="34" charset="0"/>
            </a:endParaRPr>
          </a:p>
        </p:txBody>
      </p:sp>
      <p:sp>
        <p:nvSpPr>
          <p:cNvPr id="4" name="Rectangle 46">
            <a:extLst>
              <a:ext uri="{FF2B5EF4-FFF2-40B4-BE49-F238E27FC236}">
                <a16:creationId xmlns:a16="http://schemas.microsoft.com/office/drawing/2014/main" id="{9B4EEB95-27D6-E092-2D90-776A71D9E2DE}"/>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graphicFrame>
        <p:nvGraphicFramePr>
          <p:cNvPr id="6" name="Chart 5">
            <a:extLst>
              <a:ext uri="{FF2B5EF4-FFF2-40B4-BE49-F238E27FC236}">
                <a16:creationId xmlns:a16="http://schemas.microsoft.com/office/drawing/2014/main" id="{81FE3334-2ADF-4E03-8637-84465747C9C9}"/>
              </a:ext>
            </a:extLst>
          </p:cNvPr>
          <p:cNvGraphicFramePr>
            <a:graphicFrameLocks/>
          </p:cNvGraphicFramePr>
          <p:nvPr>
            <p:extLst>
              <p:ext uri="{D42A27DB-BD31-4B8C-83A1-F6EECF244321}">
                <p14:modId xmlns:p14="http://schemas.microsoft.com/office/powerpoint/2010/main" val="3844334739"/>
              </p:ext>
            </p:extLst>
          </p:nvPr>
        </p:nvGraphicFramePr>
        <p:xfrm>
          <a:off x="5879976" y="764704"/>
          <a:ext cx="6063627" cy="592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8167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14</a:t>
            </a:r>
            <a:r>
              <a:rPr lang="en-GB" altLang="lv-LV" sz="2400" b="1" noProof="1">
                <a:latin typeface="Arial Narrow" panose="020B0606020202030204" pitchFamily="34" charset="0"/>
              </a:rPr>
              <a:t>.</a:t>
            </a:r>
            <a:r>
              <a:rPr lang="lv-LV" altLang="lv-LV" sz="2400" b="1" noProof="1">
                <a:latin typeface="Arial Narrow" panose="020B0606020202030204" pitchFamily="34" charset="0"/>
              </a:rPr>
              <a:t> Saskaršanās ar krāpšanu, maldināšanu saziņā vai pakalpojuma saņemšanas brīdī</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«A14. Saistībā ar skaistumkopšanu un/vai estētisko medicīnu, vai esat saskārusies ar krāpšanu, maldināšanu saziņā vai pakalpojuma saņemšanas brīdī?</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5922986"/>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endParaRPr lang="en-GB" altLang="lv-LV" b="0" i="1" noProof="1">
              <a:latin typeface="Arial" charset="0"/>
              <a:cs typeface="Arial" charset="0"/>
            </a:endParaRPr>
          </a:p>
        </p:txBody>
      </p:sp>
      <p:graphicFrame>
        <p:nvGraphicFramePr>
          <p:cNvPr id="3" name="Chart 2">
            <a:extLst>
              <a:ext uri="{FF2B5EF4-FFF2-40B4-BE49-F238E27FC236}">
                <a16:creationId xmlns:a16="http://schemas.microsoft.com/office/drawing/2014/main" id="{5AB447DB-CECB-4041-8195-CE9F841F0497}"/>
              </a:ext>
            </a:extLst>
          </p:cNvPr>
          <p:cNvGraphicFramePr>
            <a:graphicFrameLocks/>
          </p:cNvGraphicFramePr>
          <p:nvPr>
            <p:extLst>
              <p:ext uri="{D42A27DB-BD31-4B8C-83A1-F6EECF244321}">
                <p14:modId xmlns:p14="http://schemas.microsoft.com/office/powerpoint/2010/main" val="4211476208"/>
              </p:ext>
            </p:extLst>
          </p:nvPr>
        </p:nvGraphicFramePr>
        <p:xfrm>
          <a:off x="1992000" y="1196752"/>
          <a:ext cx="8208000" cy="467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209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0"/>
            <a:ext cx="12192000" cy="432048"/>
          </a:xfrm>
          <a:prstGeom prst="rect">
            <a:avLst/>
          </a:prstGeom>
          <a:solidFill>
            <a:srgbClr val="C4BD97"/>
          </a:solidFill>
          <a:ln>
            <a:noFill/>
          </a:ln>
        </p:spPr>
        <p:txBody>
          <a:bodyPr anchor="ctr"/>
          <a:lstStyle/>
          <a:p>
            <a:pPr eaLnBrk="1" hangingPunct="1">
              <a:spcAft>
                <a:spcPct val="30000"/>
              </a:spcAft>
            </a:pPr>
            <a:r>
              <a:rPr lang="en-GB" altLang="lv-LV" sz="2400" b="1" noProof="1">
                <a:latin typeface="Arial Narrow" panose="020B0606020202030204" pitchFamily="34" charset="0"/>
              </a:rPr>
              <a:t>Secinājumi</a:t>
            </a:r>
            <a:r>
              <a:rPr lang="lv-LV" altLang="lv-LV" sz="2400" b="1" noProof="1">
                <a:latin typeface="Arial Narrow" panose="020B0606020202030204" pitchFamily="34" charset="0"/>
              </a:rPr>
              <a:t> (1)</a:t>
            </a:r>
            <a:endParaRPr lang="en-GB" altLang="lv-LV" sz="2400" b="1" noProof="1">
              <a:latin typeface="Arial Narrow" panose="020B0606020202030204" pitchFamily="34" charset="0"/>
            </a:endParaRPr>
          </a:p>
        </p:txBody>
      </p:sp>
      <p:sp>
        <p:nvSpPr>
          <p:cNvPr id="5" name="Text Placeholder 2">
            <a:extLst>
              <a:ext uri="{FF2B5EF4-FFF2-40B4-BE49-F238E27FC236}">
                <a16:creationId xmlns:a16="http://schemas.microsoft.com/office/drawing/2014/main" id="{28E233AC-37BD-4001-BC0B-6DB2774B017A}"/>
              </a:ext>
            </a:extLst>
          </p:cNvPr>
          <p:cNvSpPr txBox="1">
            <a:spLocks/>
          </p:cNvSpPr>
          <p:nvPr/>
        </p:nvSpPr>
        <p:spPr>
          <a:xfrm>
            <a:off x="335360" y="692696"/>
            <a:ext cx="11089232"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lnSpc>
                <a:spcPct val="115000"/>
              </a:lnSpc>
              <a:buNone/>
            </a:pPr>
            <a:r>
              <a:rPr lang="lv-LV" sz="1100" dirty="0">
                <a:effectLst/>
                <a:latin typeface="Arial Narrow" panose="020B0606020202030204" pitchFamily="34" charset="0"/>
                <a:ea typeface="Calibri" panose="020F0502020204030204" pitchFamily="34" charset="0"/>
                <a:cs typeface="Times New Roman" panose="02020603050405020304" pitchFamily="18" charset="0"/>
              </a:rPr>
              <a:t>No visām aptaujātajām respondentēm (n=761)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vismaz 10% ir veiktas šādas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ar skaistumkopšanu un/vai estētisko medicīnu saistītas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procedūras</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a:t>
            </a:r>
          </a:p>
          <a:p>
            <a:pPr lvl="1" indent="-342900" algn="just">
              <a:lnSpc>
                <a:spcPct val="115000"/>
              </a:lnSpc>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lāzerepilācija, fotoepilācija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25%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(pēdējā gada laikā – 14%, pēdējo 3 gadu laikā – 3%, pēdējo 5 gadu laikā – 4%, senāk – 4%), savukārt 75% – nekad;</a:t>
            </a:r>
          </a:p>
          <a:p>
            <a:pPr lvl="1" indent="-342900" algn="just">
              <a:lnSpc>
                <a:spcPct val="115000"/>
              </a:lnSpc>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ķermeni koriģējošās aparātprocedūras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20%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(pēdējā gada laikā – 5%, pēdējo 3 gadu laikā – 3%, pēdējo 5 gadu laikā – 4%, senāk – 8%), savukārt 79% – nekad;</a:t>
            </a:r>
          </a:p>
          <a:p>
            <a:pPr lvl="1" indent="-342900" algn="just">
              <a:lnSpc>
                <a:spcPct val="115000"/>
              </a:lnSpc>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citas lāzerprocedūras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19%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(pēdējā gada laikā – 6%, pēdējo 3 gadu laikā – 4%, pēdējo 5 gadu laikā – 4%, senāk – 5%), savukārt 79% – nekad.</a:t>
            </a:r>
          </a:p>
          <a:p>
            <a:pPr lvl="1" indent="-342900" algn="just">
              <a:lnSpc>
                <a:spcPct val="115000"/>
              </a:lnSpc>
              <a:spcAft>
                <a:spcPts val="264"/>
              </a:spcAft>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skaistuma injekcijas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15%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(pēdējā gada laikā – 8%, pēdējo 3 gadu laikā – 3%, pēdējo 5 gadu laikā – 2%, senāk – 3%), savukārt 85% – nekad.</a:t>
            </a:r>
          </a:p>
          <a:p>
            <a:pPr marL="114300" indent="0" algn="just">
              <a:lnSpc>
                <a:spcPct val="115000"/>
              </a:lnSpc>
              <a:buNone/>
            </a:pPr>
            <a:r>
              <a:rPr lang="lv-LV" sz="1100" dirty="0">
                <a:effectLst/>
                <a:latin typeface="Arial Narrow" panose="020B0606020202030204" pitchFamily="34" charset="0"/>
                <a:ea typeface="Calibri" panose="020F0502020204030204" pitchFamily="34" charset="0"/>
                <a:cs typeface="Times New Roman" panose="02020603050405020304" pitchFamily="18" charset="0"/>
              </a:rPr>
              <a:t>Raksturojot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iespējamību tuvāko gadu laikā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izmantot šādus ar skaistumkopšanu un/vai estētisko medicīnu saistītus pakalpojumus, respondentes norādījušas, ka:</a:t>
            </a:r>
          </a:p>
          <a:p>
            <a:pPr lvl="1" indent="-342900" algn="just">
              <a:lnSpc>
                <a:spcPct val="115000"/>
              </a:lnSpc>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77%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apsver lāzerepilāciju, fotoepilāciju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(liela iespējamība – 41%, maza – 36%), savukārt 15% – neapsver;</a:t>
            </a:r>
          </a:p>
          <a:p>
            <a:pPr lvl="1" indent="-342900" algn="just">
              <a:lnSpc>
                <a:spcPct val="115000"/>
              </a:lnSpc>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53%</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apsver ķermeni koriģējošās aparātprocedūras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(liela iespējamība – 16%, maza – 37%), savukārt 31% – neapsver;</a:t>
            </a:r>
          </a:p>
          <a:p>
            <a:pPr lvl="1" indent="-342900" algn="just">
              <a:lnSpc>
                <a:spcPct val="115000"/>
              </a:lnSpc>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52%</a:t>
            </a:r>
            <a:r>
              <a:rPr lang="lv-LV" sz="1100" dirty="0">
                <a:latin typeface="Arial Narrow" panose="020B0606020202030204" pitchFamily="34" charset="0"/>
                <a:ea typeface="Calibri" panose="020F0502020204030204" pitchFamily="34" charset="0"/>
                <a:cs typeface="Times New Roman" panose="02020603050405020304" pitchFamily="18" charset="0"/>
              </a:rPr>
              <a:t> kopumā </a:t>
            </a:r>
            <a:r>
              <a:rPr lang="lv-LV" sz="1100" b="1" dirty="0">
                <a:latin typeface="Arial Narrow" panose="020B0606020202030204" pitchFamily="34" charset="0"/>
                <a:ea typeface="Calibri" panose="020F0502020204030204" pitchFamily="34" charset="0"/>
                <a:cs typeface="Times New Roman" panose="02020603050405020304" pitchFamily="18" charset="0"/>
              </a:rPr>
              <a:t>apsver skaistuma injekcijas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(liela iespējamība – 23%, maza – 29%), savukārt 39% – neapsver;</a:t>
            </a:r>
          </a:p>
          <a:p>
            <a:pPr lvl="1" indent="-342900" algn="just">
              <a:lnSpc>
                <a:spcPct val="115000"/>
              </a:lnSpc>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47%</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apsver citas lāzerprocedūras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(liela iespējamība – 13%, maza – 34%), savukārt 24% – neapsver;</a:t>
            </a:r>
          </a:p>
          <a:p>
            <a:pPr lvl="1" indent="-342900" algn="just">
              <a:lnSpc>
                <a:spcPct val="115000"/>
              </a:lnSpc>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30%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apsver IPL procedūru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(liela iespējamība – 5%, maza – 25%), savukārt 42% – neapsver;</a:t>
            </a:r>
          </a:p>
          <a:p>
            <a:pPr lvl="1" indent="-342900" algn="just">
              <a:lnSpc>
                <a:spcPct val="115000"/>
              </a:lnSpc>
              <a:spcAft>
                <a:spcPts val="264"/>
              </a:spcAft>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12%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kopumā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apsver tetovējuma likvidēšanu ar lāzeriekārtu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(liela iespējamība – 2%, maza – 10%), savukārt 82% – neapsver.</a:t>
            </a:r>
          </a:p>
          <a:p>
            <a:pPr marL="342900" lvl="0" indent="-342900" algn="just">
              <a:lnSpc>
                <a:spcPct val="115000"/>
              </a:lnSpc>
              <a:spcAft>
                <a:spcPts val="264"/>
              </a:spcAft>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Vairāk nekā puse (60%)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no respondentēm, kurām kādreiz ir veikta kāda no procedūrām,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pirms izvēlējās pakalpojuma sniedzēju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pēdējā pakalpojuma saņemšanas reizē,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veica vairāku salonu/iestāžu vai individuālo praktizētāju piedāvājumu salīdzināšanu</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38% norāda, ka pirms tam neveica piedāvājumu salīdzināšanu.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Novērojams</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ka, samazinoties respondenšu vecumam, palielinās to respondenšu īpatsvars, kuras, pirms izvēlējas pakalpojuma sniedzēju, veica piedāvājumu salīdzināšanu (gados jaunākas respondentes biežāk veikušas piedāvājumu salīdzināšanu). </a:t>
            </a:r>
          </a:p>
          <a:p>
            <a:pPr marL="342900" lvl="0" indent="-342900" algn="just">
              <a:lnSpc>
                <a:spcPct val="115000"/>
              </a:lnSpc>
              <a:spcAft>
                <a:spcPts val="264"/>
              </a:spcAft>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Nedaudz vairāk nekā puse (55%)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no respondentēm, kurām kādreiz ir veikta kāda no procedūrām,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pēdējā pakalpojuma saņemšanas reizē izvēlējās specializētu klīniku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medicīnas iestādi, kas sniedz estētiskās medicīnas pakalpojumus.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24%</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izvēlējās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skaistumkopšanas salonu</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bet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17%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individuālu (privātu) pakalpojumu sniedzēju</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4% norāda, ka tā bijusi cita veida pakalpojumu sniegšanas vieta.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Specializētu klīniku biežāk izvēlējušās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Rīgā dzīvojošās respondentes, respondentes ar augstākiem ienākumiem, kā arī tās, kurām ir pieredze ar kādu no lāzerprocedūrām un kurām pakalpojuma sniegšanas vietu ieteica ar ārstniecību saistītas personas.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Novērojams,</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ka, palielinoties respondenšu vecumam, palielinās to respondenšu īpatsvars, kuras izvēlējušās skaistumkopšanas salonu kā pakalpojumu sniegšanas vietu. </a:t>
            </a:r>
          </a:p>
          <a:p>
            <a:pPr marL="342900" lvl="0" indent="-342900" algn="just">
              <a:lnSpc>
                <a:spcPct val="115000"/>
              </a:lnSpc>
              <a:spcAft>
                <a:spcPts val="264"/>
              </a:spcAft>
              <a:buFont typeface="Symbol" panose="05050102010706020507" pitchFamily="18" charset="2"/>
              <a:buChar char=""/>
            </a:pP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Lielākā daļa respondenšu (82%) norāda, ka vieta, </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kur pēdējo reizi saņēma kādu no procedūrām, viņuprāt, </a:t>
            </a:r>
            <a:r>
              <a:rPr lang="lv-LV" sz="1100" b="1" dirty="0">
                <a:effectLst/>
                <a:latin typeface="Arial Narrow" panose="020B0606020202030204" pitchFamily="34" charset="0"/>
                <a:ea typeface="Calibri" panose="020F0502020204030204" pitchFamily="34" charset="0"/>
                <a:cs typeface="Times New Roman" panose="02020603050405020304" pitchFamily="18" charset="0"/>
              </a:rPr>
              <a:t>bija oficiāli reģistrēta ārstniecības vai skaistumkopšanas pakalpojumu iestāžu reģistrā</a:t>
            </a:r>
            <a:r>
              <a:rPr lang="lv-LV" sz="1100" dirty="0">
                <a:effectLst/>
                <a:latin typeface="Arial Narrow" panose="020B0606020202030204" pitchFamily="34" charset="0"/>
                <a:ea typeface="Calibri" panose="020F0502020204030204" pitchFamily="34" charset="0"/>
                <a:cs typeface="Times New Roman" panose="02020603050405020304" pitchFamily="18" charset="0"/>
              </a:rPr>
              <a:t>. </a:t>
            </a:r>
            <a:br>
              <a:rPr lang="lv-LV" sz="1100" dirty="0">
                <a:effectLst/>
                <a:latin typeface="Arial Narrow" panose="020B0606020202030204" pitchFamily="34" charset="0"/>
                <a:ea typeface="Calibri" panose="020F0502020204030204" pitchFamily="34" charset="0"/>
                <a:cs typeface="Times New Roman" panose="02020603050405020304" pitchFamily="18" charset="0"/>
              </a:rPr>
            </a:br>
            <a:r>
              <a:rPr lang="lv-LV" sz="1100" dirty="0">
                <a:effectLst/>
                <a:latin typeface="Arial Narrow" panose="020B0606020202030204" pitchFamily="34" charset="0"/>
                <a:ea typeface="Calibri" panose="020F0502020204030204" pitchFamily="34" charset="0"/>
                <a:cs typeface="Times New Roman" panose="02020603050405020304" pitchFamily="18" charset="0"/>
              </a:rPr>
              <a:t>2% norāda, ka šī vieta nebija reģistrēta, savukārt 16% nespēja sniegt konkrētu atbildi uz šo jautājumu (norādīja, ka nezina). Biežāk to, ka izvēlētā pakalpojuma sniegšanas vieta ir reģistrā, norādījušas Rīgā dzīvojošās respondentes.</a:t>
            </a:r>
          </a:p>
          <a:p>
            <a:pPr marL="342900" lvl="0" indent="-342900" algn="just">
              <a:lnSpc>
                <a:spcPct val="115000"/>
              </a:lnSpc>
              <a:spcAft>
                <a:spcPts val="264"/>
              </a:spcAft>
              <a:buFont typeface="Symbol" panose="05050102010706020507" pitchFamily="18" charset="2"/>
              <a:buChar char=""/>
            </a:pPr>
            <a:endParaRPr lang="lv-LV"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800"/>
              </a:spcAft>
              <a:buClr>
                <a:srgbClr val="F29724"/>
              </a:buClr>
            </a:pPr>
            <a:endParaRPr lang="en-GB" sz="1100" noProof="1">
              <a:solidFill>
                <a:srgbClr val="FF0000"/>
              </a:solidFill>
              <a:latin typeface="Arial "/>
              <a:cs typeface="Arial" panose="020B0604020202020204" pitchFamily="34" charset="0"/>
            </a:endParaRPr>
          </a:p>
        </p:txBody>
      </p:sp>
    </p:spTree>
    <p:extLst>
      <p:ext uri="{BB962C8B-B14F-4D97-AF65-F5344CB8AC3E}">
        <p14:creationId xmlns:p14="http://schemas.microsoft.com/office/powerpoint/2010/main" val="801719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C0B7685-D1A1-4D41-ADC9-61254C51A738}"/>
              </a:ext>
            </a:extLst>
          </p:cNvPr>
          <p:cNvGraphicFramePr>
            <a:graphicFrameLocks/>
          </p:cNvGraphicFramePr>
          <p:nvPr>
            <p:extLst>
              <p:ext uri="{D42A27DB-BD31-4B8C-83A1-F6EECF244321}">
                <p14:modId xmlns:p14="http://schemas.microsoft.com/office/powerpoint/2010/main" val="4109247448"/>
              </p:ext>
            </p:extLst>
          </p:nvPr>
        </p:nvGraphicFramePr>
        <p:xfrm>
          <a:off x="0" y="764704"/>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14</a:t>
            </a:r>
            <a:r>
              <a:rPr lang="en-GB" altLang="lv-LV" sz="2400" b="1" noProof="1">
                <a:latin typeface="Arial Narrow" panose="020B0606020202030204" pitchFamily="34" charset="0"/>
              </a:rPr>
              <a:t>.</a:t>
            </a:r>
            <a:r>
              <a:rPr lang="lv-LV" altLang="lv-LV" sz="2400" b="1" noProof="1">
                <a:latin typeface="Arial Narrow" panose="020B0606020202030204" pitchFamily="34" charset="0"/>
              </a:rPr>
              <a:t> Saskaršanās ar krāpšanu, maldināšanu saziņā vai pakalpojuma saņemšanas brīdī</a:t>
            </a:r>
            <a:endParaRPr lang="en-GB" altLang="lv-LV" sz="2400" b="1" noProof="1">
              <a:latin typeface="Arial Narrow" panose="020B0606020202030204" pitchFamily="34" charset="0"/>
            </a:endParaRPr>
          </a:p>
        </p:txBody>
      </p:sp>
      <p:sp>
        <p:nvSpPr>
          <p:cNvPr id="4" name="Rectangle 46">
            <a:extLst>
              <a:ext uri="{FF2B5EF4-FFF2-40B4-BE49-F238E27FC236}">
                <a16:creationId xmlns:a16="http://schemas.microsoft.com/office/drawing/2014/main" id="{5FF532F9-5843-D582-C15E-CADE4291280E}"/>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graphicFrame>
        <p:nvGraphicFramePr>
          <p:cNvPr id="5" name="Chart 4">
            <a:extLst>
              <a:ext uri="{FF2B5EF4-FFF2-40B4-BE49-F238E27FC236}">
                <a16:creationId xmlns:a16="http://schemas.microsoft.com/office/drawing/2014/main" id="{E2F03AFB-CEDE-4AA0-AF67-E2F6ED4AEA43}"/>
              </a:ext>
            </a:extLst>
          </p:cNvPr>
          <p:cNvGraphicFramePr>
            <a:graphicFrameLocks/>
          </p:cNvGraphicFramePr>
          <p:nvPr>
            <p:extLst>
              <p:ext uri="{D42A27DB-BD31-4B8C-83A1-F6EECF244321}">
                <p14:modId xmlns:p14="http://schemas.microsoft.com/office/powerpoint/2010/main" val="3601258787"/>
              </p:ext>
            </p:extLst>
          </p:nvPr>
        </p:nvGraphicFramePr>
        <p:xfrm>
          <a:off x="5879976" y="764704"/>
          <a:ext cx="6063627" cy="592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77784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15</a:t>
            </a:r>
            <a:r>
              <a:rPr lang="en-GB" altLang="lv-LV" sz="2400" b="1" noProof="1">
                <a:latin typeface="Arial Narrow" panose="020B0606020202030204" pitchFamily="34" charset="0"/>
              </a:rPr>
              <a:t>.</a:t>
            </a:r>
            <a:r>
              <a:rPr lang="lv-LV" altLang="lv-LV" sz="2400" b="1" noProof="1">
                <a:latin typeface="Arial Narrow" panose="020B0606020202030204" pitchFamily="34" charset="0"/>
              </a:rPr>
              <a:t> Vai pieļauj iespēju, ka Latvijā negodīgi komersanti varētu sniegt pakalpojumus ar viltotu iekārtu</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432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«A15. Vai pieļaujat iespēju, ka saistībā ar skaistumkopšanu un/vai estētisko medicīnu Latvijā negodīgi komersanti varētu sniegt pakalpojumus ar viltotu iekārtu </a:t>
            </a:r>
            <a:br>
              <a:rPr lang="lv-LV" sz="1200" i="1" noProof="1">
                <a:latin typeface="Arial" panose="020B0604020202020204" pitchFamily="34" charset="0"/>
                <a:cs typeface="Arial" panose="020B0604020202020204" pitchFamily="34" charset="0"/>
              </a:rPr>
            </a:br>
            <a:r>
              <a:rPr lang="lv-LV" sz="1200" i="1" noProof="1">
                <a:latin typeface="Arial" panose="020B0604020202020204" pitchFamily="34" charset="0"/>
                <a:cs typeface="Arial" panose="020B0604020202020204" pitchFamily="34" charset="0"/>
              </a:rPr>
              <a:t>(oriģinālās iekārtas nekvalitatīvs pakaļdarinājums)?</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21289"/>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endParaRPr lang="en-GB" altLang="lv-LV" b="0" i="1" noProof="1">
              <a:latin typeface="Arial" charset="0"/>
              <a:cs typeface="Arial" charset="0"/>
            </a:endParaRPr>
          </a:p>
        </p:txBody>
      </p:sp>
      <p:graphicFrame>
        <p:nvGraphicFramePr>
          <p:cNvPr id="3" name="Chart 2">
            <a:extLst>
              <a:ext uri="{FF2B5EF4-FFF2-40B4-BE49-F238E27FC236}">
                <a16:creationId xmlns:a16="http://schemas.microsoft.com/office/drawing/2014/main" id="{3DF3AE00-021F-49F9-BBFF-F9035B3A2709}"/>
              </a:ext>
            </a:extLst>
          </p:cNvPr>
          <p:cNvGraphicFramePr>
            <a:graphicFrameLocks/>
          </p:cNvGraphicFramePr>
          <p:nvPr>
            <p:extLst>
              <p:ext uri="{D42A27DB-BD31-4B8C-83A1-F6EECF244321}">
                <p14:modId xmlns:p14="http://schemas.microsoft.com/office/powerpoint/2010/main" val="4051012764"/>
              </p:ext>
            </p:extLst>
          </p:nvPr>
        </p:nvGraphicFramePr>
        <p:xfrm>
          <a:off x="2135560" y="1268760"/>
          <a:ext cx="8208000" cy="467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5756A572-30B3-0085-1422-C85CFB9FD927}"/>
              </a:ext>
            </a:extLst>
          </p:cNvPr>
          <p:cNvSpPr/>
          <p:nvPr/>
        </p:nvSpPr>
        <p:spPr>
          <a:xfrm rot="10800000">
            <a:off x="3294589" y="2012337"/>
            <a:ext cx="323630" cy="1263857"/>
          </a:xfrm>
          <a:prstGeom prst="rightBrace">
            <a:avLst>
              <a:gd name="adj1" fmla="val 39319"/>
              <a:gd name="adj2" fmla="val 50000"/>
            </a:avLst>
          </a:prstGeom>
          <a:noFill/>
          <a:ln w="3175">
            <a:solidFill>
              <a:srgbClr val="C4BD97"/>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GB" noProof="1">
              <a:solidFill>
                <a:srgbClr val="69306D"/>
              </a:solidFill>
            </a:endParaRPr>
          </a:p>
        </p:txBody>
      </p:sp>
      <p:sp>
        <p:nvSpPr>
          <p:cNvPr id="6" name="TextBox 5">
            <a:extLst>
              <a:ext uri="{FF2B5EF4-FFF2-40B4-BE49-F238E27FC236}">
                <a16:creationId xmlns:a16="http://schemas.microsoft.com/office/drawing/2014/main" id="{D4FAA3AD-F688-2720-98D3-9EFBB2739125}"/>
              </a:ext>
            </a:extLst>
          </p:cNvPr>
          <p:cNvSpPr txBox="1"/>
          <p:nvPr/>
        </p:nvSpPr>
        <p:spPr>
          <a:xfrm>
            <a:off x="792019" y="2038469"/>
            <a:ext cx="2431316" cy="1384995"/>
          </a:xfrm>
          <a:prstGeom prst="rect">
            <a:avLst/>
          </a:prstGeom>
          <a:noFill/>
        </p:spPr>
        <p:txBody>
          <a:bodyPr wrap="square" rtlCol="0">
            <a:spAutoFit/>
          </a:bodyPr>
          <a:lstStyle/>
          <a:p>
            <a:pPr algn="ctr"/>
            <a:r>
              <a:rPr lang="lv-LV" sz="2000" dirty="0">
                <a:solidFill>
                  <a:srgbClr val="C4BD97"/>
                </a:solidFill>
                <a:latin typeface="Arial" panose="020B0604020202020204" pitchFamily="34" charset="0"/>
                <a:cs typeface="Arial" panose="020B0604020202020204" pitchFamily="34" charset="0"/>
              </a:rPr>
              <a:t>Kopumā </a:t>
            </a:r>
          </a:p>
          <a:p>
            <a:pPr algn="ctr"/>
            <a:r>
              <a:rPr lang="lv-LV" sz="2000" dirty="0">
                <a:solidFill>
                  <a:srgbClr val="C4BD97"/>
                </a:solidFill>
                <a:latin typeface="Arial" panose="020B0604020202020204" pitchFamily="34" charset="0"/>
                <a:cs typeface="Arial" panose="020B0604020202020204" pitchFamily="34" charset="0"/>
              </a:rPr>
              <a:t>NEPIEĻAUJ TĀDU </a:t>
            </a:r>
            <a:br>
              <a:rPr lang="lv-LV" sz="2000" dirty="0">
                <a:solidFill>
                  <a:srgbClr val="C4BD97"/>
                </a:solidFill>
                <a:latin typeface="Arial" panose="020B0604020202020204" pitchFamily="34" charset="0"/>
                <a:cs typeface="Arial" panose="020B0604020202020204" pitchFamily="34" charset="0"/>
              </a:rPr>
            </a:br>
            <a:r>
              <a:rPr lang="lv-LV" sz="2000" dirty="0">
                <a:solidFill>
                  <a:srgbClr val="C4BD97"/>
                </a:solidFill>
                <a:latin typeface="Arial" panose="020B0604020202020204" pitchFamily="34" charset="0"/>
                <a:cs typeface="Arial" panose="020B0604020202020204" pitchFamily="34" charset="0"/>
              </a:rPr>
              <a:t>IESPĒJU</a:t>
            </a:r>
          </a:p>
          <a:p>
            <a:pPr algn="ctr"/>
            <a:r>
              <a:rPr lang="lv-LV" sz="2400" b="1" dirty="0">
                <a:solidFill>
                  <a:srgbClr val="C4BD97"/>
                </a:solidFill>
                <a:latin typeface="Arial" panose="020B0604020202020204" pitchFamily="34" charset="0"/>
                <a:cs typeface="Arial" panose="020B0604020202020204" pitchFamily="34" charset="0"/>
              </a:rPr>
              <a:t>12%</a:t>
            </a:r>
          </a:p>
        </p:txBody>
      </p:sp>
      <p:sp>
        <p:nvSpPr>
          <p:cNvPr id="7" name="Right Brace 6">
            <a:extLst>
              <a:ext uri="{FF2B5EF4-FFF2-40B4-BE49-F238E27FC236}">
                <a16:creationId xmlns:a16="http://schemas.microsoft.com/office/drawing/2014/main" id="{BE85B3A9-2EDC-6E2D-0D6B-A72C7C3991CA}"/>
              </a:ext>
            </a:extLst>
          </p:cNvPr>
          <p:cNvSpPr/>
          <p:nvPr/>
        </p:nvSpPr>
        <p:spPr>
          <a:xfrm>
            <a:off x="8666417" y="1716573"/>
            <a:ext cx="323630" cy="3576904"/>
          </a:xfrm>
          <a:prstGeom prst="rightBrace">
            <a:avLst>
              <a:gd name="adj1" fmla="val 39319"/>
              <a:gd name="adj2" fmla="val 50000"/>
            </a:avLst>
          </a:prstGeom>
          <a:noFill/>
          <a:ln w="3175">
            <a:solidFill>
              <a:srgbClr val="16697A"/>
            </a:solidFill>
          </a:ln>
        </p:spPr>
        <p:style>
          <a:lnRef idx="1">
            <a:schemeClr val="accent1"/>
          </a:lnRef>
          <a:fillRef idx="0">
            <a:schemeClr val="accent1"/>
          </a:fillRef>
          <a:effectRef idx="0">
            <a:schemeClr val="accent1"/>
          </a:effectRef>
          <a:fontRef idx="minor">
            <a:schemeClr val="tx1"/>
          </a:fontRef>
        </p:style>
        <p:txBody>
          <a:bodyPr wrap="squar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GB" noProof="1">
              <a:solidFill>
                <a:srgbClr val="69306D"/>
              </a:solidFill>
            </a:endParaRPr>
          </a:p>
        </p:txBody>
      </p:sp>
      <p:sp>
        <p:nvSpPr>
          <p:cNvPr id="8" name="TextBox 7">
            <a:extLst>
              <a:ext uri="{FF2B5EF4-FFF2-40B4-BE49-F238E27FC236}">
                <a16:creationId xmlns:a16="http://schemas.microsoft.com/office/drawing/2014/main" id="{659C3EFB-16E9-71CB-9E4A-8667D90A3491}"/>
              </a:ext>
            </a:extLst>
          </p:cNvPr>
          <p:cNvSpPr txBox="1"/>
          <p:nvPr/>
        </p:nvSpPr>
        <p:spPr>
          <a:xfrm>
            <a:off x="9070732" y="2852936"/>
            <a:ext cx="2209844" cy="1600438"/>
          </a:xfrm>
          <a:prstGeom prst="rect">
            <a:avLst/>
          </a:prstGeom>
          <a:noFill/>
        </p:spPr>
        <p:txBody>
          <a:bodyPr wrap="square" rtlCol="0">
            <a:spAutoFit/>
          </a:bodyPr>
          <a:lstStyle/>
          <a:p>
            <a:pPr algn="ctr"/>
            <a:r>
              <a:rPr lang="lv-LV" sz="2200" dirty="0">
                <a:solidFill>
                  <a:srgbClr val="16697A"/>
                </a:solidFill>
                <a:latin typeface="Arial" panose="020B0604020202020204" pitchFamily="34" charset="0"/>
                <a:cs typeface="Arial" panose="020B0604020202020204" pitchFamily="34" charset="0"/>
              </a:rPr>
              <a:t>Kopumā </a:t>
            </a:r>
          </a:p>
          <a:p>
            <a:pPr algn="ctr"/>
            <a:r>
              <a:rPr lang="lv-LV" sz="2200" dirty="0">
                <a:solidFill>
                  <a:srgbClr val="16697A"/>
                </a:solidFill>
                <a:latin typeface="Arial" panose="020B0604020202020204" pitchFamily="34" charset="0"/>
                <a:cs typeface="Arial" panose="020B0604020202020204" pitchFamily="34" charset="0"/>
              </a:rPr>
              <a:t>PIEĻAUJ TĀDU IESPĒJU</a:t>
            </a:r>
          </a:p>
          <a:p>
            <a:pPr algn="ctr"/>
            <a:r>
              <a:rPr lang="lv-LV" sz="3200" b="1" dirty="0">
                <a:solidFill>
                  <a:srgbClr val="16697A"/>
                </a:solidFill>
                <a:latin typeface="Arial" panose="020B0604020202020204" pitchFamily="34" charset="0"/>
                <a:cs typeface="Arial" panose="020B0604020202020204" pitchFamily="34" charset="0"/>
              </a:rPr>
              <a:t>75%</a:t>
            </a:r>
          </a:p>
        </p:txBody>
      </p:sp>
    </p:spTree>
    <p:extLst>
      <p:ext uri="{BB962C8B-B14F-4D97-AF65-F5344CB8AC3E}">
        <p14:creationId xmlns:p14="http://schemas.microsoft.com/office/powerpoint/2010/main" val="201257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85AF9E7-5421-4771-9B26-CBC8B51F95F5}"/>
              </a:ext>
            </a:extLst>
          </p:cNvPr>
          <p:cNvGraphicFramePr>
            <a:graphicFrameLocks/>
          </p:cNvGraphicFramePr>
          <p:nvPr>
            <p:extLst>
              <p:ext uri="{D42A27DB-BD31-4B8C-83A1-F6EECF244321}">
                <p14:modId xmlns:p14="http://schemas.microsoft.com/office/powerpoint/2010/main" val="1409065605"/>
              </p:ext>
            </p:extLst>
          </p:nvPr>
        </p:nvGraphicFramePr>
        <p:xfrm>
          <a:off x="0" y="764704"/>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46">
            <a:extLst>
              <a:ext uri="{FF2B5EF4-FFF2-40B4-BE49-F238E27FC236}">
                <a16:creationId xmlns:a16="http://schemas.microsoft.com/office/drawing/2014/main" id="{0C481EF8-E99B-68FC-0BB9-35CE818D73EA}"/>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18" name="Rectangle 45">
            <a:extLst>
              <a:ext uri="{FF2B5EF4-FFF2-40B4-BE49-F238E27FC236}">
                <a16:creationId xmlns:a16="http://schemas.microsoft.com/office/drawing/2014/main" id="{DD1092C2-2031-D269-4402-31C0ACAAF0A9}"/>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15</a:t>
            </a:r>
            <a:r>
              <a:rPr lang="en-GB" altLang="lv-LV" sz="2400" b="1" noProof="1">
                <a:latin typeface="Arial Narrow" panose="020B0606020202030204" pitchFamily="34" charset="0"/>
              </a:rPr>
              <a:t>.</a:t>
            </a:r>
            <a:r>
              <a:rPr lang="lv-LV" altLang="lv-LV" sz="2400" b="1" noProof="1">
                <a:latin typeface="Arial Narrow" panose="020B0606020202030204" pitchFamily="34" charset="0"/>
              </a:rPr>
              <a:t> Vai pieļauj iespēju, ka Latvijā negodīgi komersanti varētu sniegt pakalpojumus ar viltotu iekārtu</a:t>
            </a:r>
            <a:endParaRPr lang="en-GB" altLang="lv-LV" sz="2400" b="1" noProof="1">
              <a:latin typeface="Arial Narrow" panose="020B0606020202030204" pitchFamily="34" charset="0"/>
            </a:endParaRPr>
          </a:p>
        </p:txBody>
      </p:sp>
      <p:graphicFrame>
        <p:nvGraphicFramePr>
          <p:cNvPr id="5" name="Chart 4">
            <a:extLst>
              <a:ext uri="{FF2B5EF4-FFF2-40B4-BE49-F238E27FC236}">
                <a16:creationId xmlns:a16="http://schemas.microsoft.com/office/drawing/2014/main" id="{AC8DACA1-4EF6-4CDB-9623-8156DFD42DAD}"/>
              </a:ext>
            </a:extLst>
          </p:cNvPr>
          <p:cNvGraphicFramePr>
            <a:graphicFrameLocks/>
          </p:cNvGraphicFramePr>
          <p:nvPr>
            <p:extLst>
              <p:ext uri="{D42A27DB-BD31-4B8C-83A1-F6EECF244321}">
                <p14:modId xmlns:p14="http://schemas.microsoft.com/office/powerpoint/2010/main" val="51363358"/>
              </p:ext>
            </p:extLst>
          </p:nvPr>
        </p:nvGraphicFramePr>
        <p:xfrm>
          <a:off x="5807968" y="764704"/>
          <a:ext cx="6063627" cy="586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0589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16</a:t>
            </a:r>
            <a:r>
              <a:rPr lang="en-GB" altLang="lv-LV" sz="2400" b="1" noProof="1">
                <a:latin typeface="Arial Narrow" panose="020B0606020202030204" pitchFamily="34" charset="0"/>
              </a:rPr>
              <a:t>.</a:t>
            </a:r>
            <a:r>
              <a:rPr lang="lv-LV" altLang="lv-LV" sz="2400" b="1" noProof="1">
                <a:latin typeface="Arial Narrow" panose="020B0606020202030204" pitchFamily="34" charset="0"/>
              </a:rPr>
              <a:t> Zināšanu svarīgums par iekārtām, kuras izmanto pakalpojuma sniedzējs</a:t>
            </a:r>
            <a:endParaRPr lang="en-GB" altLang="lv-LV" sz="2400" b="1" noProof="1">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360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«A16. Saņemot skaistumkopšanas un/vai estētiskās medicīnas pakalpojumu, cik Jums ir svarīgi pirms procedūras veikšanas zināt šādas lietas?</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5806106"/>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p>
          <a:p>
            <a:pPr algn="ctr"/>
            <a:r>
              <a:rPr lang="en-GB" altLang="lv-LV" b="0" i="1" noProof="1">
                <a:latin typeface="Arial" charset="0"/>
                <a:cs typeface="Arial" charset="0"/>
              </a:rPr>
              <a:t>Dati sakārtoti</a:t>
            </a:r>
            <a:r>
              <a:rPr lang="lv-LV" altLang="lv-LV" b="0" i="1" noProof="1">
                <a:latin typeface="Arial" charset="0"/>
                <a:cs typeface="Arial" charset="0"/>
              </a:rPr>
              <a:t> dilstošā secībā</a:t>
            </a:r>
            <a:r>
              <a:rPr lang="en-GB" altLang="lv-LV" b="0" i="1" noProof="1">
                <a:latin typeface="Arial" charset="0"/>
                <a:cs typeface="Arial" charset="0"/>
              </a:rPr>
              <a:t> pēc</a:t>
            </a:r>
            <a:r>
              <a:rPr lang="lv-LV" altLang="lv-LV" b="0" i="1" noProof="1">
                <a:latin typeface="Arial" charset="0"/>
                <a:cs typeface="Arial" charset="0"/>
              </a:rPr>
              <a:t> atbilžu variantu «To ir drīzāk svarīgi zināt» un «To ir ļoti svarīgi zināt» summas</a:t>
            </a:r>
          </a:p>
        </p:txBody>
      </p:sp>
      <p:graphicFrame>
        <p:nvGraphicFramePr>
          <p:cNvPr id="5" name="Chart 4">
            <a:extLst>
              <a:ext uri="{FF2B5EF4-FFF2-40B4-BE49-F238E27FC236}">
                <a16:creationId xmlns:a16="http://schemas.microsoft.com/office/drawing/2014/main" id="{8991801D-53BA-4ADD-96AB-599ED9BEF990}"/>
              </a:ext>
            </a:extLst>
          </p:cNvPr>
          <p:cNvGraphicFramePr>
            <a:graphicFrameLocks/>
          </p:cNvGraphicFramePr>
          <p:nvPr>
            <p:extLst>
              <p:ext uri="{D42A27DB-BD31-4B8C-83A1-F6EECF244321}">
                <p14:modId xmlns:p14="http://schemas.microsoft.com/office/powerpoint/2010/main" val="2122191406"/>
              </p:ext>
            </p:extLst>
          </p:nvPr>
        </p:nvGraphicFramePr>
        <p:xfrm>
          <a:off x="1566246" y="1714500"/>
          <a:ext cx="9059509"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55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891945EC-6DF2-4576-A737-2DE9BC37B9DF}"/>
              </a:ext>
            </a:extLst>
          </p:cNvPr>
          <p:cNvGraphicFramePr>
            <a:graphicFrameLocks/>
          </p:cNvGraphicFramePr>
          <p:nvPr>
            <p:extLst>
              <p:ext uri="{D42A27DB-BD31-4B8C-83A1-F6EECF244321}">
                <p14:modId xmlns:p14="http://schemas.microsoft.com/office/powerpoint/2010/main" val="4060814838"/>
              </p:ext>
            </p:extLst>
          </p:nvPr>
        </p:nvGraphicFramePr>
        <p:xfrm>
          <a:off x="0" y="799323"/>
          <a:ext cx="6063627" cy="592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16</a:t>
            </a:r>
            <a:r>
              <a:rPr lang="en-GB" altLang="lv-LV" sz="2400" b="1" noProof="1">
                <a:latin typeface="Arial Narrow" panose="020B0606020202030204" pitchFamily="34" charset="0"/>
              </a:rPr>
              <a:t>.</a:t>
            </a:r>
            <a:r>
              <a:rPr lang="lv-LV" altLang="lv-LV" sz="2400" b="1" noProof="1">
                <a:latin typeface="Arial Narrow" panose="020B0606020202030204" pitchFamily="34" charset="0"/>
              </a:rPr>
              <a:t> Zināšanu svarīgums par iekārtām, kuras izmanto pakalpojuma sniedzējs</a:t>
            </a:r>
            <a:endParaRPr lang="en-GB" altLang="lv-LV" sz="2400" b="1" noProof="1">
              <a:latin typeface="Arial Narrow" panose="020B0606020202030204" pitchFamily="34" charset="0"/>
            </a:endParaRPr>
          </a:p>
        </p:txBody>
      </p:sp>
      <p:sp>
        <p:nvSpPr>
          <p:cNvPr id="2" name="Rectangle 46">
            <a:extLst>
              <a:ext uri="{FF2B5EF4-FFF2-40B4-BE49-F238E27FC236}">
                <a16:creationId xmlns:a16="http://schemas.microsoft.com/office/drawing/2014/main" id="{76E90FB3-7E93-586C-B754-EF11911EBF66}"/>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4" name="TextBox 3">
            <a:extLst>
              <a:ext uri="{FF2B5EF4-FFF2-40B4-BE49-F238E27FC236}">
                <a16:creationId xmlns:a16="http://schemas.microsoft.com/office/drawing/2014/main" id="{A7C561A2-A7AA-EF6B-C649-EA0758C4BE13}"/>
              </a:ext>
            </a:extLst>
          </p:cNvPr>
          <p:cNvSpPr txBox="1"/>
          <p:nvPr/>
        </p:nvSpPr>
        <p:spPr>
          <a:xfrm>
            <a:off x="120832" y="525018"/>
            <a:ext cx="3541510" cy="738664"/>
          </a:xfrm>
          <a:prstGeom prst="rect">
            <a:avLst/>
          </a:prstGeom>
          <a:noFill/>
          <a:ln>
            <a:solidFill>
              <a:srgbClr val="C4BD97"/>
            </a:solidFill>
          </a:ln>
        </p:spPr>
        <p:txBody>
          <a:bodyPr wrap="square" rtlCol="0">
            <a:spAutoFit/>
          </a:bodyPr>
          <a:lstStyle/>
          <a:p>
            <a:pPr algn="ctr"/>
            <a:r>
              <a:rPr lang="lv-LV" sz="1050" dirty="0">
                <a:effectLst/>
                <a:latin typeface="Arial" panose="020B0604020202020204" pitchFamily="34" charset="0"/>
                <a:ea typeface="Calibri" panose="020F0502020204030204" pitchFamily="34" charset="0"/>
              </a:rPr>
              <a:t>Ka iekārta (ja tāda tiek izmantota) ir atzīta par </a:t>
            </a:r>
            <a:br>
              <a:rPr lang="lv-LV" sz="1050" dirty="0">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atbilstošu Latvijas likumā noteiktajām drošības prasībām un tai tiek nodrošinātas regulāras funkcionālās un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elektrodrošības pārbaudes (tai ir attiecīga uzlīme)</a:t>
            </a:r>
            <a:endParaRPr lang="lv-LV" sz="900" noProof="1">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06CBE54A-98F2-4771-AC37-9C20EE694144}"/>
              </a:ext>
            </a:extLst>
          </p:cNvPr>
          <p:cNvGraphicFramePr>
            <a:graphicFrameLocks/>
          </p:cNvGraphicFramePr>
          <p:nvPr>
            <p:extLst>
              <p:ext uri="{D42A27DB-BD31-4B8C-83A1-F6EECF244321}">
                <p14:modId xmlns:p14="http://schemas.microsoft.com/office/powerpoint/2010/main" val="1904282362"/>
              </p:ext>
            </p:extLst>
          </p:nvPr>
        </p:nvGraphicFramePr>
        <p:xfrm>
          <a:off x="5847140" y="799323"/>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3A5757DB-95E1-F2FF-F870-48710D8D0A3B}"/>
              </a:ext>
            </a:extLst>
          </p:cNvPr>
          <p:cNvSpPr txBox="1"/>
          <p:nvPr/>
        </p:nvSpPr>
        <p:spPr>
          <a:xfrm>
            <a:off x="3838634" y="742991"/>
            <a:ext cx="1440000" cy="468000"/>
          </a:xfrm>
          <a:prstGeom prst="rect">
            <a:avLst/>
          </a:prstGeom>
          <a:solidFill>
            <a:srgbClr val="C4BD9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To nemaz nav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svarīgi zināt </a:t>
            </a:r>
          </a:p>
        </p:txBody>
      </p:sp>
      <p:sp>
        <p:nvSpPr>
          <p:cNvPr id="8" name="TextBox 2">
            <a:extLst>
              <a:ext uri="{FF2B5EF4-FFF2-40B4-BE49-F238E27FC236}">
                <a16:creationId xmlns:a16="http://schemas.microsoft.com/office/drawing/2014/main" id="{9C88C67B-DC8E-7AB7-F3BC-FA9C2ADE57ED}"/>
              </a:ext>
            </a:extLst>
          </p:cNvPr>
          <p:cNvSpPr txBox="1"/>
          <p:nvPr/>
        </p:nvSpPr>
        <p:spPr>
          <a:xfrm>
            <a:off x="8158954" y="742991"/>
            <a:ext cx="1440000" cy="468000"/>
          </a:xfrm>
          <a:prstGeom prst="rect">
            <a:avLst/>
          </a:prstGeom>
          <a:solidFill>
            <a:srgbClr val="16697A"/>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lv-LV" sz="900" b="1" dirty="0">
                <a:solidFill>
                  <a:schemeClr val="bg1"/>
                </a:solidFill>
                <a:effectLst/>
                <a:latin typeface="Arial" panose="020B0604020202020204" pitchFamily="34" charset="0"/>
                <a:ea typeface="+mn-ea"/>
                <a:cs typeface="Arial" panose="020B0604020202020204" pitchFamily="34" charset="0"/>
              </a:rPr>
              <a:t>To ir ļoti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 zināt </a:t>
            </a:r>
            <a:endParaRPr lang="en-GB" sz="900" b="1" dirty="0">
              <a:solidFill>
                <a:schemeClr val="bg1"/>
              </a:solidFill>
              <a:effectLst/>
              <a:latin typeface="Arial" panose="020B0604020202020204" pitchFamily="34" charset="0"/>
              <a:ea typeface="+mn-ea"/>
              <a:cs typeface="Arial" panose="020B0604020202020204" pitchFamily="34" charset="0"/>
            </a:endParaRPr>
          </a:p>
        </p:txBody>
      </p:sp>
      <p:sp>
        <p:nvSpPr>
          <p:cNvPr id="10" name="TextBox 2">
            <a:extLst>
              <a:ext uri="{FF2B5EF4-FFF2-40B4-BE49-F238E27FC236}">
                <a16:creationId xmlns:a16="http://schemas.microsoft.com/office/drawing/2014/main" id="{4DD20833-F348-9A7C-F695-C0666F014D65}"/>
              </a:ext>
            </a:extLst>
          </p:cNvPr>
          <p:cNvSpPr txBox="1"/>
          <p:nvPr/>
        </p:nvSpPr>
        <p:spPr>
          <a:xfrm>
            <a:off x="5278954" y="742991"/>
            <a:ext cx="1440000" cy="468000"/>
          </a:xfrm>
          <a:prstGeom prst="rect">
            <a:avLst/>
          </a:prstGeom>
          <a:solidFill>
            <a:srgbClr val="E5E2D1"/>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ysClr val="windowText" lastClr="000000"/>
                </a:solidFill>
                <a:effectLst/>
                <a:latin typeface="Arial" panose="020B0604020202020204" pitchFamily="34" charset="0"/>
                <a:ea typeface="+mn-ea"/>
                <a:cs typeface="Arial" panose="020B0604020202020204" pitchFamily="34" charset="0"/>
              </a:rPr>
              <a:t>To </a:t>
            </a:r>
            <a:r>
              <a:rPr lang="lv-LV" sz="900" b="1" dirty="0">
                <a:solidFill>
                  <a:sysClr val="windowText" lastClr="000000"/>
                </a:solidFill>
                <a:effectLst/>
                <a:latin typeface="Arial" panose="020B0604020202020204" pitchFamily="34" charset="0"/>
                <a:ea typeface="+mn-ea"/>
                <a:cs typeface="Arial" panose="020B0604020202020204" pitchFamily="34" charset="0"/>
              </a:rPr>
              <a:t>drīzāk nav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svarīgi zināt </a:t>
            </a:r>
          </a:p>
        </p:txBody>
      </p:sp>
      <p:sp>
        <p:nvSpPr>
          <p:cNvPr id="11" name="TextBox 2">
            <a:extLst>
              <a:ext uri="{FF2B5EF4-FFF2-40B4-BE49-F238E27FC236}">
                <a16:creationId xmlns:a16="http://schemas.microsoft.com/office/drawing/2014/main" id="{E2EBC159-F6F4-002E-C702-BF4EEDFCD7BF}"/>
              </a:ext>
            </a:extLst>
          </p:cNvPr>
          <p:cNvSpPr txBox="1"/>
          <p:nvPr/>
        </p:nvSpPr>
        <p:spPr>
          <a:xfrm>
            <a:off x="9598954" y="742991"/>
            <a:ext cx="1440000" cy="468000"/>
          </a:xfrm>
          <a:prstGeom prst="rect">
            <a:avLst/>
          </a:prstGeom>
          <a:solidFill>
            <a:schemeClr val="bg1">
              <a:lumMod val="75000"/>
            </a:schemeClr>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a:t>
            </a:r>
            <a:br>
              <a:rPr lang="lv-LV" sz="900" b="1" i="0" dirty="0">
                <a:solidFill>
                  <a:sysClr val="windowText" lastClr="000000"/>
                </a:solidFill>
                <a:effectLst/>
                <a:latin typeface="Arial" panose="020B0604020202020204" pitchFamily="34" charset="0"/>
                <a:ea typeface="+mn-ea"/>
                <a:cs typeface="Arial" panose="020B0604020202020204" pitchFamily="34" charset="0"/>
              </a:rPr>
            </a:br>
            <a:r>
              <a:rPr lang="lv-LV" sz="900" b="1" i="0" dirty="0">
                <a:solidFill>
                  <a:sysClr val="windowText" lastClr="000000"/>
                </a:solidFill>
                <a:effectLst/>
                <a:latin typeface="Arial" panose="020B0604020202020204" pitchFamily="34" charset="0"/>
                <a:ea typeface="+mn-ea"/>
                <a:cs typeface="Arial" panose="020B0604020202020204" pitchFamily="34" charset="0"/>
              </a:rPr>
              <a:t>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p:txBody>
      </p:sp>
      <p:sp>
        <p:nvSpPr>
          <p:cNvPr id="12" name="TextBox 2">
            <a:extLst>
              <a:ext uri="{FF2B5EF4-FFF2-40B4-BE49-F238E27FC236}">
                <a16:creationId xmlns:a16="http://schemas.microsoft.com/office/drawing/2014/main" id="{3EA6BC1D-44C8-C1CB-5DBB-317EB511BEC9}"/>
              </a:ext>
            </a:extLst>
          </p:cNvPr>
          <p:cNvSpPr txBox="1"/>
          <p:nvPr/>
        </p:nvSpPr>
        <p:spPr>
          <a:xfrm>
            <a:off x="6718954" y="742991"/>
            <a:ext cx="1440000" cy="468000"/>
          </a:xfrm>
          <a:prstGeom prst="rect">
            <a:avLst/>
          </a:prstGeom>
          <a:solidFill>
            <a:srgbClr val="489FB5"/>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To ir 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 zināt </a:t>
            </a:r>
          </a:p>
        </p:txBody>
      </p:sp>
    </p:spTree>
    <p:extLst>
      <p:ext uri="{BB962C8B-B14F-4D97-AF65-F5344CB8AC3E}">
        <p14:creationId xmlns:p14="http://schemas.microsoft.com/office/powerpoint/2010/main" val="768032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3A7CEEC1-D2CB-4F10-A4B2-6075C0B0AD21}"/>
              </a:ext>
            </a:extLst>
          </p:cNvPr>
          <p:cNvGraphicFramePr>
            <a:graphicFrameLocks/>
          </p:cNvGraphicFramePr>
          <p:nvPr>
            <p:extLst>
              <p:ext uri="{D42A27DB-BD31-4B8C-83A1-F6EECF244321}">
                <p14:modId xmlns:p14="http://schemas.microsoft.com/office/powerpoint/2010/main" val="976853643"/>
              </p:ext>
            </p:extLst>
          </p:nvPr>
        </p:nvGraphicFramePr>
        <p:xfrm>
          <a:off x="5936612" y="741009"/>
          <a:ext cx="6063627" cy="592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C54849BC-0497-48CD-B8C8-0DC191D1B9DF}"/>
              </a:ext>
            </a:extLst>
          </p:cNvPr>
          <p:cNvGraphicFramePr>
            <a:graphicFrameLocks/>
          </p:cNvGraphicFramePr>
          <p:nvPr>
            <p:extLst>
              <p:ext uri="{D42A27DB-BD31-4B8C-83A1-F6EECF244321}">
                <p14:modId xmlns:p14="http://schemas.microsoft.com/office/powerpoint/2010/main" val="10424738"/>
              </p:ext>
            </p:extLst>
          </p:nvPr>
        </p:nvGraphicFramePr>
        <p:xfrm>
          <a:off x="3048" y="741009"/>
          <a:ext cx="6063627" cy="59256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16</a:t>
            </a:r>
            <a:r>
              <a:rPr lang="en-GB" altLang="lv-LV" sz="2400" b="1" noProof="1">
                <a:latin typeface="Arial Narrow" panose="020B0606020202030204" pitchFamily="34" charset="0"/>
              </a:rPr>
              <a:t>.</a:t>
            </a:r>
            <a:r>
              <a:rPr lang="lv-LV" altLang="lv-LV" sz="2400" b="1" noProof="1">
                <a:latin typeface="Arial Narrow" panose="020B0606020202030204" pitchFamily="34" charset="0"/>
              </a:rPr>
              <a:t> Zināšanu svarīgums par iekārtām, kuras izmanto pakalpojuma sniedzējs</a:t>
            </a:r>
            <a:endParaRPr lang="en-GB" altLang="lv-LV" sz="2400" b="1" noProof="1">
              <a:latin typeface="Arial Narrow" panose="020B0606020202030204" pitchFamily="34" charset="0"/>
            </a:endParaRPr>
          </a:p>
        </p:txBody>
      </p:sp>
      <p:sp>
        <p:nvSpPr>
          <p:cNvPr id="3" name="TextBox 2">
            <a:extLst>
              <a:ext uri="{FF2B5EF4-FFF2-40B4-BE49-F238E27FC236}">
                <a16:creationId xmlns:a16="http://schemas.microsoft.com/office/drawing/2014/main" id="{F9140272-9A13-DAC7-3BAA-F6121BFD3707}"/>
              </a:ext>
            </a:extLst>
          </p:cNvPr>
          <p:cNvSpPr txBox="1"/>
          <p:nvPr/>
        </p:nvSpPr>
        <p:spPr>
          <a:xfrm>
            <a:off x="191761" y="585577"/>
            <a:ext cx="2376264" cy="738664"/>
          </a:xfrm>
          <a:prstGeom prst="rect">
            <a:avLst/>
          </a:prstGeom>
          <a:noFill/>
          <a:ln>
            <a:solidFill>
              <a:srgbClr val="C4BD97"/>
            </a:solidFill>
          </a:ln>
        </p:spPr>
        <p:txBody>
          <a:bodyPr wrap="square" rtlCol="0">
            <a:spAutoFit/>
          </a:bodyPr>
          <a:lstStyle/>
          <a:p>
            <a:pPr algn="ctr"/>
            <a:r>
              <a:rPr lang="lv-LV" sz="1050" dirty="0">
                <a:effectLst/>
                <a:latin typeface="Arial" panose="020B0604020202020204" pitchFamily="34" charset="0"/>
                <a:ea typeface="Calibri" panose="020F0502020204030204" pitchFamily="34" charset="0"/>
              </a:rPr>
              <a:t>Ka iekārta (ja tāda tiek izmantota) ir ar atbilstošu CE marķējumu </a:t>
            </a:r>
            <a:br>
              <a:rPr lang="lv-LV" sz="1050" dirty="0">
                <a:effectLst/>
                <a:latin typeface="Arial" panose="020B0604020202020204" pitchFamily="34" charset="0"/>
                <a:ea typeface="Calibri" panose="020F0502020204030204" pitchFamily="34" charset="0"/>
              </a:rPr>
            </a:br>
            <a:r>
              <a:rPr lang="lv-LV" sz="1050" dirty="0">
                <a:effectLst/>
                <a:latin typeface="Arial" panose="020B0604020202020204" pitchFamily="34" charset="0"/>
                <a:ea typeface="Calibri" panose="020F0502020204030204" pitchFamily="34" charset="0"/>
              </a:rPr>
              <a:t>(t. i., iekārta ir sertificēta, pārbaudīta un to ir tiesības izmantot ES)</a:t>
            </a:r>
            <a:endParaRPr lang="lv-LV" sz="900" noProof="1">
              <a:latin typeface="Arial" panose="020B0604020202020204" pitchFamily="34" charset="0"/>
              <a:cs typeface="Arial" panose="020B0604020202020204" pitchFamily="34" charset="0"/>
            </a:endParaRPr>
          </a:p>
        </p:txBody>
      </p:sp>
      <p:sp>
        <p:nvSpPr>
          <p:cNvPr id="6" name="Rectangle 46">
            <a:extLst>
              <a:ext uri="{FF2B5EF4-FFF2-40B4-BE49-F238E27FC236}">
                <a16:creationId xmlns:a16="http://schemas.microsoft.com/office/drawing/2014/main" id="{BE450E64-5C09-19DC-9DFD-6E68A0C75A68}"/>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4" name="TextBox 2">
            <a:extLst>
              <a:ext uri="{FF2B5EF4-FFF2-40B4-BE49-F238E27FC236}">
                <a16:creationId xmlns:a16="http://schemas.microsoft.com/office/drawing/2014/main" id="{C4BB52AD-4079-BD25-AFDE-19A3F7D8BA77}"/>
              </a:ext>
            </a:extLst>
          </p:cNvPr>
          <p:cNvSpPr txBox="1"/>
          <p:nvPr/>
        </p:nvSpPr>
        <p:spPr>
          <a:xfrm>
            <a:off x="3576040" y="742991"/>
            <a:ext cx="1440000" cy="468000"/>
          </a:xfrm>
          <a:prstGeom prst="rect">
            <a:avLst/>
          </a:prstGeom>
          <a:solidFill>
            <a:srgbClr val="C4BD97"/>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To nemaz nav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svarīgi zināt </a:t>
            </a:r>
          </a:p>
        </p:txBody>
      </p:sp>
      <p:sp>
        <p:nvSpPr>
          <p:cNvPr id="5" name="TextBox 2">
            <a:extLst>
              <a:ext uri="{FF2B5EF4-FFF2-40B4-BE49-F238E27FC236}">
                <a16:creationId xmlns:a16="http://schemas.microsoft.com/office/drawing/2014/main" id="{E699A495-DE70-45F8-F219-ACC956A544A1}"/>
              </a:ext>
            </a:extLst>
          </p:cNvPr>
          <p:cNvSpPr txBox="1"/>
          <p:nvPr/>
        </p:nvSpPr>
        <p:spPr>
          <a:xfrm>
            <a:off x="7896360" y="742991"/>
            <a:ext cx="1440000" cy="468000"/>
          </a:xfrm>
          <a:prstGeom prst="rect">
            <a:avLst/>
          </a:prstGeom>
          <a:solidFill>
            <a:srgbClr val="16697A"/>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lv-LV" sz="900" b="1" dirty="0">
                <a:solidFill>
                  <a:schemeClr val="bg1"/>
                </a:solidFill>
                <a:effectLst/>
                <a:latin typeface="Arial" panose="020B0604020202020204" pitchFamily="34" charset="0"/>
                <a:ea typeface="+mn-ea"/>
                <a:cs typeface="Arial" panose="020B0604020202020204" pitchFamily="34" charset="0"/>
              </a:rPr>
              <a:t>To ir ļoti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 zināt </a:t>
            </a:r>
            <a:endParaRPr lang="en-GB" sz="900" b="1" dirty="0">
              <a:solidFill>
                <a:schemeClr val="bg1"/>
              </a:solidFill>
              <a:effectLst/>
              <a:latin typeface="Arial" panose="020B0604020202020204" pitchFamily="34" charset="0"/>
              <a:ea typeface="+mn-ea"/>
              <a:cs typeface="Arial" panose="020B0604020202020204" pitchFamily="34" charset="0"/>
            </a:endParaRPr>
          </a:p>
        </p:txBody>
      </p:sp>
      <p:sp>
        <p:nvSpPr>
          <p:cNvPr id="7" name="TextBox 2">
            <a:extLst>
              <a:ext uri="{FF2B5EF4-FFF2-40B4-BE49-F238E27FC236}">
                <a16:creationId xmlns:a16="http://schemas.microsoft.com/office/drawing/2014/main" id="{8CC2B1C1-0203-AFB6-7275-9B0C7EE515F3}"/>
              </a:ext>
            </a:extLst>
          </p:cNvPr>
          <p:cNvSpPr txBox="1"/>
          <p:nvPr/>
        </p:nvSpPr>
        <p:spPr>
          <a:xfrm>
            <a:off x="5016360" y="742991"/>
            <a:ext cx="1440000" cy="468000"/>
          </a:xfrm>
          <a:prstGeom prst="rect">
            <a:avLst/>
          </a:prstGeom>
          <a:solidFill>
            <a:srgbClr val="E5E2D1"/>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b="1" dirty="0">
                <a:solidFill>
                  <a:sysClr val="windowText" lastClr="000000"/>
                </a:solidFill>
                <a:effectLst/>
                <a:latin typeface="Arial" panose="020B0604020202020204" pitchFamily="34" charset="0"/>
                <a:ea typeface="+mn-ea"/>
                <a:cs typeface="Arial" panose="020B0604020202020204" pitchFamily="34" charset="0"/>
              </a:rPr>
              <a:t>To </a:t>
            </a:r>
            <a:r>
              <a:rPr lang="lv-LV" sz="900" b="1" dirty="0">
                <a:solidFill>
                  <a:sysClr val="windowText" lastClr="000000"/>
                </a:solidFill>
                <a:effectLst/>
                <a:latin typeface="Arial" panose="020B0604020202020204" pitchFamily="34" charset="0"/>
                <a:ea typeface="+mn-ea"/>
                <a:cs typeface="Arial" panose="020B0604020202020204" pitchFamily="34" charset="0"/>
              </a:rPr>
              <a:t>drīzāk nav </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svarīgi zināt </a:t>
            </a:r>
          </a:p>
        </p:txBody>
      </p:sp>
      <p:sp>
        <p:nvSpPr>
          <p:cNvPr id="8" name="TextBox 2">
            <a:extLst>
              <a:ext uri="{FF2B5EF4-FFF2-40B4-BE49-F238E27FC236}">
                <a16:creationId xmlns:a16="http://schemas.microsoft.com/office/drawing/2014/main" id="{42B74725-BFBF-B5C4-DE04-A8BEF08B29F2}"/>
              </a:ext>
            </a:extLst>
          </p:cNvPr>
          <p:cNvSpPr txBox="1"/>
          <p:nvPr/>
        </p:nvSpPr>
        <p:spPr>
          <a:xfrm>
            <a:off x="9336360" y="742991"/>
            <a:ext cx="1440000" cy="468000"/>
          </a:xfrm>
          <a:prstGeom prst="rect">
            <a:avLst/>
          </a:prstGeom>
          <a:solidFill>
            <a:schemeClr val="bg1">
              <a:lumMod val="75000"/>
            </a:schemeClr>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i="0" dirty="0">
                <a:solidFill>
                  <a:sysClr val="windowText" lastClr="000000"/>
                </a:solidFill>
                <a:effectLst/>
                <a:latin typeface="Arial" panose="020B0604020202020204" pitchFamily="34" charset="0"/>
                <a:ea typeface="+mn-ea"/>
                <a:cs typeface="Arial" panose="020B0604020202020204" pitchFamily="34" charset="0"/>
              </a:rPr>
              <a:t>Grūti </a:t>
            </a:r>
            <a:br>
              <a:rPr lang="lv-LV" sz="900" b="1" i="0" dirty="0">
                <a:solidFill>
                  <a:sysClr val="windowText" lastClr="000000"/>
                </a:solidFill>
                <a:effectLst/>
                <a:latin typeface="Arial" panose="020B0604020202020204" pitchFamily="34" charset="0"/>
                <a:ea typeface="+mn-ea"/>
                <a:cs typeface="Arial" panose="020B0604020202020204" pitchFamily="34" charset="0"/>
              </a:rPr>
            </a:br>
            <a:r>
              <a:rPr lang="lv-LV" sz="900" b="1" i="0" dirty="0">
                <a:solidFill>
                  <a:sysClr val="windowText" lastClr="000000"/>
                </a:solidFill>
                <a:effectLst/>
                <a:latin typeface="Arial" panose="020B0604020202020204" pitchFamily="34" charset="0"/>
                <a:ea typeface="+mn-ea"/>
                <a:cs typeface="Arial" panose="020B0604020202020204" pitchFamily="34" charset="0"/>
              </a:rPr>
              <a:t>pateikt</a:t>
            </a:r>
            <a:endParaRPr lang="en-US" sz="900" b="1" i="0" dirty="0">
              <a:solidFill>
                <a:sysClr val="windowText" lastClr="000000"/>
              </a:solidFill>
              <a:effectLst/>
              <a:latin typeface="Arial" panose="020B0604020202020204" pitchFamily="34" charset="0"/>
              <a:ea typeface="+mn-ea"/>
              <a:cs typeface="Arial" panose="020B0604020202020204" pitchFamily="34" charset="0"/>
            </a:endParaRPr>
          </a:p>
        </p:txBody>
      </p:sp>
      <p:sp>
        <p:nvSpPr>
          <p:cNvPr id="10" name="TextBox 2">
            <a:extLst>
              <a:ext uri="{FF2B5EF4-FFF2-40B4-BE49-F238E27FC236}">
                <a16:creationId xmlns:a16="http://schemas.microsoft.com/office/drawing/2014/main" id="{11B0DCC2-DDC1-5F4A-C48A-655B1CA4CA24}"/>
              </a:ext>
            </a:extLst>
          </p:cNvPr>
          <p:cNvSpPr txBox="1"/>
          <p:nvPr/>
        </p:nvSpPr>
        <p:spPr>
          <a:xfrm>
            <a:off x="6456360" y="742991"/>
            <a:ext cx="1440000" cy="468000"/>
          </a:xfrm>
          <a:prstGeom prst="rect">
            <a:avLst/>
          </a:prstGeom>
          <a:solidFill>
            <a:srgbClr val="489FB5"/>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To ir drīzāk </a:t>
            </a:r>
            <a:br>
              <a:rPr lang="lv-LV" sz="900" b="1" dirty="0">
                <a:solidFill>
                  <a:schemeClr val="bg1"/>
                </a:solidFill>
                <a:effectLst/>
                <a:latin typeface="Arial" panose="020B0604020202020204" pitchFamily="34" charset="0"/>
                <a:ea typeface="+mn-ea"/>
                <a:cs typeface="Arial" panose="020B0604020202020204" pitchFamily="34" charset="0"/>
              </a:rPr>
            </a:br>
            <a:r>
              <a:rPr lang="lv-LV" sz="900" b="1" dirty="0">
                <a:solidFill>
                  <a:schemeClr val="bg1"/>
                </a:solidFill>
                <a:effectLst/>
                <a:latin typeface="Arial" panose="020B0604020202020204" pitchFamily="34" charset="0"/>
                <a:ea typeface="+mn-ea"/>
                <a:cs typeface="Arial" panose="020B0604020202020204" pitchFamily="34" charset="0"/>
              </a:rPr>
              <a:t>svarīgi zināt </a:t>
            </a:r>
          </a:p>
        </p:txBody>
      </p:sp>
    </p:spTree>
    <p:extLst>
      <p:ext uri="{BB962C8B-B14F-4D97-AF65-F5344CB8AC3E}">
        <p14:creationId xmlns:p14="http://schemas.microsoft.com/office/powerpoint/2010/main" val="4320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Institūcija vai iestāde, kurā vērstos, ja procedūras rezultātā veselībai tiktu nodarīts kaitējums </a:t>
            </a:r>
            <a:endParaRPr lang="en-GB" altLang="lv-LV" sz="2400" b="1" noProof="1">
              <a:solidFill>
                <a:srgbClr val="FF0000"/>
              </a:solidFill>
              <a:latin typeface="Arial Narrow" panose="020B0606020202030204" pitchFamily="34" charset="0"/>
            </a:endParaRPr>
          </a:p>
        </p:txBody>
      </p:sp>
      <p:sp>
        <p:nvSpPr>
          <p:cNvPr id="4" name="Rectangle 45">
            <a:extLst>
              <a:ext uri="{FF2B5EF4-FFF2-40B4-BE49-F238E27FC236}">
                <a16:creationId xmlns:a16="http://schemas.microsoft.com/office/drawing/2014/main" id="{22E06F7B-EB52-4302-8A74-9DD969566BDA}"/>
              </a:ext>
            </a:extLst>
          </p:cNvPr>
          <p:cNvSpPr>
            <a:spLocks noRot="1" noChangeArrowheads="1"/>
          </p:cNvSpPr>
          <p:nvPr/>
        </p:nvSpPr>
        <p:spPr bwMode="auto">
          <a:xfrm>
            <a:off x="0" y="475200"/>
            <a:ext cx="12192000" cy="432000"/>
          </a:xfrm>
          <a:prstGeom prst="rect">
            <a:avLst/>
          </a:prstGeom>
          <a:solidFill>
            <a:srgbClr val="C4BD97"/>
          </a:solidFill>
          <a:ln>
            <a:solidFill>
              <a:srgbClr val="C4BD97"/>
            </a:solidFill>
          </a:ln>
        </p:spPr>
        <p:txBody>
          <a:bodyPr anchor="ctr"/>
          <a:lstStyle/>
          <a:p>
            <a:pPr algn="ctr">
              <a:spcAft>
                <a:spcPct val="30000"/>
              </a:spcAft>
            </a:pPr>
            <a:r>
              <a:rPr lang="lv-LV" sz="1200" i="1" noProof="1">
                <a:latin typeface="Arial" panose="020B0604020202020204" pitchFamily="34" charset="0"/>
                <a:cs typeface="Arial" panose="020B0604020202020204" pitchFamily="34" charset="0"/>
              </a:rPr>
              <a:t>«A17. Kura no šīm institūcijām/iestādēm būtu pirmā, kurā Jūs visdrīzāk vērstos, ja saistībā ar kādu Jums veiktu skaistumkopšanas vai estētiskās medicīnas procedūru Jūsu </a:t>
            </a:r>
            <a:br>
              <a:rPr lang="lv-LV" sz="1200" i="1" noProof="1">
                <a:latin typeface="Arial" panose="020B0604020202020204" pitchFamily="34" charset="0"/>
                <a:cs typeface="Arial" panose="020B0604020202020204" pitchFamily="34" charset="0"/>
              </a:rPr>
            </a:br>
            <a:r>
              <a:rPr lang="lv-LV" sz="1200" i="1" noProof="1">
                <a:latin typeface="Arial" panose="020B0604020202020204" pitchFamily="34" charset="0"/>
                <a:cs typeface="Arial" panose="020B0604020202020204" pitchFamily="34" charset="0"/>
              </a:rPr>
              <a:t>ķermenim vai veselībai tiktu nodarīts kaitējums?</a:t>
            </a:r>
            <a:r>
              <a:rPr lang="lv-LV" sz="1200" i="1" kern="0" noProof="1">
                <a:latin typeface="Arial" panose="020B0604020202020204" pitchFamily="34" charset="0"/>
                <a:cs typeface="Arial" panose="020B0604020202020204" pitchFamily="34" charset="0"/>
              </a:rPr>
              <a:t>»</a:t>
            </a:r>
            <a:endParaRPr lang="en-GB" altLang="lv-LV" sz="1200" i="1" kern="0" noProof="1">
              <a:latin typeface="Arial" panose="020B0604020202020204" pitchFamily="34" charset="0"/>
              <a:cs typeface="Arial" panose="020B0604020202020204" pitchFamily="34" charset="0"/>
            </a:endParaRPr>
          </a:p>
        </p:txBody>
      </p:sp>
      <p:sp>
        <p:nvSpPr>
          <p:cNvPr id="2" name="Rectangle 46">
            <a:extLst>
              <a:ext uri="{FF2B5EF4-FFF2-40B4-BE49-F238E27FC236}">
                <a16:creationId xmlns:a16="http://schemas.microsoft.com/office/drawing/2014/main" id="{54357721-8488-04B4-6938-0BC60D9985DB}"/>
              </a:ext>
            </a:extLst>
          </p:cNvPr>
          <p:cNvSpPr>
            <a:spLocks noRot="1" noChangeArrowheads="1"/>
          </p:cNvSpPr>
          <p:nvPr/>
        </p:nvSpPr>
        <p:spPr bwMode="auto">
          <a:xfrm>
            <a:off x="1524000" y="6053330"/>
            <a:ext cx="91408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b="0" i="1" noProof="1">
                <a:latin typeface="Arial" charset="0"/>
                <a:cs typeface="Arial" charset="0"/>
              </a:rPr>
              <a:t>Bāze: visas respondentes, n=</a:t>
            </a:r>
            <a:r>
              <a:rPr lang="lv-LV" altLang="lv-LV" b="0" i="1" noProof="1">
                <a:latin typeface="Arial" charset="0"/>
                <a:cs typeface="Arial" charset="0"/>
              </a:rPr>
              <a:t>761</a:t>
            </a:r>
            <a:endParaRPr lang="en-GB" altLang="lv-LV" b="0" i="1" noProof="1">
              <a:latin typeface="Arial" charset="0"/>
              <a:cs typeface="Arial" charset="0"/>
            </a:endParaRPr>
          </a:p>
        </p:txBody>
      </p:sp>
      <p:graphicFrame>
        <p:nvGraphicFramePr>
          <p:cNvPr id="5" name="Chart 4">
            <a:extLst>
              <a:ext uri="{FF2B5EF4-FFF2-40B4-BE49-F238E27FC236}">
                <a16:creationId xmlns:a16="http://schemas.microsoft.com/office/drawing/2014/main" id="{A897F779-F968-4B2F-BBC6-BA5F11A92065}"/>
              </a:ext>
            </a:extLst>
          </p:cNvPr>
          <p:cNvGraphicFramePr>
            <a:graphicFrameLocks/>
          </p:cNvGraphicFramePr>
          <p:nvPr>
            <p:extLst>
              <p:ext uri="{D42A27DB-BD31-4B8C-83A1-F6EECF244321}">
                <p14:modId xmlns:p14="http://schemas.microsoft.com/office/powerpoint/2010/main" val="3705733359"/>
              </p:ext>
            </p:extLst>
          </p:nvPr>
        </p:nvGraphicFramePr>
        <p:xfrm>
          <a:off x="2173800" y="1185257"/>
          <a:ext cx="7844400" cy="484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8905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2D27AFFD-12FB-883D-38E0-73FF5A6D264D}"/>
              </a:ext>
            </a:extLst>
          </p:cNvPr>
          <p:cNvSpPr txBox="1"/>
          <p:nvPr/>
        </p:nvSpPr>
        <p:spPr>
          <a:xfrm>
            <a:off x="9624392" y="485706"/>
            <a:ext cx="1080120" cy="302400"/>
          </a:xfrm>
          <a:prstGeom prst="rect">
            <a:avLst/>
          </a:prstGeom>
          <a:solidFill>
            <a:srgbClr val="E5E2D1"/>
          </a:solidFill>
          <a:ln>
            <a:solidFill>
              <a:srgbClr val="E5E2D1"/>
            </a:solid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Kādā citā iestādē/</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institūcijā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p:txBody>
      </p:sp>
      <p:sp>
        <p:nvSpPr>
          <p:cNvPr id="8" name="TextBox 2">
            <a:extLst>
              <a:ext uri="{FF2B5EF4-FFF2-40B4-BE49-F238E27FC236}">
                <a16:creationId xmlns:a16="http://schemas.microsoft.com/office/drawing/2014/main" id="{AB7E3AF3-7030-A083-153D-7486AB95C849}"/>
              </a:ext>
            </a:extLst>
          </p:cNvPr>
          <p:cNvSpPr txBox="1"/>
          <p:nvPr/>
        </p:nvSpPr>
        <p:spPr>
          <a:xfrm>
            <a:off x="8165503" y="485706"/>
            <a:ext cx="1146902" cy="302400"/>
          </a:xfrm>
          <a:prstGeom prst="rect">
            <a:avLst/>
          </a:prstGeom>
          <a:solidFill>
            <a:srgbClr val="D8D0E2"/>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tx1"/>
                </a:solidFill>
                <a:effectLst/>
                <a:latin typeface="Arial" panose="020B0604020202020204" pitchFamily="34" charset="0"/>
                <a:ea typeface="+mn-ea"/>
                <a:cs typeface="Arial" panose="020B0604020202020204" pitchFamily="34" charset="0"/>
              </a:rPr>
              <a:t>Slimību profilakses un kontroles centrā  </a:t>
            </a:r>
            <a:endParaRPr lang="en-GB" sz="900" b="1" dirty="0">
              <a:solidFill>
                <a:schemeClr val="tx1"/>
              </a:solidFill>
              <a:effectLst/>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49788DE3-5157-4417-8141-3D8DB2353EDD}"/>
              </a:ext>
            </a:extLst>
          </p:cNvPr>
          <p:cNvGraphicFramePr>
            <a:graphicFrameLocks/>
          </p:cNvGraphicFramePr>
          <p:nvPr>
            <p:extLst>
              <p:ext uri="{D42A27DB-BD31-4B8C-83A1-F6EECF244321}">
                <p14:modId xmlns:p14="http://schemas.microsoft.com/office/powerpoint/2010/main" val="3121089001"/>
              </p:ext>
            </p:extLst>
          </p:nvPr>
        </p:nvGraphicFramePr>
        <p:xfrm>
          <a:off x="191344" y="788400"/>
          <a:ext cx="11556000" cy="606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Institūcija vai iestāde, kurā vērstos, ja procedūras rezultātā veselībai tiktu nodarīts kaitējums </a:t>
            </a:r>
            <a:endParaRPr lang="en-GB" altLang="lv-LV" sz="2400" b="1" noProof="1">
              <a:solidFill>
                <a:srgbClr val="FF0000"/>
              </a:solidFill>
              <a:latin typeface="Arial Narrow" panose="020B0606020202030204" pitchFamily="34" charset="0"/>
            </a:endParaRPr>
          </a:p>
        </p:txBody>
      </p:sp>
      <p:sp>
        <p:nvSpPr>
          <p:cNvPr id="3" name="Rectangle 46">
            <a:extLst>
              <a:ext uri="{FF2B5EF4-FFF2-40B4-BE49-F238E27FC236}">
                <a16:creationId xmlns:a16="http://schemas.microsoft.com/office/drawing/2014/main" id="{C955BBA4-0A44-3A9F-AE0E-DA9F0C1D497F}"/>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2" name="TextBox 1">
            <a:extLst>
              <a:ext uri="{FF2B5EF4-FFF2-40B4-BE49-F238E27FC236}">
                <a16:creationId xmlns:a16="http://schemas.microsoft.com/office/drawing/2014/main" id="{615E14D0-1F62-AB34-7CB7-7F9C53136BEE}"/>
              </a:ext>
            </a:extLst>
          </p:cNvPr>
          <p:cNvSpPr txBox="1"/>
          <p:nvPr/>
        </p:nvSpPr>
        <p:spPr>
          <a:xfrm>
            <a:off x="191344" y="620688"/>
            <a:ext cx="1008112" cy="276999"/>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1. daļa</a:t>
            </a:r>
          </a:p>
        </p:txBody>
      </p:sp>
      <p:sp>
        <p:nvSpPr>
          <p:cNvPr id="5" name="TextBox 2">
            <a:extLst>
              <a:ext uri="{FF2B5EF4-FFF2-40B4-BE49-F238E27FC236}">
                <a16:creationId xmlns:a16="http://schemas.microsoft.com/office/drawing/2014/main" id="{4A8321C0-579F-E780-EB01-AC774F693B7D}"/>
              </a:ext>
            </a:extLst>
          </p:cNvPr>
          <p:cNvSpPr txBox="1"/>
          <p:nvPr/>
        </p:nvSpPr>
        <p:spPr>
          <a:xfrm>
            <a:off x="5447928" y="485706"/>
            <a:ext cx="2520280" cy="302400"/>
          </a:xfrm>
          <a:prstGeom prst="rect">
            <a:avLst/>
          </a:prstGeom>
          <a:solidFill>
            <a:srgbClr val="489FB5"/>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Skaistumkopšanas un estētiskās medicīnas pakalpojumu sniedzēju asociācijā </a:t>
            </a:r>
            <a:endParaRPr lang="en-GB" sz="900" b="1" dirty="0">
              <a:solidFill>
                <a:schemeClr val="bg1"/>
              </a:solidFill>
              <a:effectLst/>
              <a:latin typeface="Arial" panose="020B0604020202020204" pitchFamily="34" charset="0"/>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DA6B4C08-3A38-A909-3B68-C8F5006A785A}"/>
              </a:ext>
            </a:extLst>
          </p:cNvPr>
          <p:cNvCxnSpPr>
            <a:cxnSpLocks/>
          </p:cNvCxnSpPr>
          <p:nvPr/>
        </p:nvCxnSpPr>
        <p:spPr>
          <a:xfrm>
            <a:off x="7104112" y="788106"/>
            <a:ext cx="0" cy="555787"/>
          </a:xfrm>
          <a:prstGeom prst="straightConnector1">
            <a:avLst/>
          </a:prstGeom>
          <a:ln>
            <a:solidFill>
              <a:srgbClr val="489FB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2737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E81538A1-5212-C0D8-C5E2-806704935ACC}"/>
              </a:ext>
            </a:extLst>
          </p:cNvPr>
          <p:cNvSpPr txBox="1"/>
          <p:nvPr/>
        </p:nvSpPr>
        <p:spPr>
          <a:xfrm>
            <a:off x="9624392" y="485706"/>
            <a:ext cx="1080120" cy="302400"/>
          </a:xfrm>
          <a:prstGeom prst="rect">
            <a:avLst/>
          </a:prstGeom>
          <a:solidFill>
            <a:srgbClr val="E5E2D1"/>
          </a:solidFill>
          <a:ln>
            <a:solidFill>
              <a:srgbClr val="E5E2D1"/>
            </a:solid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ysClr val="windowText" lastClr="000000"/>
                </a:solidFill>
                <a:effectLst/>
                <a:latin typeface="Arial" panose="020B0604020202020204" pitchFamily="34" charset="0"/>
                <a:ea typeface="+mn-ea"/>
                <a:cs typeface="Arial" panose="020B0604020202020204" pitchFamily="34" charset="0"/>
              </a:rPr>
              <a:t>Kādā citā iestādē/</a:t>
            </a:r>
            <a:br>
              <a:rPr lang="lv-LV" sz="900" b="1" dirty="0">
                <a:solidFill>
                  <a:sysClr val="windowText" lastClr="000000"/>
                </a:solidFill>
                <a:effectLst/>
                <a:latin typeface="Arial" panose="020B0604020202020204" pitchFamily="34" charset="0"/>
                <a:ea typeface="+mn-ea"/>
                <a:cs typeface="Arial" panose="020B0604020202020204" pitchFamily="34" charset="0"/>
              </a:rPr>
            </a:br>
            <a:r>
              <a:rPr lang="lv-LV" sz="900" b="1" dirty="0">
                <a:solidFill>
                  <a:sysClr val="windowText" lastClr="000000"/>
                </a:solidFill>
                <a:effectLst/>
                <a:latin typeface="Arial" panose="020B0604020202020204" pitchFamily="34" charset="0"/>
                <a:ea typeface="+mn-ea"/>
                <a:cs typeface="Arial" panose="020B0604020202020204" pitchFamily="34" charset="0"/>
              </a:rPr>
              <a:t>institūcijā </a:t>
            </a:r>
            <a:endParaRPr lang="en-GB" sz="900" b="1" dirty="0">
              <a:solidFill>
                <a:sysClr val="windowText" lastClr="000000"/>
              </a:solidFill>
              <a:effectLst/>
              <a:latin typeface="Arial" panose="020B0604020202020204" pitchFamily="34" charset="0"/>
              <a:ea typeface="+mn-ea"/>
              <a:cs typeface="Arial" panose="020B0604020202020204" pitchFamily="34" charset="0"/>
            </a:endParaRPr>
          </a:p>
        </p:txBody>
      </p:sp>
      <p:sp>
        <p:nvSpPr>
          <p:cNvPr id="8" name="TextBox 2">
            <a:extLst>
              <a:ext uri="{FF2B5EF4-FFF2-40B4-BE49-F238E27FC236}">
                <a16:creationId xmlns:a16="http://schemas.microsoft.com/office/drawing/2014/main" id="{E529914F-225E-272D-7C3D-706D01F69BB4}"/>
              </a:ext>
            </a:extLst>
          </p:cNvPr>
          <p:cNvSpPr txBox="1"/>
          <p:nvPr/>
        </p:nvSpPr>
        <p:spPr>
          <a:xfrm>
            <a:off x="8165503" y="485706"/>
            <a:ext cx="1146902" cy="302400"/>
          </a:xfrm>
          <a:prstGeom prst="rect">
            <a:avLst/>
          </a:prstGeom>
          <a:solidFill>
            <a:srgbClr val="D8D0E2"/>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tx1"/>
                </a:solidFill>
                <a:effectLst/>
                <a:latin typeface="Arial" panose="020B0604020202020204" pitchFamily="34" charset="0"/>
                <a:ea typeface="+mn-ea"/>
                <a:cs typeface="Arial" panose="020B0604020202020204" pitchFamily="34" charset="0"/>
              </a:rPr>
              <a:t>Slimību profilakses un kontroles centrā  </a:t>
            </a:r>
            <a:endParaRPr lang="en-GB" sz="900" b="1" dirty="0">
              <a:solidFill>
                <a:schemeClr val="tx1"/>
              </a:solidFill>
              <a:effectLst/>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302349DB-F748-4005-83BA-A7FC80E9E521}"/>
              </a:ext>
            </a:extLst>
          </p:cNvPr>
          <p:cNvGraphicFramePr>
            <a:graphicFrameLocks/>
          </p:cNvGraphicFramePr>
          <p:nvPr>
            <p:extLst>
              <p:ext uri="{D42A27DB-BD31-4B8C-83A1-F6EECF244321}">
                <p14:modId xmlns:p14="http://schemas.microsoft.com/office/powerpoint/2010/main" val="2573651811"/>
              </p:ext>
            </p:extLst>
          </p:nvPr>
        </p:nvGraphicFramePr>
        <p:xfrm>
          <a:off x="318000" y="788400"/>
          <a:ext cx="11556000" cy="606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45">
            <a:extLst>
              <a:ext uri="{FF2B5EF4-FFF2-40B4-BE49-F238E27FC236}">
                <a16:creationId xmlns:a16="http://schemas.microsoft.com/office/drawing/2014/main" id="{D604A085-3B4A-4AB8-B908-051858E15CB8}"/>
              </a:ext>
            </a:extLst>
          </p:cNvPr>
          <p:cNvSpPr>
            <a:spLocks noRot="1" noChangeArrowheads="1"/>
          </p:cNvSpPr>
          <p:nvPr/>
        </p:nvSpPr>
        <p:spPr bwMode="auto">
          <a:xfrm>
            <a:off x="0" y="0"/>
            <a:ext cx="12192000" cy="475200"/>
          </a:xfrm>
          <a:prstGeom prst="rect">
            <a:avLst/>
          </a:prstGeom>
          <a:noFill/>
          <a:ln>
            <a:noFill/>
          </a:ln>
        </p:spPr>
        <p:txBody>
          <a:bodyPr anchor="ctr"/>
          <a:lstStyle/>
          <a:p>
            <a:pPr eaLnBrk="1" hangingPunct="1">
              <a:spcAft>
                <a:spcPct val="30000"/>
              </a:spcAft>
            </a:pPr>
            <a:r>
              <a:rPr lang="lv-LV" altLang="lv-LV" sz="2400" b="1" noProof="1">
                <a:latin typeface="Arial Narrow" panose="020B0606020202030204" pitchFamily="34" charset="0"/>
              </a:rPr>
              <a:t>17</a:t>
            </a:r>
            <a:r>
              <a:rPr lang="en-GB" altLang="lv-LV" sz="2400" b="1" noProof="1">
                <a:latin typeface="Arial Narrow" panose="020B0606020202030204" pitchFamily="34" charset="0"/>
              </a:rPr>
              <a:t>.</a:t>
            </a:r>
            <a:r>
              <a:rPr lang="lv-LV" altLang="lv-LV" sz="2400" b="1" noProof="1">
                <a:latin typeface="Arial Narrow" panose="020B0606020202030204" pitchFamily="34" charset="0"/>
              </a:rPr>
              <a:t> Institūcija vai iestāde, kurā vērstos, ja procedūras rezultātā veselībai tiktu nodarīts kaitējums </a:t>
            </a:r>
            <a:endParaRPr lang="en-GB" altLang="lv-LV" sz="2400" b="1" noProof="1">
              <a:solidFill>
                <a:srgbClr val="FF0000"/>
              </a:solidFill>
              <a:latin typeface="Arial Narrow" panose="020B0606020202030204" pitchFamily="34" charset="0"/>
            </a:endParaRPr>
          </a:p>
        </p:txBody>
      </p:sp>
      <p:sp>
        <p:nvSpPr>
          <p:cNvPr id="2" name="TextBox 1">
            <a:extLst>
              <a:ext uri="{FF2B5EF4-FFF2-40B4-BE49-F238E27FC236}">
                <a16:creationId xmlns:a16="http://schemas.microsoft.com/office/drawing/2014/main" id="{615E14D0-1F62-AB34-7CB7-7F9C53136BEE}"/>
              </a:ext>
            </a:extLst>
          </p:cNvPr>
          <p:cNvSpPr txBox="1"/>
          <p:nvPr/>
        </p:nvSpPr>
        <p:spPr>
          <a:xfrm>
            <a:off x="191344" y="620688"/>
            <a:ext cx="1008112" cy="276999"/>
          </a:xfrm>
          <a:prstGeom prst="rect">
            <a:avLst/>
          </a:prstGeom>
          <a:noFill/>
          <a:ln>
            <a:solidFill>
              <a:srgbClr val="C4BD97"/>
            </a:solidFill>
          </a:ln>
        </p:spPr>
        <p:txBody>
          <a:bodyPr wrap="square" rtlCol="0">
            <a:spAutoFit/>
          </a:bodyPr>
          <a:lstStyle/>
          <a:p>
            <a:pPr algn="ctr"/>
            <a:r>
              <a:rPr lang="lv-LV" sz="1200" noProof="1">
                <a:latin typeface="Arial" panose="020B0604020202020204" pitchFamily="34" charset="0"/>
                <a:cs typeface="Arial" panose="020B0604020202020204" pitchFamily="34" charset="0"/>
              </a:rPr>
              <a:t>2. daļa</a:t>
            </a:r>
          </a:p>
        </p:txBody>
      </p:sp>
      <p:sp>
        <p:nvSpPr>
          <p:cNvPr id="4" name="Rectangle 46">
            <a:extLst>
              <a:ext uri="{FF2B5EF4-FFF2-40B4-BE49-F238E27FC236}">
                <a16:creationId xmlns:a16="http://schemas.microsoft.com/office/drawing/2014/main" id="{3E00A374-2649-8F7C-1808-07362FCC6F21}"/>
              </a:ext>
            </a:extLst>
          </p:cNvPr>
          <p:cNvSpPr>
            <a:spLocks noRot="1" noChangeArrowheads="1"/>
          </p:cNvSpPr>
          <p:nvPr/>
        </p:nvSpPr>
        <p:spPr bwMode="auto">
          <a:xfrm>
            <a:off x="1217" y="4797152"/>
            <a:ext cx="1483111"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000" b="1">
                <a:solidFill>
                  <a:schemeClr val="tx1"/>
                </a:solidFill>
                <a:latin typeface="Arial Narrow" pitchFamily="34" charset="0"/>
              </a:defRPr>
            </a:lvl1pPr>
            <a:lvl2pPr marL="742950" indent="-285750">
              <a:defRPr sz="1000" b="1">
                <a:solidFill>
                  <a:schemeClr val="tx1"/>
                </a:solidFill>
                <a:latin typeface="Arial Narrow" pitchFamily="34" charset="0"/>
              </a:defRPr>
            </a:lvl2pPr>
            <a:lvl3pPr marL="1143000" indent="-228600">
              <a:defRPr sz="1000" b="1">
                <a:solidFill>
                  <a:schemeClr val="tx1"/>
                </a:solidFill>
                <a:latin typeface="Arial Narrow" pitchFamily="34" charset="0"/>
              </a:defRPr>
            </a:lvl3pPr>
            <a:lvl4pPr marL="1600200" indent="-228600">
              <a:defRPr sz="1000" b="1">
                <a:solidFill>
                  <a:schemeClr val="tx1"/>
                </a:solidFill>
                <a:latin typeface="Arial Narrow" pitchFamily="34" charset="0"/>
              </a:defRPr>
            </a:lvl4pPr>
            <a:lvl5pPr marL="2057400" indent="-228600">
              <a:defRPr sz="1000" b="1">
                <a:solidFill>
                  <a:schemeClr val="tx1"/>
                </a:solidFill>
                <a:latin typeface="Arial Narrow" pitchFamily="34" charset="0"/>
              </a:defRPr>
            </a:lvl5pPr>
            <a:lvl6pPr marL="2514600" indent="-228600" eaLnBrk="0" fontAlgn="base" hangingPunct="0">
              <a:spcBef>
                <a:spcPct val="0"/>
              </a:spcBef>
              <a:spcAft>
                <a:spcPct val="0"/>
              </a:spcAft>
              <a:defRPr sz="1000" b="1">
                <a:solidFill>
                  <a:schemeClr val="tx1"/>
                </a:solidFill>
                <a:latin typeface="Arial Narrow" pitchFamily="34" charset="0"/>
              </a:defRPr>
            </a:lvl6pPr>
            <a:lvl7pPr marL="2971800" indent="-228600" eaLnBrk="0" fontAlgn="base" hangingPunct="0">
              <a:spcBef>
                <a:spcPct val="0"/>
              </a:spcBef>
              <a:spcAft>
                <a:spcPct val="0"/>
              </a:spcAft>
              <a:defRPr sz="1000" b="1">
                <a:solidFill>
                  <a:schemeClr val="tx1"/>
                </a:solidFill>
                <a:latin typeface="Arial Narrow" pitchFamily="34" charset="0"/>
              </a:defRPr>
            </a:lvl7pPr>
            <a:lvl8pPr marL="3429000" indent="-228600" eaLnBrk="0" fontAlgn="base" hangingPunct="0">
              <a:spcBef>
                <a:spcPct val="0"/>
              </a:spcBef>
              <a:spcAft>
                <a:spcPct val="0"/>
              </a:spcAft>
              <a:defRPr sz="1000" b="1">
                <a:solidFill>
                  <a:schemeClr val="tx1"/>
                </a:solidFill>
                <a:latin typeface="Arial Narrow" pitchFamily="34" charset="0"/>
              </a:defRPr>
            </a:lvl8pPr>
            <a:lvl9pPr marL="3886200" indent="-228600" eaLnBrk="0" fontAlgn="base" hangingPunct="0">
              <a:spcBef>
                <a:spcPct val="0"/>
              </a:spcBef>
              <a:spcAft>
                <a:spcPct val="0"/>
              </a:spcAft>
              <a:defRPr sz="1000" b="1">
                <a:solidFill>
                  <a:schemeClr val="tx1"/>
                </a:solidFill>
                <a:latin typeface="Arial Narrow" pitchFamily="34" charset="0"/>
              </a:defRPr>
            </a:lvl9pPr>
          </a:lstStyle>
          <a:p>
            <a:pPr algn="ctr"/>
            <a:r>
              <a:rPr lang="en-GB" altLang="lv-LV" sz="900" b="0" i="1" noProof="1">
                <a:latin typeface="Arial" charset="0"/>
                <a:cs typeface="Arial" charset="0"/>
              </a:rPr>
              <a:t>Bāze: respondentes </a:t>
            </a:r>
          </a:p>
          <a:p>
            <a:pPr algn="ctr"/>
            <a:r>
              <a:rPr lang="en-GB" altLang="lv-LV" sz="900" b="0" i="1" noProof="1">
                <a:latin typeface="Arial" charset="0"/>
                <a:cs typeface="Arial" charset="0"/>
              </a:rPr>
              <a:t>attiecīgajās grupās</a:t>
            </a:r>
          </a:p>
          <a:p>
            <a:pPr algn="ctr"/>
            <a:r>
              <a:rPr lang="en-GB" altLang="lv-LV" sz="900" b="0" i="1" noProof="1">
                <a:latin typeface="Arial" charset="0"/>
                <a:cs typeface="Arial" charset="0"/>
              </a:rPr>
              <a:t>(skat. «n=»</a:t>
            </a:r>
            <a:r>
              <a:rPr lang="lv-LV" altLang="lv-LV" sz="900" b="0" i="1" noProof="1">
                <a:latin typeface="Arial" charset="0"/>
                <a:cs typeface="Arial" charset="0"/>
              </a:rPr>
              <a:t> </a:t>
            </a:r>
            <a:r>
              <a:rPr lang="en-GB" altLang="lv-LV" sz="900" b="0" i="1" noProof="1">
                <a:latin typeface="Arial" charset="0"/>
                <a:cs typeface="Arial" charset="0"/>
              </a:rPr>
              <a:t>grafikā)</a:t>
            </a:r>
            <a:endParaRPr lang="lv-LV" altLang="lv-LV" sz="900" b="0" i="1" noProof="1">
              <a:latin typeface="Arial" charset="0"/>
              <a:cs typeface="Arial" charset="0"/>
            </a:endParaRPr>
          </a:p>
        </p:txBody>
      </p:sp>
      <p:sp>
        <p:nvSpPr>
          <p:cNvPr id="7" name="TextBox 2">
            <a:extLst>
              <a:ext uri="{FF2B5EF4-FFF2-40B4-BE49-F238E27FC236}">
                <a16:creationId xmlns:a16="http://schemas.microsoft.com/office/drawing/2014/main" id="{AE303725-22BF-6FEC-CC63-5786C1B9E867}"/>
              </a:ext>
            </a:extLst>
          </p:cNvPr>
          <p:cNvSpPr txBox="1"/>
          <p:nvPr/>
        </p:nvSpPr>
        <p:spPr>
          <a:xfrm>
            <a:off x="5519936" y="485706"/>
            <a:ext cx="2487176" cy="302400"/>
          </a:xfrm>
          <a:prstGeom prst="rect">
            <a:avLst/>
          </a:prstGeom>
          <a:solidFill>
            <a:srgbClr val="489FB5"/>
          </a:solidFill>
          <a:ln>
            <a:noFill/>
          </a:ln>
        </p:spPr>
        <p:txBody>
          <a:bodyPr wrap="square" lIns="36000" rIns="3600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900" b="1" dirty="0">
                <a:solidFill>
                  <a:schemeClr val="bg1"/>
                </a:solidFill>
                <a:effectLst/>
                <a:latin typeface="Arial" panose="020B0604020202020204" pitchFamily="34" charset="0"/>
                <a:ea typeface="+mn-ea"/>
                <a:cs typeface="Arial" panose="020B0604020202020204" pitchFamily="34" charset="0"/>
              </a:rPr>
              <a:t>Skaistumkopšanas un estētiskās medicīnas pakalpojumu sniedzēju asociācijā </a:t>
            </a:r>
            <a:endParaRPr lang="en-GB" sz="900" b="1"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812430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3A288B-F2E0-5966-C6EE-EB3A092B7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utoShape 2" descr="AttÄlu rezultÄti vaicÄjumam âRTUâ">
            <a:extLst>
              <a:ext uri="{FF2B5EF4-FFF2-40B4-BE49-F238E27FC236}">
                <a16:creationId xmlns:a16="http://schemas.microsoft.com/office/drawing/2014/main" id="{E6A9F3E8-6DD9-46E6-A4BA-C4D04327F8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noProof="1"/>
          </a:p>
        </p:txBody>
      </p:sp>
      <p:sp>
        <p:nvSpPr>
          <p:cNvPr id="3" name="TextBox 2">
            <a:extLst>
              <a:ext uri="{FF2B5EF4-FFF2-40B4-BE49-F238E27FC236}">
                <a16:creationId xmlns:a16="http://schemas.microsoft.com/office/drawing/2014/main" id="{52E6FA99-0103-3AF2-00E4-71621A2F8F8C}"/>
              </a:ext>
            </a:extLst>
          </p:cNvPr>
          <p:cNvSpPr txBox="1">
            <a:spLocks noChangeArrowheads="1"/>
          </p:cNvSpPr>
          <p:nvPr/>
        </p:nvSpPr>
        <p:spPr bwMode="auto">
          <a:xfrm>
            <a:off x="6248400" y="3258233"/>
            <a:ext cx="5480992" cy="646331"/>
          </a:xfrm>
          <a:prstGeom prst="rect">
            <a:avLst/>
          </a:prstGeom>
          <a:solidFill>
            <a:srgbClr val="DDDDDD">
              <a:alpha val="69804"/>
            </a:srgbClr>
          </a:solidFill>
          <a:ln w="57150">
            <a:solidFill>
              <a:srgbClr val="C4BD97"/>
            </a:solidFill>
            <a:miter lim="800000"/>
            <a:headEnd/>
            <a:tailEnd/>
          </a:ln>
        </p:spPr>
        <p:txBody>
          <a:bodyPr wrap="square" anchor="ctr">
            <a:spAutoFit/>
          </a:bodyPr>
          <a:lstStyle/>
          <a:p>
            <a:pPr algn="ctr"/>
            <a:r>
              <a:rPr lang="lv-LV" altLang="ko-KR" sz="3600" b="1" noProof="1">
                <a:latin typeface="Arial Narrow" panose="020B0606020202030204" pitchFamily="34" charset="0"/>
                <a:ea typeface="맑은 고딕" pitchFamily="50" charset="-127"/>
                <a:cs typeface="Arial" panose="020B0604020202020204" pitchFamily="34" charset="0"/>
              </a:rPr>
              <a:t>PIELIKUMS</a:t>
            </a:r>
          </a:p>
        </p:txBody>
      </p:sp>
    </p:spTree>
    <p:extLst>
      <p:ext uri="{BB962C8B-B14F-4D97-AF65-F5344CB8AC3E}">
        <p14:creationId xmlns:p14="http://schemas.microsoft.com/office/powerpoint/2010/main" val="86269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0"/>
            <a:ext cx="12192000" cy="432048"/>
          </a:xfrm>
          <a:prstGeom prst="rect">
            <a:avLst/>
          </a:prstGeom>
          <a:solidFill>
            <a:srgbClr val="C4BD97"/>
          </a:solidFill>
          <a:ln>
            <a:noFill/>
          </a:ln>
        </p:spPr>
        <p:txBody>
          <a:bodyPr anchor="ctr"/>
          <a:lstStyle/>
          <a:p>
            <a:pPr eaLnBrk="1" hangingPunct="1">
              <a:spcAft>
                <a:spcPct val="30000"/>
              </a:spcAft>
            </a:pPr>
            <a:r>
              <a:rPr lang="en-GB" altLang="lv-LV" sz="2400" b="1" noProof="1">
                <a:latin typeface="Arial Narrow" panose="020B0606020202030204" pitchFamily="34" charset="0"/>
              </a:rPr>
              <a:t>Secinājumi</a:t>
            </a:r>
            <a:r>
              <a:rPr lang="lv-LV" altLang="lv-LV" sz="2400" b="1" noProof="1">
                <a:latin typeface="Arial Narrow" panose="020B0606020202030204" pitchFamily="34" charset="0"/>
              </a:rPr>
              <a:t> (2)</a:t>
            </a:r>
            <a:endParaRPr lang="en-GB" altLang="lv-LV" sz="2400" b="1" noProof="1">
              <a:latin typeface="Arial Narrow" panose="020B0606020202030204" pitchFamily="34" charset="0"/>
            </a:endParaRPr>
          </a:p>
        </p:txBody>
      </p:sp>
      <p:sp>
        <p:nvSpPr>
          <p:cNvPr id="5" name="Text Placeholder 2">
            <a:extLst>
              <a:ext uri="{FF2B5EF4-FFF2-40B4-BE49-F238E27FC236}">
                <a16:creationId xmlns:a16="http://schemas.microsoft.com/office/drawing/2014/main" id="{28E233AC-37BD-4001-BC0B-6DB2774B017A}"/>
              </a:ext>
            </a:extLst>
          </p:cNvPr>
          <p:cNvSpPr txBox="1">
            <a:spLocks/>
          </p:cNvSpPr>
          <p:nvPr/>
        </p:nvSpPr>
        <p:spPr>
          <a:xfrm>
            <a:off x="335360" y="692696"/>
            <a:ext cx="11089232"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Galvenais iemesls, kādēļ tika izvēlēta konkrētā pakalpojuma sniegšanas vieta – šī iestāde atradās ērtā vietā (37%). </a:t>
            </a:r>
            <a:r>
              <a:rPr lang="lv-LV" sz="1100" dirty="0">
                <a:latin typeface="Arial Narrow" panose="020B0606020202030204" pitchFamily="34" charset="0"/>
                <a:ea typeface="Calibri" panose="020F0502020204030204" pitchFamily="34" charset="0"/>
                <a:cs typeface="Times New Roman" panose="02020603050405020304" pitchFamily="18" charset="0"/>
              </a:rPr>
              <a:t>Bieži minēti iemesli ir arī draugu vai paziņu ieteikums (33%), pozitīva iepriekšējā pieredze (33%), labākas cenas piedāvājums (31%). Pēc tam seko tādi iemesli kā akcija, atlaide vai kāds īpašs piedāvājums (26%), ar ārstniecību saistītas personas ieteikums (19%), tas, ka iestādē bija iespēja ātri saņemt pakalpojumu (18%). Retāk minēti iemesli – redzēja reklāmu un/vai citu informāciju sociālajos tīklos, un tā pārliecināja (11%), redzēja reklāmu un/vai citu informāciju citur, un tā pārliecināja  (7%), savukārt 13% respondenšu norāda, ka bija kādi citi iemesli. </a:t>
            </a:r>
          </a:p>
          <a:p>
            <a:pPr marL="114300" indent="0" algn="just">
              <a:lnSpc>
                <a:spcPct val="115000"/>
              </a:lnSpc>
              <a:spcAft>
                <a:spcPts val="264"/>
              </a:spcAft>
              <a:buNone/>
            </a:pPr>
            <a:r>
              <a:rPr lang="lv-LV" sz="1100" dirty="0">
                <a:latin typeface="Arial Narrow" panose="020B0606020202030204" pitchFamily="34" charset="0"/>
                <a:ea typeface="Calibri" panose="020F0502020204030204" pitchFamily="34" charset="0"/>
                <a:cs typeface="Times New Roman" panose="02020603050405020304" pitchFamily="18" charset="0"/>
              </a:rPr>
              <a:t>Vismaz pusei respondenšu, kurām kādreiz ir veikta kāda no procedūrām, bijuši kopumā </a:t>
            </a:r>
            <a:r>
              <a:rPr lang="lv-LV" sz="1100" b="1" dirty="0">
                <a:latin typeface="Arial Narrow" panose="020B0606020202030204" pitchFamily="34" charset="0"/>
                <a:ea typeface="Calibri" panose="020F0502020204030204" pitchFamily="34" charset="0"/>
                <a:cs typeface="Times New Roman" panose="02020603050405020304" pitchFamily="18" charset="0"/>
              </a:rPr>
              <a:t>svarīgi visi pētījumā iekļautie kritēriji, izvēloties vietu, kur pēdējo reizi tika sniegts estētiskās medicīnas pakalpojums.</a:t>
            </a:r>
            <a:r>
              <a:rPr lang="lv-LV" sz="1100" dirty="0">
                <a:latin typeface="Arial Narrow" panose="020B0606020202030204" pitchFamily="34" charset="0"/>
                <a:ea typeface="Calibri" panose="020F0502020204030204" pitchFamily="34" charset="0"/>
                <a:cs typeface="Times New Roman" panose="02020603050405020304" pitchFamily="18" charset="0"/>
              </a:rPr>
              <a:t> </a:t>
            </a:r>
            <a:r>
              <a:rPr lang="lv-LV" sz="1100" b="1" dirty="0">
                <a:latin typeface="Arial Narrow" panose="020B0606020202030204" pitchFamily="34" charset="0"/>
                <a:ea typeface="Calibri" panose="020F0502020204030204" pitchFamily="34" charset="0"/>
                <a:cs typeface="Times New Roman" panose="02020603050405020304" pitchFamily="18" charset="0"/>
              </a:rPr>
              <a:t>Trīs svarīgākie kritēriji </a:t>
            </a:r>
            <a:r>
              <a:rPr lang="lv-LV" sz="1100" dirty="0">
                <a:latin typeface="Arial Narrow" panose="020B0606020202030204" pitchFamily="34" charset="0"/>
                <a:ea typeface="Calibri" panose="020F0502020204030204" pitchFamily="34" charset="0"/>
                <a:cs typeface="Times New Roman" panose="02020603050405020304" pitchFamily="18" charset="0"/>
              </a:rPr>
              <a:t>respondenšu vērtējumā bija:</a:t>
            </a:r>
          </a:p>
          <a:p>
            <a:pPr lvl="1" indent="-342900" algn="just">
              <a:lnSpc>
                <a:spcPct val="115000"/>
              </a:lnSpc>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iestādē ir ieviests higiēnas un dezinfekcijas plāns</a:t>
            </a:r>
            <a:r>
              <a:rPr lang="lv-LV" sz="1100" dirty="0">
                <a:latin typeface="Arial Narrow" panose="020B0606020202030204" pitchFamily="34" charset="0"/>
                <a:ea typeface="Calibri" panose="020F0502020204030204" pitchFamily="34" charset="0"/>
                <a:cs typeface="Times New Roman" panose="02020603050405020304" pitchFamily="18" charset="0"/>
              </a:rPr>
              <a:t>, speciālisti izmanto individuālos aizsardzības līdzekļus – </a:t>
            </a:r>
            <a:r>
              <a:rPr lang="lv-LV" sz="1100" b="1" dirty="0">
                <a:latin typeface="Arial Narrow" panose="020B0606020202030204" pitchFamily="34" charset="0"/>
                <a:ea typeface="Calibri" panose="020F0502020204030204" pitchFamily="34" charset="0"/>
                <a:cs typeface="Times New Roman" panose="02020603050405020304" pitchFamily="18" charset="0"/>
              </a:rPr>
              <a:t>92% </a:t>
            </a:r>
            <a:r>
              <a:rPr lang="lv-LV" sz="1100" dirty="0">
                <a:latin typeface="Arial Narrow" panose="020B0606020202030204" pitchFamily="34" charset="0"/>
                <a:ea typeface="Calibri" panose="020F0502020204030204" pitchFamily="34" charset="0"/>
                <a:cs typeface="Times New Roman" panose="02020603050405020304" pitchFamily="18" charset="0"/>
              </a:rPr>
              <a:t>vērtējušas kā </a:t>
            </a:r>
            <a:r>
              <a:rPr lang="lv-LV" sz="1100" b="1" dirty="0">
                <a:latin typeface="Arial Narrow" panose="020B0606020202030204" pitchFamily="34" charset="0"/>
                <a:ea typeface="Calibri" panose="020F0502020204030204" pitchFamily="34" charset="0"/>
                <a:cs typeface="Times New Roman" panose="02020603050405020304" pitchFamily="18" charset="0"/>
              </a:rPr>
              <a:t>kopumā svarīgu </a:t>
            </a:r>
            <a:r>
              <a:rPr lang="lv-LV" sz="1100" dirty="0">
                <a:latin typeface="Arial Narrow" panose="020B0606020202030204" pitchFamily="34" charset="0"/>
                <a:ea typeface="Calibri" panose="020F0502020204030204" pitchFamily="34" charset="0"/>
                <a:cs typeface="Times New Roman" panose="02020603050405020304" pitchFamily="18" charset="0"/>
              </a:rPr>
              <a:t>(drīzāk svarīgi – 19%, ļoti svarīgi – 73%);</a:t>
            </a:r>
          </a:p>
          <a:p>
            <a:pPr lvl="1" indent="-342900" algn="just">
              <a:lnSpc>
                <a:spcPct val="115000"/>
              </a:lnSpc>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konkrētā speciālista kvalifikācija </a:t>
            </a:r>
            <a:r>
              <a:rPr lang="lv-LV" sz="1100" dirty="0">
                <a:latin typeface="Arial Narrow" panose="020B0606020202030204" pitchFamily="34" charset="0"/>
                <a:ea typeface="Calibri" panose="020F0502020204030204" pitchFamily="34" charset="0"/>
                <a:cs typeface="Times New Roman" panose="02020603050405020304" pitchFamily="18" charset="0"/>
              </a:rPr>
              <a:t>– </a:t>
            </a:r>
            <a:r>
              <a:rPr lang="lv-LV" sz="1100" b="1" dirty="0">
                <a:latin typeface="Arial Narrow" panose="020B0606020202030204" pitchFamily="34" charset="0"/>
                <a:ea typeface="Calibri" panose="020F0502020204030204" pitchFamily="34" charset="0"/>
                <a:cs typeface="Times New Roman" panose="02020603050405020304" pitchFamily="18" charset="0"/>
              </a:rPr>
              <a:t>90%</a:t>
            </a:r>
            <a:r>
              <a:rPr lang="lv-LV" sz="1100" dirty="0">
                <a:latin typeface="Arial Narrow" panose="020B0606020202030204" pitchFamily="34" charset="0"/>
                <a:ea typeface="Calibri" panose="020F0502020204030204" pitchFamily="34" charset="0"/>
                <a:cs typeface="Times New Roman" panose="02020603050405020304" pitchFamily="18" charset="0"/>
              </a:rPr>
              <a:t> vērtējušas kā </a:t>
            </a:r>
            <a:r>
              <a:rPr lang="lv-LV" sz="1100" b="1" dirty="0">
                <a:latin typeface="Arial Narrow" panose="020B0606020202030204" pitchFamily="34" charset="0"/>
                <a:ea typeface="Calibri" panose="020F0502020204030204" pitchFamily="34" charset="0"/>
                <a:cs typeface="Times New Roman" panose="02020603050405020304" pitchFamily="18" charset="0"/>
              </a:rPr>
              <a:t>kopumā svarīgu </a:t>
            </a:r>
            <a:r>
              <a:rPr lang="lv-LV" sz="1100" dirty="0">
                <a:latin typeface="Arial Narrow" panose="020B0606020202030204" pitchFamily="34" charset="0"/>
                <a:ea typeface="Calibri" panose="020F0502020204030204" pitchFamily="34" charset="0"/>
                <a:cs typeface="Times New Roman" panose="02020603050405020304" pitchFamily="18" charset="0"/>
              </a:rPr>
              <a:t>(drīzāk svarīgi – 25%, ļoti svarīgi – 65%);</a:t>
            </a:r>
          </a:p>
          <a:p>
            <a:pPr lvl="1" indent="-342900" algn="just">
              <a:lnSpc>
                <a:spcPct val="115000"/>
              </a:lnSpc>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pakalpojuma cena </a:t>
            </a:r>
            <a:r>
              <a:rPr lang="lv-LV" sz="1100" dirty="0">
                <a:latin typeface="Arial Narrow" panose="020B0606020202030204" pitchFamily="34" charset="0"/>
                <a:ea typeface="Calibri" panose="020F0502020204030204" pitchFamily="34" charset="0"/>
                <a:cs typeface="Times New Roman" panose="02020603050405020304" pitchFamily="18" charset="0"/>
              </a:rPr>
              <a:t>– </a:t>
            </a:r>
            <a:r>
              <a:rPr lang="lv-LV" sz="1100" b="1" dirty="0">
                <a:latin typeface="Arial Narrow" panose="020B0606020202030204" pitchFamily="34" charset="0"/>
                <a:ea typeface="Calibri" panose="020F0502020204030204" pitchFamily="34" charset="0"/>
                <a:cs typeface="Times New Roman" panose="02020603050405020304" pitchFamily="18" charset="0"/>
              </a:rPr>
              <a:t>87%</a:t>
            </a:r>
            <a:r>
              <a:rPr lang="lv-LV" sz="1100" dirty="0">
                <a:latin typeface="Arial Narrow" panose="020B0606020202030204" pitchFamily="34" charset="0"/>
                <a:ea typeface="Calibri" panose="020F0502020204030204" pitchFamily="34" charset="0"/>
                <a:cs typeface="Times New Roman" panose="02020603050405020304" pitchFamily="18" charset="0"/>
              </a:rPr>
              <a:t> vērtējušas kā </a:t>
            </a:r>
            <a:r>
              <a:rPr lang="lv-LV" sz="1100" b="1" dirty="0">
                <a:latin typeface="Arial Narrow" panose="020B0606020202030204" pitchFamily="34" charset="0"/>
                <a:ea typeface="Calibri" panose="020F0502020204030204" pitchFamily="34" charset="0"/>
                <a:cs typeface="Times New Roman" panose="02020603050405020304" pitchFamily="18" charset="0"/>
              </a:rPr>
              <a:t>kopumā svarīgu </a:t>
            </a:r>
            <a:r>
              <a:rPr lang="lv-LV" sz="1100" dirty="0">
                <a:latin typeface="Arial Narrow" panose="020B0606020202030204" pitchFamily="34" charset="0"/>
                <a:ea typeface="Calibri" panose="020F0502020204030204" pitchFamily="34" charset="0"/>
                <a:cs typeface="Times New Roman" panose="02020603050405020304" pitchFamily="18" charset="0"/>
              </a:rPr>
              <a:t>(drīzāk svarīgi – 42%, ļoti svarīgi – 45%).</a:t>
            </a:r>
          </a:p>
          <a:p>
            <a:pPr lvl="0" algn="just">
              <a:lnSpc>
                <a:spcPct val="115000"/>
              </a:lnSpc>
              <a:spcAft>
                <a:spcPts val="264"/>
              </a:spcAft>
              <a:buFont typeface="Symbol" panose="05050102010706020507" pitchFamily="18" charset="2"/>
              <a:buChar char=""/>
            </a:pPr>
            <a:r>
              <a:rPr lang="lv-LV" sz="1100" dirty="0">
                <a:latin typeface="Arial Narrow" panose="020B0606020202030204" pitchFamily="34" charset="0"/>
                <a:ea typeface="Calibri" panose="020F0502020204030204" pitchFamily="34" charset="0"/>
                <a:cs typeface="Arabic Typesetting" panose="03020402040406030203" pitchFamily="66" charset="-78"/>
              </a:rPr>
              <a:t>Raksturojot savas zināšanās par estētiskās medicīnas pakalpojumiem, </a:t>
            </a:r>
            <a:r>
              <a:rPr lang="lv-LV" sz="1100" b="1" dirty="0">
                <a:latin typeface="Arial Narrow" panose="020B0606020202030204" pitchFamily="34" charset="0"/>
                <a:ea typeface="Calibri" panose="020F0502020204030204" pitchFamily="34" charset="0"/>
                <a:cs typeface="Arabic Typesetting" panose="03020402040406030203" pitchFamily="66" charset="-78"/>
              </a:rPr>
              <a:t>83% </a:t>
            </a:r>
            <a:r>
              <a:rPr lang="lv-LV" sz="1100" dirty="0">
                <a:latin typeface="Arial Narrow" panose="020B0606020202030204" pitchFamily="34" charset="0"/>
                <a:ea typeface="Calibri" panose="020F0502020204030204" pitchFamily="34" charset="0"/>
                <a:cs typeface="Arabic Typesetting" panose="03020402040406030203" pitchFamily="66" charset="-78"/>
              </a:rPr>
              <a:t>respondenšu, kurām kādreiz ir veikta kāda no lāzerprocedūrām un/vai kuras tuvāko gadu laikā apsver iespēju tādu veikt, </a:t>
            </a:r>
            <a:r>
              <a:rPr lang="lv-LV" sz="1100" b="1" dirty="0">
                <a:latin typeface="Arial Narrow" panose="020B0606020202030204" pitchFamily="34" charset="0"/>
                <a:ea typeface="Calibri" panose="020F0502020204030204" pitchFamily="34" charset="0"/>
                <a:cs typeface="Arabic Typesetting" panose="03020402040406030203" pitchFamily="66" charset="-78"/>
              </a:rPr>
              <a:t>kopumā zina, kādu kaitējumu veselībai var nodarīt, ja estētiskās medicīnas pakalpojumu sniedz speciālists, kurš apguvis metodi pašmācības ceļā vai neoficiālas iekārtas izplatītāja vadībā </a:t>
            </a:r>
            <a:r>
              <a:rPr lang="lv-LV" sz="1100" dirty="0">
                <a:latin typeface="Arial Narrow" panose="020B0606020202030204" pitchFamily="34" charset="0"/>
                <a:ea typeface="Calibri" panose="020F0502020204030204" pitchFamily="34" charset="0"/>
                <a:cs typeface="Arabic Typesetting" panose="03020402040406030203" pitchFamily="66" charset="-78"/>
              </a:rPr>
              <a:t>(apmēram zina/nojauš – 27%, drīzāk labi zina – 27%, ļoti labi zina – 29%), bet 15% norāda, ka nezina. Trīs ceturtdaļas (</a:t>
            </a:r>
            <a:r>
              <a:rPr lang="lv-LV" sz="1100" b="1" dirty="0">
                <a:latin typeface="Arial Narrow" panose="020B0606020202030204" pitchFamily="34" charset="0"/>
                <a:ea typeface="Calibri" panose="020F0502020204030204" pitchFamily="34" charset="0"/>
                <a:cs typeface="Arabic Typesetting" panose="03020402040406030203" pitchFamily="66" charset="-78"/>
              </a:rPr>
              <a:t>75%</a:t>
            </a:r>
            <a:r>
              <a:rPr lang="lv-LV" sz="1100" dirty="0">
                <a:latin typeface="Arial Narrow" panose="020B0606020202030204" pitchFamily="34" charset="0"/>
                <a:ea typeface="Calibri" panose="020F0502020204030204" pitchFamily="34" charset="0"/>
                <a:cs typeface="Arabic Typesetting" panose="03020402040406030203" pitchFamily="66" charset="-78"/>
              </a:rPr>
              <a:t>) respondenšu </a:t>
            </a:r>
            <a:r>
              <a:rPr lang="lv-LV" sz="1100" b="1" dirty="0">
                <a:latin typeface="Arial Narrow" panose="020B0606020202030204" pitchFamily="34" charset="0"/>
                <a:ea typeface="Calibri" panose="020F0502020204030204" pitchFamily="34" charset="0"/>
                <a:cs typeface="Arabic Typesetting" panose="03020402040406030203" pitchFamily="66" charset="-78"/>
              </a:rPr>
              <a:t>kopumā zina, kādu kaitējumu veselībai var nodarīt, ja estētiskās medicīnas pakalpojuma sniegšanā izmanto iekārtu, kuras izcelsme ir neskaidra, un/vai tai nav atbilstoša estētiskās medicīnas iekārtas CE marķējuma</a:t>
            </a:r>
            <a:r>
              <a:rPr lang="lv-LV" sz="1100" dirty="0">
                <a:latin typeface="Arial Narrow" panose="020B0606020202030204" pitchFamily="34" charset="0"/>
                <a:ea typeface="Calibri" panose="020F0502020204030204" pitchFamily="34" charset="0"/>
                <a:cs typeface="Arabic Typesetting" panose="03020402040406030203" pitchFamily="66" charset="-78"/>
              </a:rPr>
              <a:t> (apmēram zina/nojauš – 32%, drīzāk labi zina – 27%, ļoti labi zina – 16%), bet 23% norāda, ka nezina. Savukārt nedaudz vairāk nekā divas trešdaļas (</a:t>
            </a:r>
            <a:r>
              <a:rPr lang="lv-LV" sz="1100" b="1" dirty="0">
                <a:latin typeface="Arial Narrow" panose="020B0606020202030204" pitchFamily="34" charset="0"/>
                <a:ea typeface="Calibri" panose="020F0502020204030204" pitchFamily="34" charset="0"/>
                <a:cs typeface="Arabic Typesetting" panose="03020402040406030203" pitchFamily="66" charset="-78"/>
              </a:rPr>
              <a:t>71%</a:t>
            </a:r>
            <a:r>
              <a:rPr lang="lv-LV" sz="1100" dirty="0">
                <a:latin typeface="Arial Narrow" panose="020B0606020202030204" pitchFamily="34" charset="0"/>
                <a:ea typeface="Calibri" panose="020F0502020204030204" pitchFamily="34" charset="0"/>
                <a:cs typeface="Arabic Typesetting" panose="03020402040406030203" pitchFamily="66" charset="-78"/>
              </a:rPr>
              <a:t>) respondenšu norāda, ka </a:t>
            </a:r>
            <a:r>
              <a:rPr lang="lv-LV" sz="1100" b="1" dirty="0">
                <a:latin typeface="Arial Narrow" panose="020B0606020202030204" pitchFamily="34" charset="0"/>
                <a:ea typeface="Calibri" panose="020F0502020204030204" pitchFamily="34" charset="0"/>
                <a:cs typeface="Arabic Typesetting" panose="03020402040406030203" pitchFamily="66" charset="-78"/>
              </a:rPr>
              <a:t>kopumā zina, cik bīstami var būt lāzeri, ar kuriem tiek veiktas estētiskās medicīnas lāzerprocedūras, un kādu kaitējumu veselībai tie var radīt neprasmīgas pielietošanas gadījumā </a:t>
            </a:r>
            <a:r>
              <a:rPr lang="lv-LV" sz="1100" dirty="0">
                <a:latin typeface="Arial Narrow" panose="020B0606020202030204" pitchFamily="34" charset="0"/>
                <a:ea typeface="Calibri" panose="020F0502020204030204" pitchFamily="34" charset="0"/>
                <a:cs typeface="Arabic Typesetting" panose="03020402040406030203" pitchFamily="66" charset="-78"/>
              </a:rPr>
              <a:t>(apmēram zina/nojauš – 39%, drīzāk labi zina – 23%, ļoti labi zina – 9%), bet 25% norāda, ka nezina.</a:t>
            </a:r>
          </a:p>
          <a:p>
            <a:pPr lvl="0" algn="just">
              <a:lnSpc>
                <a:spcPct val="115000"/>
              </a:lnSpc>
              <a:spcBef>
                <a:spcPts val="264"/>
              </a:spcBef>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Arabic Typesetting" panose="03020402040406030203" pitchFamily="66" charset="-78"/>
              </a:rPr>
              <a:t>Lielākā daļa (84%) </a:t>
            </a:r>
            <a:r>
              <a:rPr lang="lv-LV" sz="1100" dirty="0">
                <a:latin typeface="Arial Narrow" panose="020B0606020202030204" pitchFamily="34" charset="0"/>
                <a:ea typeface="Calibri" panose="020F0502020204030204" pitchFamily="34" charset="0"/>
                <a:cs typeface="Arabic Typesetting" panose="03020402040406030203" pitchFamily="66" charset="-78"/>
              </a:rPr>
              <a:t>respondenšu, kurām kādreiz ir veikta kāda no lāzerprocedūrām un/vai kuras tuvāko gadu laikā apsver iespēju tādu veikt, </a:t>
            </a:r>
            <a:r>
              <a:rPr lang="lv-LV" sz="1100" b="1" dirty="0">
                <a:latin typeface="Arial Narrow" panose="020B0606020202030204" pitchFamily="34" charset="0"/>
                <a:ea typeface="Calibri" panose="020F0502020204030204" pitchFamily="34" charset="0"/>
                <a:cs typeface="Arabic Typesetting" panose="03020402040406030203" pitchFamily="66" charset="-78"/>
              </a:rPr>
              <a:t>uzskata, ka, nepareizi veicot lāzerprocedūru, pakalpojuma saņēmējs var iegūt apdegumus</a:t>
            </a:r>
            <a:r>
              <a:rPr lang="lv-LV" sz="1100" dirty="0">
                <a:latin typeface="Arial Narrow" panose="020B0606020202030204" pitchFamily="34" charset="0"/>
                <a:ea typeface="Calibri" panose="020F0502020204030204" pitchFamily="34" charset="0"/>
                <a:cs typeface="Arabic Typesetting" panose="03020402040406030203" pitchFamily="66" charset="-78"/>
              </a:rPr>
              <a:t>. </a:t>
            </a:r>
            <a:r>
              <a:rPr lang="lv-LV" sz="1100" b="1" dirty="0">
                <a:latin typeface="Arial Narrow" panose="020B0606020202030204" pitchFamily="34" charset="0"/>
                <a:ea typeface="Calibri" panose="020F0502020204030204" pitchFamily="34" charset="0"/>
                <a:cs typeface="Arabic Typesetting" panose="03020402040406030203" pitchFamily="66" charset="-78"/>
              </a:rPr>
              <a:t>Otrs biežāk minētais iespējamais kaitējuma veids ir rētas (69%), </a:t>
            </a:r>
            <a:r>
              <a:rPr lang="lv-LV" sz="1100" dirty="0">
                <a:latin typeface="Arial Narrow" panose="020B0606020202030204" pitchFamily="34" charset="0"/>
                <a:ea typeface="Calibri" panose="020F0502020204030204" pitchFamily="34" charset="0"/>
                <a:cs typeface="Arabic Typesetting" panose="03020402040406030203" pitchFamily="66" charset="-78"/>
              </a:rPr>
              <a:t>pēc tam seko </a:t>
            </a:r>
            <a:r>
              <a:rPr lang="lv-LV" sz="1100" b="1" dirty="0">
                <a:latin typeface="Arial Narrow" panose="020B0606020202030204" pitchFamily="34" charset="0"/>
                <a:ea typeface="Calibri" panose="020F0502020204030204" pitchFamily="34" charset="0"/>
                <a:cs typeface="Arabic Typesetting" panose="03020402040406030203" pitchFamily="66" charset="-78"/>
              </a:rPr>
              <a:t>alerģiskas ādas reakcijas (63%), pastiprināta ādas pigmentācija (57%). </a:t>
            </a:r>
            <a:r>
              <a:rPr lang="lv-LV" sz="1100" dirty="0">
                <a:latin typeface="Arial Narrow" panose="020B0606020202030204" pitchFamily="34" charset="0"/>
                <a:ea typeface="Calibri" panose="020F0502020204030204" pitchFamily="34" charset="0"/>
                <a:cs typeface="Arabic Typesetting" panose="03020402040406030203" pitchFamily="66" charset="-78"/>
              </a:rPr>
              <a:t>Salīdzinoši retāk respondentes norādījušas tādus iespējamos kaitējuma veidus kā ādas pigmentācijas zudums (25%), zemādas asinsvadu sašaurināšanos (20%), ādas pH līmeņa izmaiņas (12%), savukārt 22% uzskata, ka ir iespējami vēl citi kaitējumi. </a:t>
            </a:r>
            <a:r>
              <a:rPr lang="lv-LV" sz="1100" b="1" dirty="0">
                <a:latin typeface="Arial Narrow" panose="020B0606020202030204" pitchFamily="34" charset="0"/>
                <a:ea typeface="Calibri" panose="020F0502020204030204" pitchFamily="34" charset="0"/>
                <a:cs typeface="Arabic Typesetting" panose="03020402040406030203" pitchFamily="66" charset="-78"/>
              </a:rPr>
              <a:t>Novērojams</a:t>
            </a:r>
            <a:r>
              <a:rPr lang="lv-LV" sz="1100" dirty="0">
                <a:latin typeface="Arial Narrow" panose="020B0606020202030204" pitchFamily="34" charset="0"/>
                <a:ea typeface="Calibri" panose="020F0502020204030204" pitchFamily="34" charset="0"/>
                <a:cs typeface="Arabic Typesetting" panose="03020402040406030203" pitchFamily="66" charset="-78"/>
              </a:rPr>
              <a:t>, ka, samazinoties vecumam, palielinās to respondenšu īpatsvars, kuras norādījušas konkrētus kaitējuma veidus. </a:t>
            </a:r>
          </a:p>
          <a:p>
            <a:pPr lvl="0" algn="just">
              <a:lnSpc>
                <a:spcPct val="115000"/>
              </a:lnSpc>
              <a:spcAft>
                <a:spcPts val="264"/>
              </a:spcAft>
              <a:buFont typeface="Symbol" panose="05050102010706020507" pitchFamily="18" charset="2"/>
              <a:buChar char=""/>
            </a:pPr>
            <a:r>
              <a:rPr lang="lv-LV" sz="1100" dirty="0">
                <a:latin typeface="Arial Narrow" panose="020B0606020202030204" pitchFamily="34" charset="0"/>
                <a:ea typeface="Calibri" panose="020F0502020204030204" pitchFamily="34" charset="0"/>
                <a:cs typeface="Arabic Typesetting" panose="03020402040406030203" pitchFamily="66" charset="-78"/>
              </a:rPr>
              <a:t>Domājot par estētiskās medicīnas pakalpojumiem un to saņemšanu, </a:t>
            </a:r>
            <a:r>
              <a:rPr lang="lv-LV" sz="1100" b="1" dirty="0">
                <a:latin typeface="Arial Narrow" panose="020B0606020202030204" pitchFamily="34" charset="0"/>
                <a:ea typeface="Calibri" panose="020F0502020204030204" pitchFamily="34" charset="0"/>
                <a:cs typeface="Arabic Typesetting" panose="03020402040406030203" pitchFamily="66" charset="-78"/>
              </a:rPr>
              <a:t>pārliecinošam vairākumam (95%) </a:t>
            </a:r>
            <a:r>
              <a:rPr lang="lv-LV" sz="1100" dirty="0">
                <a:latin typeface="Arial Narrow" panose="020B0606020202030204" pitchFamily="34" charset="0"/>
                <a:ea typeface="Calibri" panose="020F0502020204030204" pitchFamily="34" charset="0"/>
                <a:cs typeface="Arabic Typesetting" panose="03020402040406030203" pitchFamily="66" charset="-78"/>
              </a:rPr>
              <a:t>respondenšu </a:t>
            </a:r>
            <a:r>
              <a:rPr lang="lv-LV" sz="1100" b="1" dirty="0">
                <a:latin typeface="Arial Narrow" panose="020B0606020202030204" pitchFamily="34" charset="0"/>
                <a:ea typeface="Calibri" panose="020F0502020204030204" pitchFamily="34" charset="0"/>
                <a:cs typeface="Arabic Typesetting" panose="03020402040406030203" pitchFamily="66" charset="-78"/>
              </a:rPr>
              <a:t>kopumā būtu svarīgi, ka iestāde, kurā saņem šos pakalpojumus, būtu oficiāli reģistrēta ārstniecības vai skaistumkopšanas pakalpojumu iestāžu reģistrā </a:t>
            </a:r>
            <a:r>
              <a:rPr lang="lv-LV" sz="1100" dirty="0">
                <a:latin typeface="Arial Narrow" panose="020B0606020202030204" pitchFamily="34" charset="0"/>
                <a:ea typeface="Calibri" panose="020F0502020204030204" pitchFamily="34" charset="0"/>
                <a:cs typeface="Arabic Typesetting" panose="03020402040406030203" pitchFamily="66" charset="-78"/>
              </a:rPr>
              <a:t>(drīzāk svarīgi – 22%, ļoti svarīgi – 73%). Savukārt 4% respondenšu tas kopumā nav svarīgi (drīzāk nebūtu svarīgi – 3%, nemaz nebūtu svarīgi – 1%). Biežāk «drīzāk svarīgi» tas būtu respondentēm, kurām ir pieredze ar kādu no procedūrām.</a:t>
            </a:r>
          </a:p>
          <a:p>
            <a:pPr lvl="0" algn="just">
              <a:lnSpc>
                <a:spcPct val="115000"/>
              </a:lnSpc>
              <a:spcAft>
                <a:spcPts val="264"/>
              </a:spcAft>
              <a:buFont typeface="Symbol" panose="05050102010706020507" pitchFamily="18" charset="2"/>
              <a:buChar char=""/>
            </a:pPr>
            <a:r>
              <a:rPr lang="lv-LV" sz="1100" dirty="0">
                <a:latin typeface="Arial Narrow" panose="020B0606020202030204" pitchFamily="34" charset="0"/>
                <a:ea typeface="Calibri" panose="020F0502020204030204" pitchFamily="34" charset="0"/>
                <a:cs typeface="Arabic Typesetting" panose="03020402040406030203" pitchFamily="66" charset="-78"/>
              </a:rPr>
              <a:t>Domājot par vēlamo samaksas veidu par skaistumkopšanas un estētiskās medicīnas pakalpojumiem, domas respondenšu vidū dalās – </a:t>
            </a:r>
            <a:r>
              <a:rPr lang="lv-LV" sz="1100" b="1" dirty="0">
                <a:latin typeface="Arial Narrow" panose="020B0606020202030204" pitchFamily="34" charset="0"/>
                <a:ea typeface="Calibri" panose="020F0502020204030204" pitchFamily="34" charset="0"/>
                <a:cs typeface="Arabic Typesetting" panose="03020402040406030203" pitchFamily="66" charset="-78"/>
              </a:rPr>
              <a:t>45% norāda, ka labāk izvēlētos samaksu oficiāli ar čeku, taču atlaide netiek piemērota, bet 39% – ka tas būtu atkarīgs no konkrētajiem apstākļiem. </a:t>
            </a:r>
            <a:r>
              <a:rPr lang="lv-LV" sz="1100" dirty="0">
                <a:latin typeface="Arial Narrow" panose="020B0606020202030204" pitchFamily="34" charset="0"/>
                <a:ea typeface="Calibri" panose="020F0502020204030204" pitchFamily="34" charset="0"/>
                <a:cs typeface="Arabic Typesetting" panose="03020402040406030203" pitchFamily="66" charset="-78"/>
              </a:rPr>
              <a:t>Savukārt 13% labāk izvēlētos samaksu bez čeka (skaidrā naudā), saņemot 30% atlaidi. </a:t>
            </a:r>
            <a:r>
              <a:rPr lang="lv-LV" sz="1100" b="1" dirty="0">
                <a:latin typeface="Arial Narrow" panose="020B0606020202030204" pitchFamily="34" charset="0"/>
                <a:ea typeface="Calibri" panose="020F0502020204030204" pitchFamily="34" charset="0"/>
                <a:cs typeface="Arabic Typesetting" panose="03020402040406030203" pitchFamily="66" charset="-78"/>
              </a:rPr>
              <a:t>Novērojams, </a:t>
            </a:r>
            <a:r>
              <a:rPr lang="lv-LV" sz="1100" dirty="0">
                <a:latin typeface="Arial Narrow" panose="020B0606020202030204" pitchFamily="34" charset="0"/>
                <a:ea typeface="Calibri" panose="020F0502020204030204" pitchFamily="34" charset="0"/>
                <a:cs typeface="Arabic Typesetting" panose="03020402040406030203" pitchFamily="66" charset="-78"/>
              </a:rPr>
              <a:t>ka, samazinoties vecumam, palielinās to respondenšu īpatsvars, kuras izvēlētos samaksu oficiāli ar čeku, bez atlaides piemērošanas.</a:t>
            </a:r>
          </a:p>
          <a:p>
            <a:pPr marL="342900" lvl="0" indent="-342900" algn="just">
              <a:lnSpc>
                <a:spcPct val="115000"/>
              </a:lnSpc>
              <a:spcAft>
                <a:spcPts val="264"/>
              </a:spcAft>
              <a:buFont typeface="Symbol" panose="05050102010706020507" pitchFamily="18" charset="2"/>
              <a:buChar char=""/>
            </a:pPr>
            <a:endParaRPr lang="lv-LV"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800"/>
              </a:spcAft>
              <a:buClr>
                <a:srgbClr val="F29724"/>
              </a:buClr>
            </a:pPr>
            <a:endParaRPr lang="en-GB" sz="1100" noProof="1">
              <a:solidFill>
                <a:srgbClr val="FF0000"/>
              </a:solidFill>
              <a:latin typeface="Arial "/>
              <a:cs typeface="Arial" panose="020B0604020202020204" pitchFamily="34" charset="0"/>
            </a:endParaRPr>
          </a:p>
        </p:txBody>
      </p:sp>
    </p:spTree>
    <p:extLst>
      <p:ext uri="{BB962C8B-B14F-4D97-AF65-F5344CB8AC3E}">
        <p14:creationId xmlns:p14="http://schemas.microsoft.com/office/powerpoint/2010/main" val="41713963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5">
            <a:extLst>
              <a:ext uri="{FF2B5EF4-FFF2-40B4-BE49-F238E27FC236}">
                <a16:creationId xmlns:a16="http://schemas.microsoft.com/office/drawing/2014/main" id="{7203AD5F-098A-EB1A-7450-D385B9F4B316}"/>
              </a:ext>
            </a:extLst>
          </p:cNvPr>
          <p:cNvSpPr>
            <a:spLocks noRot="1" noChangeArrowheads="1"/>
          </p:cNvSpPr>
          <p:nvPr/>
        </p:nvSpPr>
        <p:spPr bwMode="auto">
          <a:xfrm>
            <a:off x="0" y="1992"/>
            <a:ext cx="12192000" cy="432048"/>
          </a:xfrm>
          <a:prstGeom prst="rect">
            <a:avLst/>
          </a:prstGeom>
          <a:solidFill>
            <a:srgbClr val="C4BD97"/>
          </a:solidFill>
          <a:ln>
            <a:noFill/>
          </a:ln>
        </p:spPr>
        <p:txBody>
          <a:bodyPr anchor="ctr"/>
          <a:lstStyle/>
          <a:p>
            <a:pPr>
              <a:spcAft>
                <a:spcPct val="30000"/>
              </a:spcAft>
            </a:pPr>
            <a:r>
              <a:rPr lang="lv-LV" altLang="ko-KR" sz="2400" b="1" dirty="0">
                <a:latin typeface="Arial Narrow" panose="020B0606020202030204" pitchFamily="34" charset="0"/>
              </a:rPr>
              <a:t>Aptaujas anketa (1)</a:t>
            </a:r>
            <a:endParaRPr lang="lv-LV" altLang="lv-LV" sz="2400" b="1" dirty="0">
              <a:latin typeface="Arial Narrow" panose="020B0606020202030204" pitchFamily="34" charset="0"/>
            </a:endParaRPr>
          </a:p>
        </p:txBody>
      </p:sp>
      <p:graphicFrame>
        <p:nvGraphicFramePr>
          <p:cNvPr id="8" name="Object 7">
            <a:extLst>
              <a:ext uri="{FF2B5EF4-FFF2-40B4-BE49-F238E27FC236}">
                <a16:creationId xmlns:a16="http://schemas.microsoft.com/office/drawing/2014/main" id="{E52026B3-BAC4-5ECC-1C41-E31EAB6BAD28}"/>
              </a:ext>
            </a:extLst>
          </p:cNvPr>
          <p:cNvGraphicFramePr>
            <a:graphicFrameLocks noChangeAspect="1"/>
          </p:cNvGraphicFramePr>
          <p:nvPr>
            <p:extLst>
              <p:ext uri="{D42A27DB-BD31-4B8C-83A1-F6EECF244321}">
                <p14:modId xmlns:p14="http://schemas.microsoft.com/office/powerpoint/2010/main" val="848253357"/>
              </p:ext>
            </p:extLst>
          </p:nvPr>
        </p:nvGraphicFramePr>
        <p:xfrm>
          <a:off x="257175" y="752475"/>
          <a:ext cx="3648075" cy="5200650"/>
        </p:xfrm>
        <a:graphic>
          <a:graphicData uri="http://schemas.openxmlformats.org/presentationml/2006/ole">
            <mc:AlternateContent xmlns:mc="http://schemas.openxmlformats.org/markup-compatibility/2006">
              <mc:Choice xmlns:v="urn:schemas-microsoft-com:vml" Requires="v">
                <p:oleObj name="Document" r:id="rId3" imgW="6631122" imgH="9443356" progId="Word.Document.12">
                  <p:embed/>
                </p:oleObj>
              </mc:Choice>
              <mc:Fallback>
                <p:oleObj name="Document" r:id="rId3" imgW="6631122" imgH="9443356" progId="Word.Document.12">
                  <p:embed/>
                  <p:pic>
                    <p:nvPicPr>
                      <p:cNvPr id="0" name=""/>
                      <p:cNvPicPr/>
                      <p:nvPr/>
                    </p:nvPicPr>
                    <p:blipFill>
                      <a:blip r:embed="rId4"/>
                      <a:stretch>
                        <a:fillRect/>
                      </a:stretch>
                    </p:blipFill>
                    <p:spPr>
                      <a:xfrm>
                        <a:off x="257175" y="752475"/>
                        <a:ext cx="3648075" cy="52006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CFDA070-957C-EADD-760A-9805C9BFB999}"/>
              </a:ext>
            </a:extLst>
          </p:cNvPr>
          <p:cNvGraphicFramePr>
            <a:graphicFrameLocks noChangeAspect="1"/>
          </p:cNvGraphicFramePr>
          <p:nvPr>
            <p:extLst>
              <p:ext uri="{D42A27DB-BD31-4B8C-83A1-F6EECF244321}">
                <p14:modId xmlns:p14="http://schemas.microsoft.com/office/powerpoint/2010/main" val="4075733763"/>
              </p:ext>
            </p:extLst>
          </p:nvPr>
        </p:nvGraphicFramePr>
        <p:xfrm>
          <a:off x="4152900" y="752475"/>
          <a:ext cx="3648075" cy="5200650"/>
        </p:xfrm>
        <a:graphic>
          <a:graphicData uri="http://schemas.openxmlformats.org/presentationml/2006/ole">
            <mc:AlternateContent xmlns:mc="http://schemas.openxmlformats.org/markup-compatibility/2006">
              <mc:Choice xmlns:v="urn:schemas-microsoft-com:vml" Requires="v">
                <p:oleObj name="Document" r:id="rId5" imgW="6631122" imgH="9445153" progId="Word.Document.12">
                  <p:embed/>
                </p:oleObj>
              </mc:Choice>
              <mc:Fallback>
                <p:oleObj name="Document" r:id="rId5" imgW="6631122" imgH="9445153" progId="Word.Document.12">
                  <p:embed/>
                  <p:pic>
                    <p:nvPicPr>
                      <p:cNvPr id="8" name="Object 7">
                        <a:extLst>
                          <a:ext uri="{FF2B5EF4-FFF2-40B4-BE49-F238E27FC236}">
                            <a16:creationId xmlns:a16="http://schemas.microsoft.com/office/drawing/2014/main" id="{E52026B3-BAC4-5ECC-1C41-E31EAB6BAD28}"/>
                          </a:ext>
                        </a:extLst>
                      </p:cNvPr>
                      <p:cNvPicPr/>
                      <p:nvPr/>
                    </p:nvPicPr>
                    <p:blipFill>
                      <a:blip r:embed="rId6"/>
                      <a:stretch>
                        <a:fillRect/>
                      </a:stretch>
                    </p:blipFill>
                    <p:spPr>
                      <a:xfrm>
                        <a:off x="4152900" y="752475"/>
                        <a:ext cx="3648075" cy="52006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66CB22-571C-337C-AA8C-DF73598CADC1}"/>
              </a:ext>
            </a:extLst>
          </p:cNvPr>
          <p:cNvGraphicFramePr>
            <a:graphicFrameLocks noChangeAspect="1"/>
          </p:cNvGraphicFramePr>
          <p:nvPr>
            <p:extLst>
              <p:ext uri="{D42A27DB-BD31-4B8C-83A1-F6EECF244321}">
                <p14:modId xmlns:p14="http://schemas.microsoft.com/office/powerpoint/2010/main" val="3360414286"/>
              </p:ext>
            </p:extLst>
          </p:nvPr>
        </p:nvGraphicFramePr>
        <p:xfrm>
          <a:off x="8039099" y="762000"/>
          <a:ext cx="3649312" cy="5202000"/>
        </p:xfrm>
        <a:graphic>
          <a:graphicData uri="http://schemas.openxmlformats.org/presentationml/2006/ole">
            <mc:AlternateContent xmlns:mc="http://schemas.openxmlformats.org/markup-compatibility/2006">
              <mc:Choice xmlns:v="urn:schemas-microsoft-com:vml" Requires="v">
                <p:oleObj name="Document" r:id="rId7" imgW="6631122" imgH="9448029" progId="Word.Document.12">
                  <p:embed/>
                </p:oleObj>
              </mc:Choice>
              <mc:Fallback>
                <p:oleObj name="Document" r:id="rId7" imgW="6631122" imgH="9448029" progId="Word.Document.12">
                  <p:embed/>
                  <p:pic>
                    <p:nvPicPr>
                      <p:cNvPr id="9" name="Object 8">
                        <a:extLst>
                          <a:ext uri="{FF2B5EF4-FFF2-40B4-BE49-F238E27FC236}">
                            <a16:creationId xmlns:a16="http://schemas.microsoft.com/office/drawing/2014/main" id="{ACFDA070-957C-EADD-760A-9805C9BFB999}"/>
                          </a:ext>
                        </a:extLst>
                      </p:cNvPr>
                      <p:cNvPicPr/>
                      <p:nvPr/>
                    </p:nvPicPr>
                    <p:blipFill>
                      <a:blip r:embed="rId8"/>
                      <a:stretch>
                        <a:fillRect/>
                      </a:stretch>
                    </p:blipFill>
                    <p:spPr>
                      <a:xfrm>
                        <a:off x="8039099" y="762000"/>
                        <a:ext cx="3649312" cy="5202000"/>
                      </a:xfrm>
                      <a:prstGeom prst="rect">
                        <a:avLst/>
                      </a:prstGeom>
                    </p:spPr>
                  </p:pic>
                </p:oleObj>
              </mc:Fallback>
            </mc:AlternateContent>
          </a:graphicData>
        </a:graphic>
      </p:graphicFrame>
    </p:spTree>
    <p:extLst>
      <p:ext uri="{BB962C8B-B14F-4D97-AF65-F5344CB8AC3E}">
        <p14:creationId xmlns:p14="http://schemas.microsoft.com/office/powerpoint/2010/main" val="500586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5">
            <a:extLst>
              <a:ext uri="{FF2B5EF4-FFF2-40B4-BE49-F238E27FC236}">
                <a16:creationId xmlns:a16="http://schemas.microsoft.com/office/drawing/2014/main" id="{7203AD5F-098A-EB1A-7450-D385B9F4B316}"/>
              </a:ext>
            </a:extLst>
          </p:cNvPr>
          <p:cNvSpPr>
            <a:spLocks noRot="1" noChangeArrowheads="1"/>
          </p:cNvSpPr>
          <p:nvPr/>
        </p:nvSpPr>
        <p:spPr bwMode="auto">
          <a:xfrm>
            <a:off x="0" y="1992"/>
            <a:ext cx="12192000" cy="432048"/>
          </a:xfrm>
          <a:prstGeom prst="rect">
            <a:avLst/>
          </a:prstGeom>
          <a:solidFill>
            <a:srgbClr val="C4BD97"/>
          </a:solidFill>
          <a:ln>
            <a:noFill/>
          </a:ln>
        </p:spPr>
        <p:txBody>
          <a:bodyPr anchor="ctr"/>
          <a:lstStyle/>
          <a:p>
            <a:pPr>
              <a:spcAft>
                <a:spcPct val="30000"/>
              </a:spcAft>
            </a:pPr>
            <a:r>
              <a:rPr lang="lv-LV" altLang="ko-KR" sz="2400" b="1" dirty="0">
                <a:latin typeface="Arial Narrow" panose="020B0606020202030204" pitchFamily="34" charset="0"/>
              </a:rPr>
              <a:t>Aptaujas anketa (2)</a:t>
            </a:r>
            <a:endParaRPr lang="lv-LV" altLang="lv-LV" sz="2400" b="1" dirty="0">
              <a:latin typeface="Arial Narrow" panose="020B0606020202030204" pitchFamily="34" charset="0"/>
            </a:endParaRPr>
          </a:p>
        </p:txBody>
      </p:sp>
      <p:graphicFrame>
        <p:nvGraphicFramePr>
          <p:cNvPr id="2" name="Object 1">
            <a:extLst>
              <a:ext uri="{FF2B5EF4-FFF2-40B4-BE49-F238E27FC236}">
                <a16:creationId xmlns:a16="http://schemas.microsoft.com/office/drawing/2014/main" id="{1BFFCC7F-013C-FD55-479D-42BA447874E5}"/>
              </a:ext>
            </a:extLst>
          </p:cNvPr>
          <p:cNvGraphicFramePr>
            <a:graphicFrameLocks noChangeAspect="1"/>
          </p:cNvGraphicFramePr>
          <p:nvPr>
            <p:extLst>
              <p:ext uri="{D42A27DB-BD31-4B8C-83A1-F6EECF244321}">
                <p14:modId xmlns:p14="http://schemas.microsoft.com/office/powerpoint/2010/main" val="1710688755"/>
              </p:ext>
            </p:extLst>
          </p:nvPr>
        </p:nvGraphicFramePr>
        <p:xfrm>
          <a:off x="266700" y="762000"/>
          <a:ext cx="3649164" cy="5202000"/>
        </p:xfrm>
        <a:graphic>
          <a:graphicData uri="http://schemas.openxmlformats.org/presentationml/2006/ole">
            <mc:AlternateContent xmlns:mc="http://schemas.openxmlformats.org/markup-compatibility/2006">
              <mc:Choice xmlns:v="urn:schemas-microsoft-com:vml" Requires="v">
                <p:oleObj name="Document" r:id="rId3" imgW="6631122" imgH="9445153" progId="Word.Document.12">
                  <p:embed/>
                </p:oleObj>
              </mc:Choice>
              <mc:Fallback>
                <p:oleObj name="Document" r:id="rId3" imgW="6631122" imgH="9445153" progId="Word.Document.12">
                  <p:embed/>
                  <p:pic>
                    <p:nvPicPr>
                      <p:cNvPr id="8" name="Object 7">
                        <a:extLst>
                          <a:ext uri="{FF2B5EF4-FFF2-40B4-BE49-F238E27FC236}">
                            <a16:creationId xmlns:a16="http://schemas.microsoft.com/office/drawing/2014/main" id="{E52026B3-BAC4-5ECC-1C41-E31EAB6BAD28}"/>
                          </a:ext>
                        </a:extLst>
                      </p:cNvPr>
                      <p:cNvPicPr/>
                      <p:nvPr/>
                    </p:nvPicPr>
                    <p:blipFill>
                      <a:blip r:embed="rId4"/>
                      <a:stretch>
                        <a:fillRect/>
                      </a:stretch>
                    </p:blipFill>
                    <p:spPr>
                      <a:xfrm>
                        <a:off x="266700" y="762000"/>
                        <a:ext cx="3649164" cy="5202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E27587B-255E-4462-F8C5-1FC6A6F7968D}"/>
              </a:ext>
            </a:extLst>
          </p:cNvPr>
          <p:cNvGraphicFramePr>
            <a:graphicFrameLocks noChangeAspect="1"/>
          </p:cNvGraphicFramePr>
          <p:nvPr>
            <p:extLst>
              <p:ext uri="{D42A27DB-BD31-4B8C-83A1-F6EECF244321}">
                <p14:modId xmlns:p14="http://schemas.microsoft.com/office/powerpoint/2010/main" val="122862150"/>
              </p:ext>
            </p:extLst>
          </p:nvPr>
        </p:nvGraphicFramePr>
        <p:xfrm>
          <a:off x="4151785" y="762001"/>
          <a:ext cx="3636000" cy="5137015"/>
        </p:xfrm>
        <a:graphic>
          <a:graphicData uri="http://schemas.openxmlformats.org/presentationml/2006/ole">
            <mc:AlternateContent xmlns:mc="http://schemas.openxmlformats.org/markup-compatibility/2006">
              <mc:Choice xmlns:v="urn:schemas-microsoft-com:vml" Requires="v">
                <p:oleObj name="Document" r:id="rId5" imgW="6647480" imgH="9380423" progId="Word.Document.12">
                  <p:embed/>
                </p:oleObj>
              </mc:Choice>
              <mc:Fallback>
                <p:oleObj name="Document" r:id="rId5" imgW="6647480" imgH="9380423" progId="Word.Document.12">
                  <p:embed/>
                  <p:pic>
                    <p:nvPicPr>
                      <p:cNvPr id="0" name=""/>
                      <p:cNvPicPr/>
                      <p:nvPr/>
                    </p:nvPicPr>
                    <p:blipFill>
                      <a:blip r:embed="rId6"/>
                      <a:stretch>
                        <a:fillRect/>
                      </a:stretch>
                    </p:blipFill>
                    <p:spPr>
                      <a:xfrm>
                        <a:off x="4151785" y="762001"/>
                        <a:ext cx="3636000" cy="5137015"/>
                      </a:xfrm>
                      <a:prstGeom prst="rect">
                        <a:avLst/>
                      </a:prstGeom>
                      <a:ln>
                        <a:noFill/>
                      </a:ln>
                    </p:spPr>
                  </p:pic>
                </p:oleObj>
              </mc:Fallback>
            </mc:AlternateContent>
          </a:graphicData>
        </a:graphic>
      </p:graphicFrame>
    </p:spTree>
    <p:extLst>
      <p:ext uri="{BB962C8B-B14F-4D97-AF65-F5344CB8AC3E}">
        <p14:creationId xmlns:p14="http://schemas.microsoft.com/office/powerpoint/2010/main" val="758954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551385" y="743941"/>
            <a:ext cx="11089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latinLnBrk="0" hangingPunct="0">
              <a:lnSpc>
                <a:spcPct val="100000"/>
              </a:lnSpc>
              <a:buFontTx/>
              <a:buNone/>
            </a:pPr>
            <a:r>
              <a:rPr lang="en-GB" altLang="lv-LV" sz="1400" noProof="1">
                <a:latin typeface="Arial Narrow" panose="020B0606020202030204" pitchFamily="34" charset="0"/>
                <a:cs typeface="Arial" panose="020B0604020202020204" pitchFamily="34" charset="0"/>
              </a:rPr>
              <a:t>Pētījuma rezultātos vienmēr pastāv zināma </a:t>
            </a:r>
            <a:r>
              <a:rPr lang="en-GB" altLang="lv-LV" sz="1400" i="1" noProof="1">
                <a:latin typeface="Arial Narrow" panose="020B0606020202030204" pitchFamily="34" charset="0"/>
                <a:cs typeface="Arial" panose="020B0604020202020204" pitchFamily="34" charset="0"/>
              </a:rPr>
              <a:t>statistiskās kļūdas</a:t>
            </a:r>
            <a:r>
              <a:rPr lang="en-GB" altLang="lv-LV" sz="1400" noProof="1">
                <a:latin typeface="Arial Narrow" panose="020B0606020202030204" pitchFamily="34" charset="0"/>
                <a:cs typeface="Arial" panose="020B0604020202020204" pitchFamily="34" charset="0"/>
              </a:rPr>
              <a:t> varbūtība. Analizējot un interpretējot pētījumā iegūtos rezultātus, to vajadzētu ņemt vērā. </a:t>
            </a:r>
            <a:br>
              <a:rPr lang="lv-LV" altLang="lv-LV" sz="1400" noProof="1">
                <a:latin typeface="Arial Narrow" panose="020B0606020202030204" pitchFamily="34" charset="0"/>
                <a:cs typeface="Arial" panose="020B0604020202020204" pitchFamily="34" charset="0"/>
              </a:rPr>
            </a:br>
            <a:r>
              <a:rPr lang="en-GB" altLang="lv-LV" sz="1400" noProof="1">
                <a:latin typeface="Arial Narrow" panose="020B0606020202030204" pitchFamily="34" charset="0"/>
                <a:cs typeface="Arial" panose="020B0604020202020204" pitchFamily="34" charset="0"/>
              </a:rPr>
              <a:t>Tās atšķirības, kuras iekļaujas statistiskās kļūdas robežās jeb ir mazākas par to, var uzskatīt par </a:t>
            </a:r>
            <a:r>
              <a:rPr lang="en-GB" altLang="lv-LV" sz="1400" i="1" noProof="1">
                <a:latin typeface="Arial Narrow" panose="020B0606020202030204" pitchFamily="34" charset="0"/>
                <a:cs typeface="Arial" panose="020B0604020202020204" pitchFamily="34" charset="0"/>
              </a:rPr>
              <a:t>nenozīmīgām. </a:t>
            </a:r>
            <a:endParaRPr lang="en-GB" altLang="lv-LV" sz="1400" noProof="1">
              <a:latin typeface="Arial Narrow" panose="020B0606020202030204" pitchFamily="34" charset="0"/>
              <a:cs typeface="Arial" panose="020B0604020202020204" pitchFamily="34" charset="0"/>
            </a:endParaRPr>
          </a:p>
        </p:txBody>
      </p:sp>
      <p:sp>
        <p:nvSpPr>
          <p:cNvPr id="5" name="Rectangle 6"/>
          <p:cNvSpPr>
            <a:spLocks noChangeArrowheads="1"/>
          </p:cNvSpPr>
          <p:nvPr/>
        </p:nvSpPr>
        <p:spPr bwMode="auto">
          <a:xfrm>
            <a:off x="551385" y="5805264"/>
            <a:ext cx="110892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latinLnBrk="0" hangingPunct="0">
              <a:lnSpc>
                <a:spcPct val="100000"/>
              </a:lnSpc>
              <a:buFontTx/>
              <a:buNone/>
            </a:pPr>
            <a:r>
              <a:rPr lang="en-GB" altLang="lv-LV" sz="1400" noProof="1">
                <a:latin typeface="Arial Narrow" panose="020B0606020202030204" pitchFamily="34" charset="0"/>
                <a:cs typeface="Arial" panose="020B0604020202020204" pitchFamily="34" charset="0"/>
              </a:rPr>
              <a:t>Lai noteiktu statistisko mērījuma kļūdu, ir jāzina respondentu skaits attiecīgajā grupā un rezultāts procentos. </a:t>
            </a:r>
            <a:br>
              <a:rPr lang="lv-LV" altLang="lv-LV" sz="1400" noProof="1">
                <a:latin typeface="Arial Narrow" panose="020B0606020202030204" pitchFamily="34" charset="0"/>
                <a:cs typeface="Arial" panose="020B0604020202020204" pitchFamily="34" charset="0"/>
              </a:rPr>
            </a:br>
            <a:r>
              <a:rPr lang="en-GB" altLang="lv-LV" sz="1400" noProof="1">
                <a:latin typeface="Arial Narrow" panose="020B0606020202030204" pitchFamily="34" charset="0"/>
                <a:cs typeface="Arial" panose="020B0604020202020204" pitchFamily="34" charset="0"/>
              </a:rPr>
              <a:t>Izmantojot šos lielumus, tabulas attiecīgajā iedaļā var atrast statistiskās mērījuma kļūdas robežas +/- procentos ar </a:t>
            </a:r>
            <a:r>
              <a:rPr lang="en-GB" altLang="lv-LV" sz="1400" b="1" noProof="1">
                <a:latin typeface="Arial Narrow" panose="020B0606020202030204" pitchFamily="34" charset="0"/>
                <a:cs typeface="Arial" panose="020B0604020202020204" pitchFamily="34" charset="0"/>
              </a:rPr>
              <a:t>95% varbūtību.</a:t>
            </a:r>
          </a:p>
        </p:txBody>
      </p:sp>
      <p:graphicFrame>
        <p:nvGraphicFramePr>
          <p:cNvPr id="6" name="Group 6"/>
          <p:cNvGraphicFramePr>
            <a:graphicFrameLocks noGrp="1"/>
          </p:cNvGraphicFramePr>
          <p:nvPr>
            <p:extLst>
              <p:ext uri="{D42A27DB-BD31-4B8C-83A1-F6EECF244321}">
                <p14:modId xmlns:p14="http://schemas.microsoft.com/office/powerpoint/2010/main" val="489888625"/>
              </p:ext>
            </p:extLst>
          </p:nvPr>
        </p:nvGraphicFramePr>
        <p:xfrm>
          <a:off x="1811099" y="1772816"/>
          <a:ext cx="8569803" cy="3774917"/>
        </p:xfrm>
        <a:graphic>
          <a:graphicData uri="http://schemas.openxmlformats.org/drawingml/2006/table">
            <a:tbl>
              <a:tblPr>
                <a:tableStyleId>{9DCAF9ED-07DC-4A11-8D7F-57B35C25682E}</a:tableStyleId>
              </a:tblPr>
              <a:tblGrid>
                <a:gridCol w="1076538">
                  <a:extLst>
                    <a:ext uri="{9D8B030D-6E8A-4147-A177-3AD203B41FA5}">
                      <a16:colId xmlns:a16="http://schemas.microsoft.com/office/drawing/2014/main" val="20000"/>
                    </a:ext>
                  </a:extLst>
                </a:gridCol>
                <a:gridCol w="576405">
                  <a:extLst>
                    <a:ext uri="{9D8B030D-6E8A-4147-A177-3AD203B41FA5}">
                      <a16:colId xmlns:a16="http://schemas.microsoft.com/office/drawing/2014/main" val="20001"/>
                    </a:ext>
                  </a:extLst>
                </a:gridCol>
                <a:gridCol w="576405">
                  <a:extLst>
                    <a:ext uri="{9D8B030D-6E8A-4147-A177-3AD203B41FA5}">
                      <a16:colId xmlns:a16="http://schemas.microsoft.com/office/drawing/2014/main" val="20002"/>
                    </a:ext>
                  </a:extLst>
                </a:gridCol>
                <a:gridCol w="576405">
                  <a:extLst>
                    <a:ext uri="{9D8B030D-6E8A-4147-A177-3AD203B41FA5}">
                      <a16:colId xmlns:a16="http://schemas.microsoft.com/office/drawing/2014/main" val="20003"/>
                    </a:ext>
                  </a:extLst>
                </a:gridCol>
                <a:gridCol w="576405">
                  <a:extLst>
                    <a:ext uri="{9D8B030D-6E8A-4147-A177-3AD203B41FA5}">
                      <a16:colId xmlns:a16="http://schemas.microsoft.com/office/drawing/2014/main" val="20004"/>
                    </a:ext>
                  </a:extLst>
                </a:gridCol>
                <a:gridCol w="576405">
                  <a:extLst>
                    <a:ext uri="{9D8B030D-6E8A-4147-A177-3AD203B41FA5}">
                      <a16:colId xmlns:a16="http://schemas.microsoft.com/office/drawing/2014/main" val="20005"/>
                    </a:ext>
                  </a:extLst>
                </a:gridCol>
                <a:gridCol w="576405">
                  <a:extLst>
                    <a:ext uri="{9D8B030D-6E8A-4147-A177-3AD203B41FA5}">
                      <a16:colId xmlns:a16="http://schemas.microsoft.com/office/drawing/2014/main" val="20006"/>
                    </a:ext>
                  </a:extLst>
                </a:gridCol>
                <a:gridCol w="576405">
                  <a:extLst>
                    <a:ext uri="{9D8B030D-6E8A-4147-A177-3AD203B41FA5}">
                      <a16:colId xmlns:a16="http://schemas.microsoft.com/office/drawing/2014/main" val="20007"/>
                    </a:ext>
                  </a:extLst>
                </a:gridCol>
                <a:gridCol w="576405">
                  <a:extLst>
                    <a:ext uri="{9D8B030D-6E8A-4147-A177-3AD203B41FA5}">
                      <a16:colId xmlns:a16="http://schemas.microsoft.com/office/drawing/2014/main" val="20008"/>
                    </a:ext>
                  </a:extLst>
                </a:gridCol>
                <a:gridCol w="576405">
                  <a:extLst>
                    <a:ext uri="{9D8B030D-6E8A-4147-A177-3AD203B41FA5}">
                      <a16:colId xmlns:a16="http://schemas.microsoft.com/office/drawing/2014/main" val="20009"/>
                    </a:ext>
                  </a:extLst>
                </a:gridCol>
                <a:gridCol w="576405">
                  <a:extLst>
                    <a:ext uri="{9D8B030D-6E8A-4147-A177-3AD203B41FA5}">
                      <a16:colId xmlns:a16="http://schemas.microsoft.com/office/drawing/2014/main" val="20010"/>
                    </a:ext>
                  </a:extLst>
                </a:gridCol>
                <a:gridCol w="576405">
                  <a:extLst>
                    <a:ext uri="{9D8B030D-6E8A-4147-A177-3AD203B41FA5}">
                      <a16:colId xmlns:a16="http://schemas.microsoft.com/office/drawing/2014/main" val="20011"/>
                    </a:ext>
                  </a:extLst>
                </a:gridCol>
                <a:gridCol w="576405">
                  <a:extLst>
                    <a:ext uri="{9D8B030D-6E8A-4147-A177-3AD203B41FA5}">
                      <a16:colId xmlns:a16="http://schemas.microsoft.com/office/drawing/2014/main" val="20012"/>
                    </a:ext>
                  </a:extLst>
                </a:gridCol>
                <a:gridCol w="576405">
                  <a:extLst>
                    <a:ext uri="{9D8B030D-6E8A-4147-A177-3AD203B41FA5}">
                      <a16:colId xmlns:a16="http://schemas.microsoft.com/office/drawing/2014/main" val="20013"/>
                    </a:ext>
                  </a:extLst>
                </a:gridCol>
              </a:tblGrid>
              <a:tr h="428750">
                <a:tc rowSpan="2">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endParaRPr kumimoji="0" lang="en-GB" altLang="lv-LV" sz="1000" u="none" strike="noStrike" cap="none" normalizeH="0" baseline="0" noProof="1">
                        <a:ln>
                          <a:noFill/>
                        </a:ln>
                        <a:effectLst/>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GB" altLang="lv-LV" sz="1000" u="none" strike="noStrike" cap="none" normalizeH="0" baseline="0" noProof="1">
                          <a:ln>
                            <a:noFill/>
                          </a:ln>
                          <a:effectLst/>
                        </a:rPr>
                        <a:t>Atbilžu sadalījums</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GB" altLang="lv-LV" sz="1000" u="none" strike="noStrike" cap="none" normalizeH="0" baseline="0" noProof="1">
                          <a:ln>
                            <a:noFill/>
                          </a:ln>
                          <a:effectLst/>
                        </a:rPr>
                        <a:t>%</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gridSpan="13">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Respondentu skaits (bāze)</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Arial" panose="020B0604020202020204" pitchFamily="34" charset="0"/>
                        <a:buNone/>
                        <a:tabLst/>
                      </a:pPr>
                      <a:r>
                        <a:rPr kumimoji="0" lang="en-GB" altLang="lv-LV" sz="1000" u="none" strike="noStrike" cap="none" normalizeH="0" baseline="0" noProof="1">
                          <a:ln>
                            <a:noFill/>
                          </a:ln>
                          <a:effectLst/>
                        </a:rPr>
                        <a:t>N=</a:t>
                      </a:r>
                      <a:endParaRPr kumimoji="0" lang="en-GB" altLang="lv-LV" sz="1000" u="none" strike="noStrike" cap="none" normalizeH="0" baseline="0" noProof="1">
                        <a:ln>
                          <a:noFill/>
                        </a:ln>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147314">
                <a:tc vMerge="1">
                  <a:txBody>
                    <a:bodyPr/>
                    <a:lstStyle/>
                    <a:p>
                      <a:endParaRPr lang="lv-LV"/>
                    </a:p>
                  </a:txBody>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50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75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100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200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300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400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500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600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700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800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900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1000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1100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1"/>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1 vai 99</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2"/>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2 vai 98</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0,8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3"/>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4 vai 96</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4"/>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6 vai 94</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5"/>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8 vai 92</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7,5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6"/>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10 vai 90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8,3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7"/>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12 vai 88</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7,4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8"/>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15 vai 85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8,0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7,0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09"/>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18 vai 82</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8,7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7,5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0"/>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20 vai 80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11,1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7,8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1"/>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22 vai 78</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11,5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8,1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2"/>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25 vai 75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12,0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8,5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3"/>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28 vai 72</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12,5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8,8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4"/>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30 vai 70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5"/>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32 vai 68</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6"/>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35 vai 65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10,8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3,0</a:t>
                      </a:r>
                      <a:endParaRPr kumimoji="0" lang="en-GB" altLang="lv-LV" sz="1000" b="0" i="0" u="none" strike="noStrike" cap="none" normalizeH="0" baseline="0" noProof="1">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7"/>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40 vai 60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13,6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11,1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3,2</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8"/>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45 vai 55</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13,8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11,3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5,6</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3,1</a:t>
                      </a:r>
                      <a:endParaRPr kumimoji="0" lang="en-GB" altLang="lv-LV" sz="1000" b="1" i="0" u="none" strike="noStrike" cap="none" normalizeH="0" baseline="0" noProof="1">
                        <a:ln>
                          <a:noFill/>
                        </a:ln>
                        <a:solidFill>
                          <a:srgbClr val="FF0000"/>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2,9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19"/>
                  </a:ext>
                </a:extLst>
              </a:tr>
              <a:tr h="168093">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b="1" u="none" strike="noStrike" cap="none" normalizeH="0" baseline="0" noProof="1">
                          <a:ln>
                            <a:noFill/>
                          </a:ln>
                          <a:effectLst/>
                        </a:rPr>
                        <a:t>50 vai 50</a:t>
                      </a:r>
                      <a:endParaRPr kumimoji="0" lang="en-GB" altLang="lv-LV" sz="1000" b="1"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13,9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11,3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9,8</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6,9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5,7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4,9</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4,4</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4,0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3,7</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3,5</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3,3</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3,1</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lvl1pPr>
                        <a:spcBef>
                          <a:spcPct val="20000"/>
                        </a:spcBef>
                        <a:buClr>
                          <a:schemeClr val="hlink"/>
                        </a:buClr>
                        <a:buSzPct val="80000"/>
                        <a:defRPr sz="2800">
                          <a:solidFill>
                            <a:schemeClr val="tx1"/>
                          </a:solidFill>
                          <a:effectLst>
                            <a:outerShdw blurRad="38100" dist="38100" dir="2700000" algn="tl">
                              <a:srgbClr val="C0C0C0"/>
                            </a:outerShdw>
                          </a:effectLst>
                          <a:latin typeface="Tahoma" panose="020B0604030504040204" pitchFamily="34" charset="0"/>
                        </a:defRPr>
                      </a:lvl1pPr>
                      <a:lvl2pPr marL="742950" indent="-285750">
                        <a:spcBef>
                          <a:spcPct val="20000"/>
                        </a:spcBef>
                        <a:buClr>
                          <a:schemeClr val="folHlink"/>
                        </a:buClr>
                        <a:buFont typeface="Wingdings" panose="05000000000000000000" pitchFamily="2" charset="2"/>
                        <a:defRPr sz="2400">
                          <a:solidFill>
                            <a:schemeClr val="tx1"/>
                          </a:solidFill>
                          <a:effectLst>
                            <a:outerShdw blurRad="38100" dist="38100" dir="2700000" algn="tl">
                              <a:srgbClr val="C0C0C0"/>
                            </a:outerShdw>
                          </a:effectLst>
                          <a:latin typeface="Tahoma" panose="020B0604030504040204" pitchFamily="34" charset="0"/>
                        </a:defRPr>
                      </a:lvl2pPr>
                      <a:lvl3pPr marL="1143000" indent="-228600">
                        <a:spcBef>
                          <a:spcPct val="20000"/>
                        </a:spcBef>
                        <a:buClr>
                          <a:schemeClr val="hlink"/>
                        </a:buClr>
                        <a:buSzPct val="80000"/>
                        <a:defRPr sz="2000">
                          <a:solidFill>
                            <a:schemeClr val="tx1"/>
                          </a:solidFill>
                          <a:effectLst>
                            <a:outerShdw blurRad="38100" dist="38100" dir="2700000" algn="tl">
                              <a:srgbClr val="C0C0C0"/>
                            </a:outerShdw>
                          </a:effectLst>
                          <a:latin typeface="Tahoma" panose="020B0604030504040204" pitchFamily="34" charset="0"/>
                        </a:defRPr>
                      </a:lvl3pPr>
                      <a:lvl4pPr marL="1600200" indent="-228600">
                        <a:spcBef>
                          <a:spcPct val="20000"/>
                        </a:spcBef>
                        <a:buClr>
                          <a:schemeClr val="fo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4pPr>
                      <a:lvl5pPr marL="2057400" indent="-228600">
                        <a:spcBef>
                          <a:spcPct val="20000"/>
                        </a:spcBef>
                        <a:buClr>
                          <a:schemeClr val="hlink"/>
                        </a:buClr>
                        <a:buSzPct val="80000"/>
                        <a:defRPr>
                          <a:solidFill>
                            <a:schemeClr val="tx1"/>
                          </a:solidFill>
                          <a:effectLst>
                            <a:outerShdw blurRad="38100" dist="38100" dir="2700000" algn="tl">
                              <a:srgbClr val="C0C0C0"/>
                            </a:outerShdw>
                          </a:effectLst>
                          <a:latin typeface="Tahoma" panose="020B0604030504040204" pitchFamily="34" charset="0"/>
                        </a:defRPr>
                      </a:lvl5pPr>
                      <a:lvl6pPr marL="25146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6pPr>
                      <a:lvl7pPr marL="29718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7pPr>
                      <a:lvl8pPr marL="34290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8pPr>
                      <a:lvl9pPr marL="3886200" indent="-228600" fontAlgn="base">
                        <a:spcBef>
                          <a:spcPct val="20000"/>
                        </a:spcBef>
                        <a:spcAft>
                          <a:spcPct val="0"/>
                        </a:spcAft>
                        <a:buClr>
                          <a:schemeClr val="hlink"/>
                        </a:buClr>
                        <a:buSzPct val="80000"/>
                        <a:buFont typeface="Arial" panose="020B0604020202020204" pitchFamily="34" charset="0"/>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1"/>
                        </a:buClr>
                        <a:buSzPct val="80000"/>
                        <a:buFontTx/>
                        <a:buNone/>
                        <a:tabLst/>
                      </a:pPr>
                      <a:r>
                        <a:rPr kumimoji="0" lang="en-GB" altLang="lv-LV" sz="1000" u="none" strike="noStrike" cap="none" normalizeH="0" baseline="0" noProof="1">
                          <a:ln>
                            <a:noFill/>
                          </a:ln>
                          <a:effectLst/>
                        </a:rPr>
                        <a:t>3,0</a:t>
                      </a:r>
                      <a:endParaRPr kumimoji="0" lang="en-GB" altLang="lv-LV" sz="1000" b="0" i="0" u="none" strike="noStrike" cap="none" normalizeH="0" baseline="0" noProof="1">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10020"/>
                  </a:ext>
                </a:extLst>
              </a:tr>
            </a:tbl>
          </a:graphicData>
        </a:graphic>
      </p:graphicFrame>
      <p:sp>
        <p:nvSpPr>
          <p:cNvPr id="7"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0"/>
            <a:ext cx="12192000" cy="432048"/>
          </a:xfrm>
          <a:prstGeom prst="rect">
            <a:avLst/>
          </a:prstGeom>
          <a:solidFill>
            <a:srgbClr val="C4BD97"/>
          </a:solidFill>
          <a:ln>
            <a:noFill/>
          </a:ln>
        </p:spPr>
        <p:txBody>
          <a:bodyPr anchor="ctr"/>
          <a:lstStyle/>
          <a:p>
            <a:pPr>
              <a:spcAft>
                <a:spcPct val="30000"/>
              </a:spcAft>
            </a:pPr>
            <a:r>
              <a:rPr lang="en-GB" altLang="ko-KR" sz="2400" b="1" noProof="1">
                <a:latin typeface="Arial Narrow" panose="020B0606020202030204" pitchFamily="34" charset="0"/>
              </a:rPr>
              <a:t>Statistiskās kļūdas novērtēšanas tabula</a:t>
            </a:r>
            <a:endParaRPr lang="en-GB" altLang="lv-LV" sz="2400" b="1" noProof="1">
              <a:latin typeface="Arial Narrow" panose="020B0606020202030204" pitchFamily="34" charset="0"/>
            </a:endParaRPr>
          </a:p>
        </p:txBody>
      </p:sp>
      <p:sp>
        <p:nvSpPr>
          <p:cNvPr id="8" name="Text Box 1929">
            <a:extLst>
              <a:ext uri="{FF2B5EF4-FFF2-40B4-BE49-F238E27FC236}">
                <a16:creationId xmlns:a16="http://schemas.microsoft.com/office/drawing/2014/main" id="{2D1F54D4-BFD8-4A63-956E-0E680D413223}"/>
              </a:ext>
            </a:extLst>
          </p:cNvPr>
          <p:cNvSpPr txBox="1">
            <a:spLocks noChangeArrowheads="1"/>
          </p:cNvSpPr>
          <p:nvPr/>
        </p:nvSpPr>
        <p:spPr bwMode="auto">
          <a:xfrm>
            <a:off x="2171566" y="1374884"/>
            <a:ext cx="78488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spcBef>
                <a:spcPct val="50000"/>
              </a:spcBef>
            </a:pPr>
            <a:r>
              <a:rPr lang="en-GB" altLang="lv-LV" sz="1400" noProof="1">
                <a:latin typeface="Arial Narrow" panose="020B0606020202030204" pitchFamily="34" charset="0"/>
                <a:cs typeface="Arial" panose="020B0604020202020204" pitchFamily="34" charset="0"/>
              </a:rPr>
              <a:t>PĒTĪJUMA REZULTĀTU STATISTIKĀS KĻŪDAS NOVĒRTĒŠANAS TABULA (ar 95% varbūtību)</a:t>
            </a:r>
          </a:p>
        </p:txBody>
      </p:sp>
    </p:spTree>
    <p:extLst>
      <p:ext uri="{BB962C8B-B14F-4D97-AF65-F5344CB8AC3E}">
        <p14:creationId xmlns:p14="http://schemas.microsoft.com/office/powerpoint/2010/main" val="21656243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2B3AB6-FA24-6717-24C2-EEF1FC500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utoShape 2" descr="AttÄlu rezultÄti vaicÄjumam âRTUâ">
            <a:extLst>
              <a:ext uri="{FF2B5EF4-FFF2-40B4-BE49-F238E27FC236}">
                <a16:creationId xmlns:a16="http://schemas.microsoft.com/office/drawing/2014/main" id="{E6A9F3E8-6DD9-46E6-A4BA-C4D04327F8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noProof="1"/>
          </a:p>
        </p:txBody>
      </p:sp>
      <p:sp>
        <p:nvSpPr>
          <p:cNvPr id="7" name="TextBox 6">
            <a:extLst>
              <a:ext uri="{FF2B5EF4-FFF2-40B4-BE49-F238E27FC236}">
                <a16:creationId xmlns:a16="http://schemas.microsoft.com/office/drawing/2014/main" id="{DCFC8068-965D-9FB9-DF7C-3B68A8E4BBEC}"/>
              </a:ext>
            </a:extLst>
          </p:cNvPr>
          <p:cNvSpPr txBox="1"/>
          <p:nvPr/>
        </p:nvSpPr>
        <p:spPr>
          <a:xfrm>
            <a:off x="6672064" y="2767281"/>
            <a:ext cx="4464496" cy="1323439"/>
          </a:xfrm>
          <a:prstGeom prst="rect">
            <a:avLst/>
          </a:prstGeom>
          <a:solidFill>
            <a:srgbClr val="DDDDDD">
              <a:alpha val="69804"/>
            </a:srgbClr>
          </a:solidFill>
        </p:spPr>
        <p:txBody>
          <a:bodyPr wrap="square" rtlCol="0">
            <a:spAutoFit/>
          </a:bodyPr>
          <a:lstStyle/>
          <a:p>
            <a:pPr algn="ctr"/>
            <a:r>
              <a:rPr lang="en-GB" altLang="lv-LV" sz="1600" b="1" u="sng" noProof="1">
                <a:latin typeface="Arial" panose="020B0604020202020204" pitchFamily="34" charset="0"/>
                <a:cs typeface="Arial" panose="020B0604020202020204" pitchFamily="34" charset="0"/>
              </a:rPr>
              <a:t>SKDS</a:t>
            </a:r>
            <a:br>
              <a:rPr lang="en-GB" altLang="lv-LV" sz="1600" noProof="1">
                <a:latin typeface="Arial" panose="020B0604020202020204" pitchFamily="34" charset="0"/>
                <a:cs typeface="Arial" panose="020B0604020202020204" pitchFamily="34" charset="0"/>
              </a:rPr>
            </a:br>
            <a:r>
              <a:rPr lang="en-GB" altLang="lv-LV" sz="1600" noProof="1">
                <a:latin typeface="Arial" panose="020B0604020202020204" pitchFamily="34" charset="0"/>
                <a:cs typeface="Arial" panose="020B0604020202020204" pitchFamily="34" charset="0"/>
              </a:rPr>
              <a:t>tirgus un sabiedriskās domas pētījumu centrs</a:t>
            </a:r>
            <a:br>
              <a:rPr lang="en-GB" altLang="lv-LV" sz="1600" noProof="1">
                <a:latin typeface="Arial" panose="020B0604020202020204" pitchFamily="34" charset="0"/>
                <a:cs typeface="Arial" panose="020B0604020202020204" pitchFamily="34" charset="0"/>
              </a:rPr>
            </a:br>
            <a:r>
              <a:rPr lang="en-GB" altLang="lv-LV" sz="1600" noProof="1">
                <a:latin typeface="Arial" panose="020B0604020202020204" pitchFamily="34" charset="0"/>
                <a:cs typeface="Arial" panose="020B0604020202020204" pitchFamily="34" charset="0"/>
              </a:rPr>
              <a:t>Baznīcas iela 32-2, Rīga, Latvija, LV-1010 </a:t>
            </a:r>
            <a:br>
              <a:rPr lang="en-GB" altLang="lv-LV" sz="1600" noProof="1">
                <a:latin typeface="Arial" panose="020B0604020202020204" pitchFamily="34" charset="0"/>
                <a:cs typeface="Arial" panose="020B0604020202020204" pitchFamily="34" charset="0"/>
              </a:rPr>
            </a:br>
            <a:r>
              <a:rPr lang="en-GB" altLang="lv-LV" sz="1600" noProof="1">
                <a:latin typeface="Arial" panose="020B0604020202020204" pitchFamily="34" charset="0"/>
                <a:cs typeface="Arial" panose="020B0604020202020204" pitchFamily="34" charset="0"/>
              </a:rPr>
              <a:t>Tālr.: +371 67 312 876, e-pasts: skds@skds.lv</a:t>
            </a:r>
            <a:br>
              <a:rPr lang="en-GB" altLang="lv-LV" sz="1600" noProof="1">
                <a:latin typeface="Arial" panose="020B0604020202020204" pitchFamily="34" charset="0"/>
                <a:cs typeface="Arial" panose="020B0604020202020204" pitchFamily="34" charset="0"/>
              </a:rPr>
            </a:br>
            <a:r>
              <a:rPr lang="en-GB" altLang="lv-LV" sz="1600" noProof="1">
                <a:latin typeface="Arial" panose="020B0604020202020204" pitchFamily="34" charset="0"/>
                <a:cs typeface="Arial" panose="020B0604020202020204" pitchFamily="34" charset="0"/>
              </a:rPr>
              <a:t>www.skds.lv</a:t>
            </a:r>
          </a:p>
        </p:txBody>
      </p:sp>
    </p:spTree>
    <p:extLst>
      <p:ext uri="{BB962C8B-B14F-4D97-AF65-F5344CB8AC3E}">
        <p14:creationId xmlns:p14="http://schemas.microsoft.com/office/powerpoint/2010/main" val="277670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5">
            <a:extLst>
              <a:ext uri="{FF2B5EF4-FFF2-40B4-BE49-F238E27FC236}">
                <a16:creationId xmlns:a16="http://schemas.microsoft.com/office/drawing/2014/main" id="{AA5D341D-6B12-419C-A7B6-0D8BCC2227DD}"/>
              </a:ext>
            </a:extLst>
          </p:cNvPr>
          <p:cNvSpPr>
            <a:spLocks noRot="1" noChangeArrowheads="1"/>
          </p:cNvSpPr>
          <p:nvPr/>
        </p:nvSpPr>
        <p:spPr bwMode="auto">
          <a:xfrm>
            <a:off x="0" y="0"/>
            <a:ext cx="12192000" cy="432048"/>
          </a:xfrm>
          <a:prstGeom prst="rect">
            <a:avLst/>
          </a:prstGeom>
          <a:solidFill>
            <a:srgbClr val="C4BD97"/>
          </a:solidFill>
          <a:ln>
            <a:noFill/>
          </a:ln>
        </p:spPr>
        <p:txBody>
          <a:bodyPr anchor="ctr"/>
          <a:lstStyle/>
          <a:p>
            <a:pPr eaLnBrk="1" hangingPunct="1">
              <a:spcAft>
                <a:spcPct val="30000"/>
              </a:spcAft>
            </a:pPr>
            <a:r>
              <a:rPr lang="en-GB" altLang="lv-LV" sz="2400" b="1" noProof="1">
                <a:latin typeface="Arial Narrow" panose="020B0606020202030204" pitchFamily="34" charset="0"/>
              </a:rPr>
              <a:t>Secinājumi</a:t>
            </a:r>
            <a:r>
              <a:rPr lang="lv-LV" altLang="lv-LV" sz="2400" b="1" noProof="1">
                <a:latin typeface="Arial Narrow" panose="020B0606020202030204" pitchFamily="34" charset="0"/>
              </a:rPr>
              <a:t> (3)</a:t>
            </a:r>
            <a:endParaRPr lang="en-GB" altLang="lv-LV" sz="2400" b="1" noProof="1">
              <a:latin typeface="Arial Narrow" panose="020B0606020202030204" pitchFamily="34" charset="0"/>
            </a:endParaRPr>
          </a:p>
        </p:txBody>
      </p:sp>
      <p:sp>
        <p:nvSpPr>
          <p:cNvPr id="5" name="Text Placeholder 2">
            <a:extLst>
              <a:ext uri="{FF2B5EF4-FFF2-40B4-BE49-F238E27FC236}">
                <a16:creationId xmlns:a16="http://schemas.microsoft.com/office/drawing/2014/main" id="{28E233AC-37BD-4001-BC0B-6DB2774B017A}"/>
              </a:ext>
            </a:extLst>
          </p:cNvPr>
          <p:cNvSpPr txBox="1">
            <a:spLocks/>
          </p:cNvSpPr>
          <p:nvPr/>
        </p:nvSpPr>
        <p:spPr>
          <a:xfrm>
            <a:off x="335360" y="692696"/>
            <a:ext cx="11089232" cy="59046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15000"/>
              </a:lnSpc>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Vairāk nekā puse (58%) </a:t>
            </a:r>
            <a:r>
              <a:rPr lang="lv-LV" sz="1100" dirty="0">
                <a:latin typeface="Arial Narrow" panose="020B0606020202030204" pitchFamily="34" charset="0"/>
                <a:ea typeface="Calibri" panose="020F0502020204030204" pitchFamily="34" charset="0"/>
                <a:cs typeface="Times New Roman" panose="02020603050405020304" pitchFamily="18" charset="0"/>
              </a:rPr>
              <a:t>respondenšu, domājot par vēlamo pakalpojumu sniedzēja izvēli, </a:t>
            </a:r>
            <a:r>
              <a:rPr lang="lv-LV" sz="1100" b="1" dirty="0">
                <a:latin typeface="Arial Narrow" panose="020B0606020202030204" pitchFamily="34" charset="0"/>
                <a:ea typeface="Calibri" panose="020F0502020204030204" pitchFamily="34" charset="0"/>
                <a:cs typeface="Times New Roman" panose="02020603050405020304" pitchFamily="18" charset="0"/>
              </a:rPr>
              <a:t>labāk izvēlētos tādu, kurš ir oficiāli reģistrēts, un lai tiktu ievērotas visas formālās normatīvajos aktos noteiktās prasības, taču par pakalpojumu būtu jāmaksā pilna cena. </a:t>
            </a:r>
            <a:r>
              <a:rPr lang="lv-LV" sz="1100" dirty="0">
                <a:latin typeface="Arial Narrow" panose="020B0606020202030204" pitchFamily="34" charset="0"/>
                <a:ea typeface="Calibri" panose="020F0502020204030204" pitchFamily="34" charset="0"/>
                <a:cs typeface="Times New Roman" panose="02020603050405020304" pitchFamily="18" charset="0"/>
              </a:rPr>
              <a:t>28% norāda, ka tas būtu atkarīgs no konkrētajiem apstākļiem, savukārt 11% labāk izvēlētos tādu pakalpojumu sniedzēju, kurš ir oficiāli reģistrēts, tomēr kādreiz varētu netikt ievērotas visas formālās normatīvajos aktos noteiktās prasības, un pakalpojums būtu par 30% lētāks nekā citur. </a:t>
            </a:r>
            <a:r>
              <a:rPr lang="lv-LV" sz="1100" b="1" dirty="0">
                <a:latin typeface="Arial Narrow" panose="020B0606020202030204" pitchFamily="34" charset="0"/>
                <a:ea typeface="Calibri" panose="020F0502020204030204" pitchFamily="34" charset="0"/>
                <a:cs typeface="Times New Roman" panose="02020603050405020304" pitchFamily="18" charset="0"/>
              </a:rPr>
              <a:t>Novērojams</a:t>
            </a:r>
            <a:r>
              <a:rPr lang="lv-LV" sz="1100" dirty="0">
                <a:latin typeface="Arial Narrow" panose="020B0606020202030204" pitchFamily="34" charset="0"/>
                <a:ea typeface="Calibri" panose="020F0502020204030204" pitchFamily="34" charset="0"/>
                <a:cs typeface="Times New Roman" panose="02020603050405020304" pitchFamily="18" charset="0"/>
              </a:rPr>
              <a:t>, ka, samazinoties vecumam, palielinās to respondenšu īpatsvars, kuras izvēlētos oficiāli reģistrētu pakalpojumu sniedzēju un par pakalpojumu maksātu pilnu cenu. Tāpat </a:t>
            </a:r>
            <a:r>
              <a:rPr lang="lv-LV" sz="1100" b="1" dirty="0">
                <a:latin typeface="Arial Narrow" panose="020B0606020202030204" pitchFamily="34" charset="0"/>
                <a:ea typeface="Calibri" panose="020F0502020204030204" pitchFamily="34" charset="0"/>
                <a:cs typeface="Times New Roman" panose="02020603050405020304" pitchFamily="18" charset="0"/>
              </a:rPr>
              <a:t>novērojams</a:t>
            </a:r>
            <a:r>
              <a:rPr lang="lv-LV" sz="1100" dirty="0">
                <a:latin typeface="Arial Narrow" panose="020B0606020202030204" pitchFamily="34" charset="0"/>
                <a:ea typeface="Calibri" panose="020F0502020204030204" pitchFamily="34" charset="0"/>
                <a:cs typeface="Times New Roman" panose="02020603050405020304" pitchFamily="18" charset="0"/>
              </a:rPr>
              <a:t>, ka, palielinoties vecumam, palielinās to respondenšu īpatsvars, kuras norāda, ka tas būtu atkarīgs no konkrētajiem apstākļiem, un to respondenšu īpatsvars, kuras izvēlētos oficiāli reģistrētu pakalpojumu sniedzēju, kurš mēdz neievērot visas formālās noteiktās prasības, un pakalpojums būtu par 30% lētāks nekā citur.</a:t>
            </a:r>
          </a:p>
          <a:p>
            <a:pPr lvl="0" algn="just">
              <a:lnSpc>
                <a:spcPct val="115000"/>
              </a:lnSpc>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Lielākā daļa </a:t>
            </a:r>
            <a:r>
              <a:rPr lang="lv-LV" sz="1100" dirty="0">
                <a:latin typeface="Arial Narrow" panose="020B0606020202030204" pitchFamily="34" charset="0"/>
                <a:ea typeface="Calibri" panose="020F0502020204030204" pitchFamily="34" charset="0"/>
                <a:cs typeface="Times New Roman" panose="02020603050405020304" pitchFamily="18" charset="0"/>
              </a:rPr>
              <a:t>respondenšu</a:t>
            </a:r>
            <a:r>
              <a:rPr lang="lv-LV" sz="1100" b="1" dirty="0">
                <a:latin typeface="Arial Narrow" panose="020B0606020202030204" pitchFamily="34" charset="0"/>
                <a:ea typeface="Calibri" panose="020F0502020204030204" pitchFamily="34" charset="0"/>
                <a:cs typeface="Times New Roman" panose="02020603050405020304" pitchFamily="18" charset="0"/>
              </a:rPr>
              <a:t> (78%) kopumā pieļauj iespēju, ka Latvijā legāli darbojas iestādes, kuras tiek uzdotas par skaistumkopšanas klīnikām, bet patiesībā ir pakalpojumu sniegšanas vietas, kuras neatbilst obligātajām prasībām un kuru darbību neviens nekontrolē</a:t>
            </a:r>
            <a:r>
              <a:rPr lang="lv-LV" sz="1100" dirty="0">
                <a:latin typeface="Arial Narrow" panose="020B0606020202030204" pitchFamily="34" charset="0"/>
                <a:ea typeface="Calibri" panose="020F0502020204030204" pitchFamily="34" charset="0"/>
                <a:cs typeface="Times New Roman" panose="02020603050405020304" pitchFamily="18" charset="0"/>
              </a:rPr>
              <a:t> (drīzāk pieļauj šādu iespēju – 43%, noteikti pieļauj – 35%). Savukārt 14% kopumā nepieļauj tādu iespēju (drīzāk nepieļauj – 8%, noteikti nepieļauj – 6%). </a:t>
            </a:r>
            <a:r>
              <a:rPr lang="lv-LV" sz="1100" b="1" dirty="0">
                <a:latin typeface="Arial Narrow" panose="020B0606020202030204" pitchFamily="34" charset="0"/>
                <a:ea typeface="Calibri" panose="020F0502020204030204" pitchFamily="34" charset="0"/>
                <a:cs typeface="Times New Roman" panose="02020603050405020304" pitchFamily="18" charset="0"/>
              </a:rPr>
              <a:t>Novērojams</a:t>
            </a:r>
            <a:r>
              <a:rPr lang="lv-LV" sz="1100" dirty="0">
                <a:latin typeface="Arial Narrow" panose="020B0606020202030204" pitchFamily="34" charset="0"/>
                <a:ea typeface="Calibri" panose="020F0502020204030204" pitchFamily="34" charset="0"/>
                <a:cs typeface="Times New Roman" panose="02020603050405020304" pitchFamily="18" charset="0"/>
              </a:rPr>
              <a:t>, ka, palielinoties vecumam, palielinās to respondenšu īpatsvars, kuras nespēj sniegt konkrētu atbildi uz šo jautājumu.</a:t>
            </a:r>
          </a:p>
          <a:p>
            <a:pPr lvl="0" algn="just">
              <a:lnSpc>
                <a:spcPct val="115000"/>
              </a:lnSpc>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Lielākā daļa (74%) respondenšu nav saskārušās ar krāpšanu, maldināšanu saziņā vai ar skaistumkopšanu un/vai estētisko medicīnu saistīta pakalpojuma saņemšanas brīdī. </a:t>
            </a:r>
            <a:r>
              <a:rPr lang="lv-LV" sz="1100" dirty="0">
                <a:latin typeface="Arial Narrow" panose="020B0606020202030204" pitchFamily="34" charset="0"/>
                <a:ea typeface="Calibri" panose="020F0502020204030204" pitchFamily="34" charset="0"/>
                <a:cs typeface="Times New Roman" panose="02020603050405020304" pitchFamily="18" charset="0"/>
              </a:rPr>
              <a:t>10% norāda, ka ir saskārušās ar ko šādu.</a:t>
            </a:r>
          </a:p>
          <a:p>
            <a:pPr lvl="0" algn="just">
              <a:lnSpc>
                <a:spcPct val="115000"/>
              </a:lnSpc>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Trīs ceturtdaļas (75%) </a:t>
            </a:r>
            <a:r>
              <a:rPr lang="lv-LV" sz="1100" dirty="0">
                <a:latin typeface="Arial Narrow" panose="020B0606020202030204" pitchFamily="34" charset="0"/>
                <a:ea typeface="Calibri" panose="020F0502020204030204" pitchFamily="34" charset="0"/>
                <a:cs typeface="Times New Roman" panose="02020603050405020304" pitchFamily="18" charset="0"/>
              </a:rPr>
              <a:t>respondenšu </a:t>
            </a:r>
            <a:r>
              <a:rPr lang="lv-LV" sz="1100" b="1" dirty="0">
                <a:latin typeface="Arial Narrow" panose="020B0606020202030204" pitchFamily="34" charset="0"/>
                <a:ea typeface="Calibri" panose="020F0502020204030204" pitchFamily="34" charset="0"/>
                <a:cs typeface="Times New Roman" panose="02020603050405020304" pitchFamily="18" charset="0"/>
              </a:rPr>
              <a:t>kopumā pieļauj iespēju, ka saistībā ar skaistumkopšanu un/vai estētisko medicīnu Latvijā negodīgi komersanti varētu sniegt pakalpojumus ar viltotu iekārtu </a:t>
            </a:r>
            <a:r>
              <a:rPr lang="lv-LV" sz="1100" dirty="0">
                <a:latin typeface="Arial Narrow" panose="020B0606020202030204" pitchFamily="34" charset="0"/>
                <a:ea typeface="Calibri" panose="020F0502020204030204" pitchFamily="34" charset="0"/>
                <a:cs typeface="Times New Roman" panose="02020603050405020304" pitchFamily="18" charset="0"/>
              </a:rPr>
              <a:t>(drīzāk pieļauj šādu iespēju – 51%, noteikti pieļauj – 24%). Savukārt 12% kopumā nepieļauj tādu iespēju (drīzāk nepieļauj – 9%, noteikti nepieļauj – 3%). </a:t>
            </a:r>
            <a:r>
              <a:rPr lang="lv-LV" sz="1100" b="1" dirty="0">
                <a:latin typeface="Arial Narrow" panose="020B0606020202030204" pitchFamily="34" charset="0"/>
                <a:ea typeface="Calibri" panose="020F0502020204030204" pitchFamily="34" charset="0"/>
                <a:cs typeface="Times New Roman" panose="02020603050405020304" pitchFamily="18" charset="0"/>
              </a:rPr>
              <a:t>Novērojams,</a:t>
            </a:r>
            <a:r>
              <a:rPr lang="lv-LV" sz="1100" dirty="0">
                <a:latin typeface="Arial Narrow" panose="020B0606020202030204" pitchFamily="34" charset="0"/>
                <a:ea typeface="Calibri" panose="020F0502020204030204" pitchFamily="34" charset="0"/>
                <a:cs typeface="Times New Roman" panose="02020603050405020304" pitchFamily="18" charset="0"/>
              </a:rPr>
              <a:t> ka, palielinoties vecumam, palielinās to respondenšu īpatsvars, kuras nespēj sniegt konkrētu atbildi uz šo jautājumu.</a:t>
            </a:r>
          </a:p>
          <a:p>
            <a:pPr lvl="0" algn="just">
              <a:lnSpc>
                <a:spcPct val="115000"/>
              </a:lnSpc>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85% respondenšu,</a:t>
            </a:r>
            <a:r>
              <a:rPr lang="lv-LV" sz="1100" dirty="0">
                <a:latin typeface="Arial Narrow" panose="020B0606020202030204" pitchFamily="34" charset="0"/>
                <a:ea typeface="Calibri" panose="020F0502020204030204" pitchFamily="34" charset="0"/>
                <a:cs typeface="Times New Roman" panose="02020603050405020304" pitchFamily="18" charset="0"/>
              </a:rPr>
              <a:t> saņemot skaistumkopšanas un/vai estētiskās medicīnas pakalpojumu, </a:t>
            </a:r>
            <a:r>
              <a:rPr lang="lv-LV" sz="1100" b="1" dirty="0">
                <a:latin typeface="Arial Narrow" panose="020B0606020202030204" pitchFamily="34" charset="0"/>
                <a:ea typeface="Calibri" panose="020F0502020204030204" pitchFamily="34" charset="0"/>
                <a:cs typeface="Times New Roman" panose="02020603050405020304" pitchFamily="18" charset="0"/>
              </a:rPr>
              <a:t>kopumā ir svarīgi zināt, ka iekārta</a:t>
            </a:r>
            <a:r>
              <a:rPr lang="lv-LV" sz="1100" dirty="0">
                <a:latin typeface="Arial Narrow" panose="020B0606020202030204" pitchFamily="34" charset="0"/>
                <a:ea typeface="Calibri" panose="020F0502020204030204" pitchFamily="34" charset="0"/>
                <a:cs typeface="Times New Roman" panose="02020603050405020304" pitchFamily="18" charset="0"/>
              </a:rPr>
              <a:t> (ja tāda tiek izmantota) </a:t>
            </a:r>
            <a:r>
              <a:rPr lang="lv-LV" sz="1100" b="1" dirty="0">
                <a:latin typeface="Arial Narrow" panose="020B0606020202030204" pitchFamily="34" charset="0"/>
                <a:ea typeface="Calibri" panose="020F0502020204030204" pitchFamily="34" charset="0"/>
                <a:cs typeface="Times New Roman" panose="02020603050405020304" pitchFamily="18" charset="0"/>
              </a:rPr>
              <a:t>ir atzīta par atbilstošu Latvijas likumā noteiktajām drošības prasībām un tai tiek nodrošinātas regulāras funkcionālas un elektrodrošības pārbaudes </a:t>
            </a:r>
            <a:r>
              <a:rPr lang="lv-LV" sz="1100" dirty="0">
                <a:latin typeface="Arial Narrow" panose="020B0606020202030204" pitchFamily="34" charset="0"/>
                <a:ea typeface="Calibri" panose="020F0502020204030204" pitchFamily="34" charset="0"/>
                <a:cs typeface="Times New Roman" panose="02020603050405020304" pitchFamily="18" charset="0"/>
              </a:rPr>
              <a:t>(to ir drīzāk svarīgi zināt – 37%, to ir ļoti svarīgi zināt – 48%), bet 10% kopumā nav svarīgi zināt (to drīzāk nav svarīgi zināt – 8%, to nemaz nav svarīgi zināt – 2%). Savukārt </a:t>
            </a:r>
            <a:r>
              <a:rPr lang="lv-LV" sz="1100" b="1" dirty="0">
                <a:latin typeface="Arial Narrow" panose="020B0606020202030204" pitchFamily="34" charset="0"/>
                <a:ea typeface="Calibri" panose="020F0502020204030204" pitchFamily="34" charset="0"/>
                <a:cs typeface="Times New Roman" panose="02020603050405020304" pitchFamily="18" charset="0"/>
              </a:rPr>
              <a:t>83% kopumā ir svarīgi zināt, ka iekārta </a:t>
            </a:r>
            <a:r>
              <a:rPr lang="lv-LV" sz="1100" dirty="0">
                <a:latin typeface="Arial Narrow" panose="020B0606020202030204" pitchFamily="34" charset="0"/>
                <a:ea typeface="Calibri" panose="020F0502020204030204" pitchFamily="34" charset="0"/>
                <a:cs typeface="Times New Roman" panose="02020603050405020304" pitchFamily="18" charset="0"/>
              </a:rPr>
              <a:t>(ja tāda tiek izmantota) </a:t>
            </a:r>
            <a:r>
              <a:rPr lang="lv-LV" sz="1100" b="1" dirty="0">
                <a:latin typeface="Arial Narrow" panose="020B0606020202030204" pitchFamily="34" charset="0"/>
                <a:ea typeface="Calibri" panose="020F0502020204030204" pitchFamily="34" charset="0"/>
                <a:cs typeface="Times New Roman" panose="02020603050405020304" pitchFamily="18" charset="0"/>
              </a:rPr>
              <a:t>ir ar atbilstošu CE marķējumu </a:t>
            </a:r>
            <a:r>
              <a:rPr lang="lv-LV" sz="1100" dirty="0">
                <a:latin typeface="Arial Narrow" panose="020B0606020202030204" pitchFamily="34" charset="0"/>
                <a:ea typeface="Calibri" panose="020F0502020204030204" pitchFamily="34" charset="0"/>
                <a:cs typeface="Times New Roman" panose="02020603050405020304" pitchFamily="18" charset="0"/>
              </a:rPr>
              <a:t>(to ir drīzāk svarīgi zināt – 43%, to ir ļoti svarīgi zināt – 40%), bet 11% kopumā nav svarīgi zināt (to drīzāk nav svarīgi zināt – 10%, to nemaz nav svarīgi zināt – 1%).</a:t>
            </a:r>
          </a:p>
          <a:p>
            <a:pPr lvl="0" algn="just">
              <a:lnSpc>
                <a:spcPct val="115000"/>
              </a:lnSpc>
              <a:spcAft>
                <a:spcPts val="264"/>
              </a:spcAft>
              <a:buFont typeface="Symbol" panose="05050102010706020507" pitchFamily="18" charset="2"/>
              <a:buChar char=""/>
            </a:pPr>
            <a:r>
              <a:rPr lang="lv-LV" sz="1100" b="1" dirty="0">
                <a:latin typeface="Arial Narrow" panose="020B0606020202030204" pitchFamily="34" charset="0"/>
                <a:ea typeface="Calibri" panose="020F0502020204030204" pitchFamily="34" charset="0"/>
                <a:cs typeface="Times New Roman" panose="02020603050405020304" pitchFamily="18" charset="0"/>
              </a:rPr>
              <a:t>Nedaudz vairāk nekā trešdaļa (35%) </a:t>
            </a:r>
            <a:r>
              <a:rPr lang="lv-LV" sz="1100" dirty="0">
                <a:latin typeface="Arial Narrow" panose="020B0606020202030204" pitchFamily="34" charset="0"/>
                <a:ea typeface="Calibri" panose="020F0502020204030204" pitchFamily="34" charset="0"/>
                <a:cs typeface="Times New Roman" panose="02020603050405020304" pitchFamily="18" charset="0"/>
              </a:rPr>
              <a:t>respondenšu </a:t>
            </a:r>
            <a:r>
              <a:rPr lang="lv-LV" sz="1100" b="1" dirty="0">
                <a:latin typeface="Arial Narrow" panose="020B0606020202030204" pitchFamily="34" charset="0"/>
                <a:ea typeface="Calibri" panose="020F0502020204030204" pitchFamily="34" charset="0"/>
                <a:cs typeface="Times New Roman" panose="02020603050405020304" pitchFamily="18" charset="0"/>
              </a:rPr>
              <a:t>norāda, ka pirmā institūcija vai iestāde, kurā visdrīzāk vērstos</a:t>
            </a:r>
            <a:r>
              <a:rPr lang="lv-LV" sz="1100" dirty="0">
                <a:latin typeface="Arial Narrow" panose="020B0606020202030204" pitchFamily="34" charset="0"/>
                <a:ea typeface="Calibri" panose="020F0502020204030204" pitchFamily="34" charset="0"/>
                <a:cs typeface="Times New Roman" panose="02020603050405020304" pitchFamily="18" charset="0"/>
              </a:rPr>
              <a:t>, ja saistībā ar kādu viņām veiktu skaistumkopšanas vai estētiskās medicīnas procedūru ķermenim vai veselībai tiktu nodarīts kaitējums, </a:t>
            </a:r>
            <a:r>
              <a:rPr lang="lv-LV" sz="1100" b="1" dirty="0">
                <a:latin typeface="Arial Narrow" panose="020B0606020202030204" pitchFamily="34" charset="0"/>
                <a:ea typeface="Calibri" panose="020F0502020204030204" pitchFamily="34" charset="0"/>
                <a:cs typeface="Times New Roman" panose="02020603050405020304" pitchFamily="18" charset="0"/>
              </a:rPr>
              <a:t>būtu Veselības inspekcija. </a:t>
            </a:r>
            <a:r>
              <a:rPr lang="lv-LV" sz="1100" dirty="0">
                <a:latin typeface="Arial Narrow" panose="020B0606020202030204" pitchFamily="34" charset="0"/>
                <a:ea typeface="Calibri" panose="020F0502020204030204" pitchFamily="34" charset="0"/>
                <a:cs typeface="Times New Roman" panose="02020603050405020304" pitchFamily="18" charset="0"/>
              </a:rPr>
              <a:t>Pēc tam seko </a:t>
            </a:r>
            <a:r>
              <a:rPr lang="lv-LV" sz="1100" b="1" dirty="0">
                <a:latin typeface="Arial Narrow" panose="020B0606020202030204" pitchFamily="34" charset="0"/>
                <a:ea typeface="Calibri" panose="020F0502020204030204" pitchFamily="34" charset="0"/>
                <a:cs typeface="Times New Roman" panose="02020603050405020304" pitchFamily="18" charset="0"/>
              </a:rPr>
              <a:t>Patērētāju tiesību aizsardzības centrs (31%). </a:t>
            </a:r>
            <a:r>
              <a:rPr lang="lv-LV" sz="1100" dirty="0">
                <a:latin typeface="Arial Narrow" panose="020B0606020202030204" pitchFamily="34" charset="0"/>
                <a:ea typeface="Calibri" panose="020F0502020204030204" pitchFamily="34" charset="0"/>
                <a:cs typeface="Times New Roman" panose="02020603050405020304" pitchFamily="18" charset="0"/>
              </a:rPr>
              <a:t>Citas institūcijas vai iestādes minētas salīdzinoši retāk. Savukārt 2% norāda, ka nekur nevērstos. </a:t>
            </a:r>
            <a:r>
              <a:rPr lang="lv-LV" sz="1100" b="1" dirty="0">
                <a:latin typeface="Arial Narrow" panose="020B0606020202030204" pitchFamily="34" charset="0"/>
                <a:ea typeface="Calibri" panose="020F0502020204030204" pitchFamily="34" charset="0"/>
                <a:cs typeface="Times New Roman" panose="02020603050405020304" pitchFamily="18" charset="0"/>
              </a:rPr>
              <a:t>Novērojams,</a:t>
            </a:r>
            <a:r>
              <a:rPr lang="lv-LV" sz="1100" dirty="0">
                <a:latin typeface="Arial Narrow" panose="020B0606020202030204" pitchFamily="34" charset="0"/>
                <a:ea typeface="Calibri" panose="020F0502020204030204" pitchFamily="34" charset="0"/>
                <a:cs typeface="Times New Roman" panose="02020603050405020304" pitchFamily="18" charset="0"/>
              </a:rPr>
              <a:t> ka, palielinoties vecumam, palielinās to respondenšu īpatsvars, kuras vērstos Veselības inspekcijā. Biežāk Veselības inspekcijā visdrīzāk vērstos respondentes, kurām ir pieredze ar kādu no procedūrām. Tāpat </a:t>
            </a:r>
            <a:r>
              <a:rPr lang="lv-LV" sz="1100" b="1" dirty="0">
                <a:latin typeface="Arial Narrow" panose="020B0606020202030204" pitchFamily="34" charset="0"/>
                <a:ea typeface="Calibri" panose="020F0502020204030204" pitchFamily="34" charset="0"/>
                <a:cs typeface="Times New Roman" panose="02020603050405020304" pitchFamily="18" charset="0"/>
              </a:rPr>
              <a:t>novērojams,</a:t>
            </a:r>
            <a:r>
              <a:rPr lang="lv-LV" sz="1100" dirty="0">
                <a:latin typeface="Arial Narrow" panose="020B0606020202030204" pitchFamily="34" charset="0"/>
                <a:ea typeface="Calibri" panose="020F0502020204030204" pitchFamily="34" charset="0"/>
                <a:cs typeface="Times New Roman" panose="02020603050405020304" pitchFamily="18" charset="0"/>
              </a:rPr>
              <a:t> ka, samazinoties vecumam, palielinās to respondenšu īpatsvars, kuras vērstos Patērētāju tiesību aizsardzības centrā. Biežāk Patērētāju tiesību aizsardzības centrā vērstos respondentes, kurām nav pieredze ar kādu no procedūrām.</a:t>
            </a:r>
          </a:p>
          <a:p>
            <a:pPr marL="342900" lvl="0" indent="-342900" algn="just">
              <a:lnSpc>
                <a:spcPct val="115000"/>
              </a:lnSpc>
              <a:spcAft>
                <a:spcPts val="264"/>
              </a:spcAft>
              <a:buFont typeface="Symbol" panose="05050102010706020507" pitchFamily="18" charset="2"/>
              <a:buChar char=""/>
            </a:pPr>
            <a:endParaRPr lang="lv-LV" sz="1100" dirty="0">
              <a:effectLst/>
              <a:latin typeface="Arial Narrow" panose="020B0606020202030204" pitchFamily="34" charset="0"/>
              <a:ea typeface="Calibri" panose="020F0502020204030204" pitchFamily="34" charset="0"/>
              <a:cs typeface="Times New Roman" panose="02020603050405020304" pitchFamily="18" charset="0"/>
            </a:endParaRPr>
          </a:p>
          <a:p>
            <a:pPr algn="just">
              <a:lnSpc>
                <a:spcPct val="150000"/>
              </a:lnSpc>
              <a:spcBef>
                <a:spcPts val="0"/>
              </a:spcBef>
              <a:spcAft>
                <a:spcPts val="800"/>
              </a:spcAft>
              <a:buClr>
                <a:srgbClr val="F29724"/>
              </a:buClr>
            </a:pPr>
            <a:endParaRPr lang="en-GB" sz="1100" noProof="1">
              <a:solidFill>
                <a:srgbClr val="FF0000"/>
              </a:solidFill>
              <a:latin typeface="Arial "/>
              <a:cs typeface="Arial" panose="020B0604020202020204" pitchFamily="34" charset="0"/>
            </a:endParaRPr>
          </a:p>
        </p:txBody>
      </p:sp>
    </p:spTree>
    <p:extLst>
      <p:ext uri="{BB962C8B-B14F-4D97-AF65-F5344CB8AC3E}">
        <p14:creationId xmlns:p14="http://schemas.microsoft.com/office/powerpoint/2010/main" val="169591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3A288B-F2E0-5966-C6EE-EB3A092B7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utoShape 2" descr="AttÄlu rezultÄti vaicÄjumam âRTUâ">
            <a:extLst>
              <a:ext uri="{FF2B5EF4-FFF2-40B4-BE49-F238E27FC236}">
                <a16:creationId xmlns:a16="http://schemas.microsoft.com/office/drawing/2014/main" id="{E6A9F3E8-6DD9-46E6-A4BA-C4D04327F8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noProof="1"/>
          </a:p>
        </p:txBody>
      </p:sp>
      <p:sp>
        <p:nvSpPr>
          <p:cNvPr id="3" name="TextBox 2">
            <a:extLst>
              <a:ext uri="{FF2B5EF4-FFF2-40B4-BE49-F238E27FC236}">
                <a16:creationId xmlns:a16="http://schemas.microsoft.com/office/drawing/2014/main" id="{52E6FA99-0103-3AF2-00E4-71621A2F8F8C}"/>
              </a:ext>
            </a:extLst>
          </p:cNvPr>
          <p:cNvSpPr txBox="1">
            <a:spLocks noChangeArrowheads="1"/>
          </p:cNvSpPr>
          <p:nvPr/>
        </p:nvSpPr>
        <p:spPr bwMode="auto">
          <a:xfrm>
            <a:off x="6248400" y="2828836"/>
            <a:ext cx="5480992" cy="1200329"/>
          </a:xfrm>
          <a:prstGeom prst="rect">
            <a:avLst/>
          </a:prstGeom>
          <a:solidFill>
            <a:srgbClr val="DDDDDD">
              <a:alpha val="69804"/>
            </a:srgbClr>
          </a:solidFill>
          <a:ln w="57150">
            <a:solidFill>
              <a:srgbClr val="C4BD97"/>
            </a:solidFill>
            <a:miter lim="800000"/>
            <a:headEnd/>
            <a:tailEnd/>
          </a:ln>
        </p:spPr>
        <p:txBody>
          <a:bodyPr wrap="square" anchor="ctr">
            <a:spAutoFit/>
          </a:bodyPr>
          <a:lstStyle/>
          <a:p>
            <a:pPr algn="ctr"/>
            <a:r>
              <a:rPr lang="lv-LV" altLang="ko-KR" sz="3600" b="1" noProof="1">
                <a:latin typeface="Arial Narrow" panose="020B0606020202030204" pitchFamily="34" charset="0"/>
                <a:ea typeface="맑은 고딕" pitchFamily="50" charset="-127"/>
                <a:cs typeface="Arial" panose="020B0604020202020204" pitchFamily="34" charset="0"/>
              </a:rPr>
              <a:t>GALVENIE</a:t>
            </a:r>
            <a:br>
              <a:rPr lang="lv-LV" altLang="ko-KR" sz="3600" b="1" noProof="1">
                <a:latin typeface="Arial Narrow" panose="020B0606020202030204" pitchFamily="34" charset="0"/>
                <a:ea typeface="맑은 고딕" pitchFamily="50" charset="-127"/>
                <a:cs typeface="Arial" panose="020B0604020202020204" pitchFamily="34" charset="0"/>
              </a:rPr>
            </a:br>
            <a:r>
              <a:rPr lang="lv-LV" altLang="ko-KR" sz="3600" b="1" noProof="1">
                <a:latin typeface="Arial Narrow" panose="020B0606020202030204" pitchFamily="34" charset="0"/>
                <a:ea typeface="맑은 고딕" pitchFamily="50" charset="-127"/>
                <a:cs typeface="Arial" panose="020B0604020202020204" pitchFamily="34" charset="0"/>
              </a:rPr>
              <a:t>REZULTĀTI</a:t>
            </a:r>
          </a:p>
        </p:txBody>
      </p:sp>
    </p:spTree>
    <p:extLst>
      <p:ext uri="{BB962C8B-B14F-4D97-AF65-F5344CB8AC3E}">
        <p14:creationId xmlns:p14="http://schemas.microsoft.com/office/powerpoint/2010/main" val="31884735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elāgots noformēju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15533</TotalTime>
  <Words>9573</Words>
  <Application>Microsoft Office PowerPoint</Application>
  <PresentationFormat>Widescreen</PresentationFormat>
  <Paragraphs>2415</Paragraphs>
  <Slides>73</Slides>
  <Notes>72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84" baseType="lpstr">
      <vt:lpstr>Arial</vt:lpstr>
      <vt:lpstr>Arial </vt:lpstr>
      <vt:lpstr>Arial Narrow</vt:lpstr>
      <vt:lpstr>Calibri</vt:lpstr>
      <vt:lpstr>Calibri Light</vt:lpstr>
      <vt:lpstr>Symbol</vt:lpstr>
      <vt:lpstr>Tahoma</vt:lpstr>
      <vt:lpstr>Wingdings</vt:lpstr>
      <vt:lpstr>Custom Design</vt:lpstr>
      <vt:lpstr>Pielāgots noformējums</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Daila Zīriņa</cp:lastModifiedBy>
  <cp:revision>1566</cp:revision>
  <cp:lastPrinted>2018-08-31T11:03:49Z</cp:lastPrinted>
  <dcterms:created xsi:type="dcterms:W3CDTF">2014-04-01T16:35:38Z</dcterms:created>
  <dcterms:modified xsi:type="dcterms:W3CDTF">2023-03-21T08:44:33Z</dcterms:modified>
</cp:coreProperties>
</file>